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7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6.xml" ContentType="application/vnd.openxmlformats-officedocument.presentationml.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14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5.xml" ContentType="application/vnd.openxmlformats-officedocument.presentationml.slide+xml"/>
  <Override PartName="/ppt/notesSlides/notesSlide2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60" r:id="rId3"/>
    <p:sldId id="273" r:id="rId4"/>
    <p:sldId id="275" r:id="rId5"/>
    <p:sldId id="259" r:id="rId6"/>
    <p:sldId id="276" r:id="rId7"/>
    <p:sldId id="277" r:id="rId8"/>
    <p:sldId id="278" r:id="rId9"/>
    <p:sldId id="279" r:id="rId10"/>
    <p:sldId id="280" r:id="rId11"/>
    <p:sldId id="281" r:id="rId12"/>
    <p:sldId id="282" r:id="rId13"/>
    <p:sldId id="283" r:id="rId14"/>
    <p:sldId id="284" r:id="rId15"/>
    <p:sldId id="285" r:id="rId16"/>
    <p:sldId id="272" r:id="rId17"/>
    <p:sldId id="274" r:id="rId18"/>
    <p:sldId id="257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AAD"/>
    <a:srgbClr val="0563C1"/>
    <a:srgbClr val="5E9BD7"/>
    <a:srgbClr val="0000FF"/>
    <a:srgbClr val="297B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6395" autoAdjust="0"/>
  </p:normalViewPr>
  <p:slideViewPr>
    <p:cSldViewPr snapToGrid="0">
      <p:cViewPr varScale="1">
        <p:scale>
          <a:sx n="101" d="100"/>
          <a:sy n="101" d="100"/>
        </p:scale>
        <p:origin x="138" y="24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2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Relationship Id="rId27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B7B719-3ED3-4DE3-B982-563E60646467}" type="datetimeFigureOut">
              <a:rPr lang="en-CA" smtClean="0"/>
              <a:t>2020-11-09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A326FD-B4DB-4DB7-BFCD-CEFBEA97B72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24520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Image credits:</a:t>
            </a:r>
          </a:p>
          <a:p>
            <a:endParaRPr lang="en-CA" dirty="0"/>
          </a:p>
          <a:p>
            <a:r>
              <a:rPr lang="en-CA" dirty="0"/>
              <a:t>https://www.google.com/url?sa=i&amp;url=https%3A%2F%2Ffr.linkedin.com%2Fcompany%2Fportulans-institute&amp;psig=AOvVaw0SJ_g4UajNYtauTk-hvz_N&amp;ust=1602966780866000&amp;source=images&amp;cd=vfe&amp;ved=0CAIQjRxqFwoTCOjolN_6uewCFQAAAAAdAAAAABAD</a:t>
            </a:r>
          </a:p>
          <a:p>
            <a:endParaRPr lang="en-CA" dirty="0"/>
          </a:p>
          <a:p>
            <a:r>
              <a:rPr lang="en-CA" dirty="0"/>
              <a:t>https://www.google.com/</a:t>
            </a:r>
            <a:r>
              <a:rPr lang="en-CA" dirty="0" err="1"/>
              <a:t>imgres?imgurl</a:t>
            </a:r>
            <a:r>
              <a:rPr lang="en-CA" dirty="0"/>
              <a:t>=https%3A%2F%2Fmedia-exp1.licdn.com%2Fdms%2Fimage%2FC4E0BAQEXP-nQiS0sTA%2Fcompany-logo_200_200%2F0%3Fe%3D2159024400%26v%3Dbeta%26t%3D9sndkfhDscNLJwneISbPLt91_DBrnxKF_MWDHhNDfng&amp;imgrefurl=https%3A%2F%2Fwww.linkedin.com%2Fcompany%2Fsourceamerica&amp;tbnid=-AWyDWOG3kr2xM&amp;vet=12ahUKEwju_LfQ-rnsAhWOGc0KHRGFDaQQMygAegUIARCOAQ..i&amp;docid=HeWQvChzY5jHsM&amp;w=200&amp;h=200&amp;q=</a:t>
            </a:r>
            <a:r>
              <a:rPr lang="en-CA" dirty="0" err="1"/>
              <a:t>sourceamerica&amp;ved</a:t>
            </a:r>
            <a:r>
              <a:rPr lang="en-CA" dirty="0"/>
              <a:t>=2ahUKEwju_LfQ-rnsAhWOGc0KHRGFDaQQMygAegUIARCOAQ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A326FD-B4DB-4DB7-BFCD-CEFBEA97B723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822130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Proposed title page</a:t>
            </a:r>
            <a:r>
              <a:rPr lang="en-CA" baseline="0" dirty="0"/>
              <a:t> for Shane’s presentation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A326FD-B4DB-4DB7-BFCD-CEFBEA97B723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383224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5E0C5-FE4E-469C-958F-79A1382B828C}" type="datetimeFigureOut">
              <a:rPr lang="en-CA" smtClean="0"/>
              <a:t>2020-11-09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7DB74-A715-4BE1-95CA-235E4D16B3F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813123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5E0C5-FE4E-469C-958F-79A1382B828C}" type="datetimeFigureOut">
              <a:rPr lang="en-CA" smtClean="0"/>
              <a:t>2020-11-09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7DB74-A715-4BE1-95CA-235E4D16B3F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218596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5E0C5-FE4E-469C-958F-79A1382B828C}" type="datetimeFigureOut">
              <a:rPr lang="en-CA" smtClean="0"/>
              <a:t>2020-11-09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7DB74-A715-4BE1-95CA-235E4D16B3F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50745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5E0C5-FE4E-469C-958F-79A1382B828C}" type="datetimeFigureOut">
              <a:rPr lang="en-CA" smtClean="0"/>
              <a:t>2020-11-09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7DB74-A715-4BE1-95CA-235E4D16B3F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37382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5E0C5-FE4E-469C-958F-79A1382B828C}" type="datetimeFigureOut">
              <a:rPr lang="en-CA" smtClean="0"/>
              <a:t>2020-11-09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7DB74-A715-4BE1-95CA-235E4D16B3F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93958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5E0C5-FE4E-469C-958F-79A1382B828C}" type="datetimeFigureOut">
              <a:rPr lang="en-CA" smtClean="0"/>
              <a:t>2020-11-09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7DB74-A715-4BE1-95CA-235E4D16B3F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3686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5E0C5-FE4E-469C-958F-79A1382B828C}" type="datetimeFigureOut">
              <a:rPr lang="en-CA" smtClean="0"/>
              <a:t>2020-11-09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7DB74-A715-4BE1-95CA-235E4D16B3F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42325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5E0C5-FE4E-469C-958F-79A1382B828C}" type="datetimeFigureOut">
              <a:rPr lang="en-CA" smtClean="0"/>
              <a:t>2020-11-09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7DB74-A715-4BE1-95CA-235E4D16B3F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05725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5E0C5-FE4E-469C-958F-79A1382B828C}" type="datetimeFigureOut">
              <a:rPr lang="en-CA" smtClean="0"/>
              <a:t>2020-11-09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7DB74-A715-4BE1-95CA-235E4D16B3F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68317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5E0C5-FE4E-469C-958F-79A1382B828C}" type="datetimeFigureOut">
              <a:rPr lang="en-CA" smtClean="0"/>
              <a:t>2020-11-09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7DB74-A715-4BE1-95CA-235E4D16B3F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15770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5E0C5-FE4E-469C-958F-79A1382B828C}" type="datetimeFigureOut">
              <a:rPr lang="en-CA" smtClean="0"/>
              <a:t>2020-11-09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7DB74-A715-4BE1-95CA-235E4D16B3F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75840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45E0C5-FE4E-469C-958F-79A1382B828C}" type="datetimeFigureOut">
              <a:rPr lang="en-CA" smtClean="0"/>
              <a:t>2020-11-09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B7DB74-A715-4BE1-95CA-235E4D16B3F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34700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mailto:dio@gov.mb.ca" TargetMode="Externa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mailto:dio@gov.mb.ca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accessibilitymb.ca/employment-standards.html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4.png"/><Relationship Id="rId7" Type="http://schemas.openxmlformats.org/officeDocument/2006/relationships/hyperlink" Target="https://www.linkedin.com/in/shane-kanady-7388bb132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hyperlink" Target="mailto:kanady@portulansinstitute.org" TargetMode="External"/><Relationship Id="rId5" Type="http://schemas.openxmlformats.org/officeDocument/2006/relationships/hyperlink" Target="mailto:skanady@sourceamerica.org" TargetMode="External"/><Relationship Id="rId4" Type="http://schemas.openxmlformats.org/officeDocument/2006/relationships/image" Target="../media/image5.png"/><Relationship Id="rId9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8900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Adaptation</a:t>
            </a:r>
            <a:endParaRPr lang="en-CA" b="1" dirty="0">
              <a:solidFill>
                <a:srgbClr val="004AA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So what does this all mean for</a:t>
            </a:r>
          </a:p>
          <a:p>
            <a:pPr lvl="1"/>
            <a:r>
              <a:rPr lang="en-US" dirty="0"/>
              <a:t>Public policies?</a:t>
            </a:r>
          </a:p>
          <a:p>
            <a:pPr lvl="1"/>
            <a:r>
              <a:rPr lang="en-US" dirty="0"/>
              <a:t>Private sector behaviors?</a:t>
            </a:r>
          </a:p>
          <a:p>
            <a:pPr lvl="1"/>
            <a:r>
              <a:rPr lang="en-US" dirty="0"/>
              <a:t>Nongovernmental Organization roles?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Most importantly, what does this mean for people?</a:t>
            </a:r>
          </a:p>
          <a:p>
            <a:pPr marL="0" indent="0">
              <a:buNone/>
            </a:pPr>
            <a:endParaRPr lang="en-CA" dirty="0"/>
          </a:p>
        </p:txBody>
      </p:sp>
      <p:grpSp>
        <p:nvGrpSpPr>
          <p:cNvPr id="5" name="Group 4"/>
          <p:cNvGrpSpPr/>
          <p:nvPr/>
        </p:nvGrpSpPr>
        <p:grpSpPr>
          <a:xfrm>
            <a:off x="373224" y="317241"/>
            <a:ext cx="11355356" cy="6148873"/>
            <a:chOff x="373224" y="317241"/>
            <a:chExt cx="11355356" cy="6148873"/>
          </a:xfrm>
        </p:grpSpPr>
        <p:sp>
          <p:nvSpPr>
            <p:cNvPr id="6" name="Rectangle 5"/>
            <p:cNvSpPr/>
            <p:nvPr/>
          </p:nvSpPr>
          <p:spPr>
            <a:xfrm>
              <a:off x="373224" y="317241"/>
              <a:ext cx="11355356" cy="6148873"/>
            </a:xfrm>
            <a:prstGeom prst="rect">
              <a:avLst/>
            </a:prstGeom>
            <a:noFill/>
            <a:ln w="63500">
              <a:solidFill>
                <a:srgbClr val="004AA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rgbClr val="004AAD"/>
                </a:solidFill>
              </a:endParaRPr>
            </a:p>
          </p:txBody>
        </p:sp>
        <p:pic>
          <p:nvPicPr>
            <p:cNvPr id="7" name="Content Placeholder 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0000"/>
            <a:stretch/>
          </p:blipFill>
          <p:spPr>
            <a:xfrm>
              <a:off x="10743767" y="5464543"/>
              <a:ext cx="888858" cy="9258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85975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Inclusive Design, Employment and Representation</a:t>
            </a:r>
            <a:endParaRPr lang="en-CA" sz="4000" b="1" dirty="0">
              <a:solidFill>
                <a:srgbClr val="004AA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An imperative and a catalyst for innovation</a:t>
            </a:r>
          </a:p>
          <a:p>
            <a:pPr lvl="1"/>
            <a:r>
              <a:rPr lang="en-US" dirty="0"/>
              <a:t>Seek first to include</a:t>
            </a:r>
          </a:p>
          <a:p>
            <a:pPr lvl="1"/>
            <a:r>
              <a:rPr lang="en-US" dirty="0"/>
              <a:t>Promote empowerment, growth, leadership and mobility</a:t>
            </a:r>
          </a:p>
          <a:p>
            <a:pPr lvl="1"/>
            <a:r>
              <a:rPr lang="en-US" dirty="0"/>
              <a:t>Set the example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/>
              <a:t>Create a virtuous cycle of prosperity.</a:t>
            </a:r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373224" y="317241"/>
            <a:ext cx="11355356" cy="6148873"/>
            <a:chOff x="373224" y="317241"/>
            <a:chExt cx="11355356" cy="6148873"/>
          </a:xfrm>
        </p:grpSpPr>
        <p:sp>
          <p:nvSpPr>
            <p:cNvPr id="6" name="Rectangle 5"/>
            <p:cNvSpPr/>
            <p:nvPr/>
          </p:nvSpPr>
          <p:spPr>
            <a:xfrm>
              <a:off x="373224" y="317241"/>
              <a:ext cx="11355356" cy="6148873"/>
            </a:xfrm>
            <a:prstGeom prst="rect">
              <a:avLst/>
            </a:prstGeom>
            <a:noFill/>
            <a:ln w="63500">
              <a:solidFill>
                <a:srgbClr val="004AA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rgbClr val="004AAD"/>
                </a:solidFill>
              </a:endParaRPr>
            </a:p>
          </p:txBody>
        </p:sp>
        <p:pic>
          <p:nvPicPr>
            <p:cNvPr id="7" name="Content Placeholder 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0000"/>
            <a:stretch/>
          </p:blipFill>
          <p:spPr>
            <a:xfrm>
              <a:off x="10743767" y="5464543"/>
              <a:ext cx="888858" cy="9258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33375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E45AF379-9C07-4179-8F68-176307BB89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9675" y="365125"/>
            <a:ext cx="9636455" cy="1325563"/>
          </a:xfrm>
        </p:spPr>
        <p:txBody>
          <a:bodyPr/>
          <a:lstStyle/>
          <a:p>
            <a:r>
              <a:rPr lang="en-US" b="1" dirty="0"/>
              <a:t>Example: User Experience Testing</a:t>
            </a:r>
          </a:p>
        </p:txBody>
      </p:sp>
      <p:pic>
        <p:nvPicPr>
          <p:cNvPr id="11" name="Picture 10" descr="A person sitting at a table using a computer&#10;&#10;Description automatically generated">
            <a:extLst>
              <a:ext uri="{FF2B5EF4-FFF2-40B4-BE49-F238E27FC236}">
                <a16:creationId xmlns:a16="http://schemas.microsoft.com/office/drawing/2014/main" id="{67DE3F05-8DD7-47AF-92F9-9EB5CE781BD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643" b="-1"/>
          <a:stretch/>
        </p:blipFill>
        <p:spPr>
          <a:xfrm>
            <a:off x="769675" y="1825625"/>
            <a:ext cx="4870492" cy="3996055"/>
          </a:xfrm>
          <a:prstGeom prst="rect">
            <a:avLst/>
          </a:prstGeom>
          <a:noFill/>
        </p:spPr>
      </p:pic>
      <p:pic>
        <p:nvPicPr>
          <p:cNvPr id="12" name="Picture 11" descr="A person standing in front of a computer&#10;&#10;Description automatically generated">
            <a:extLst>
              <a:ext uri="{FF2B5EF4-FFF2-40B4-BE49-F238E27FC236}">
                <a16:creationId xmlns:a16="http://schemas.microsoft.com/office/drawing/2014/main" id="{2FB37485-5C45-4C99-86C0-8D095BEE60F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53" r="4290" b="-1"/>
          <a:stretch/>
        </p:blipFill>
        <p:spPr>
          <a:xfrm>
            <a:off x="6352934" y="1825625"/>
            <a:ext cx="4870492" cy="3996055"/>
          </a:xfrm>
          <a:prstGeom prst="rect">
            <a:avLst/>
          </a:prstGeom>
          <a:noFill/>
        </p:spPr>
      </p:pic>
      <p:grpSp>
        <p:nvGrpSpPr>
          <p:cNvPr id="6" name="Group 5"/>
          <p:cNvGrpSpPr/>
          <p:nvPr/>
        </p:nvGrpSpPr>
        <p:grpSpPr>
          <a:xfrm>
            <a:off x="373224" y="317241"/>
            <a:ext cx="11355356" cy="6148873"/>
            <a:chOff x="373224" y="317241"/>
            <a:chExt cx="11355356" cy="6148873"/>
          </a:xfrm>
        </p:grpSpPr>
        <p:sp>
          <p:nvSpPr>
            <p:cNvPr id="7" name="Rectangle 6"/>
            <p:cNvSpPr/>
            <p:nvPr/>
          </p:nvSpPr>
          <p:spPr>
            <a:xfrm>
              <a:off x="373224" y="317241"/>
              <a:ext cx="11355356" cy="6148873"/>
            </a:xfrm>
            <a:prstGeom prst="rect">
              <a:avLst/>
            </a:prstGeom>
            <a:noFill/>
            <a:ln w="63500">
              <a:solidFill>
                <a:srgbClr val="004AA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rgbClr val="004AAD"/>
                </a:solidFill>
              </a:endParaRPr>
            </a:p>
          </p:txBody>
        </p:sp>
        <p:pic>
          <p:nvPicPr>
            <p:cNvPr id="8" name="Content Placeholder 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0000"/>
            <a:stretch/>
          </p:blipFill>
          <p:spPr>
            <a:xfrm>
              <a:off x="11216157" y="5956617"/>
              <a:ext cx="416467" cy="4338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50454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0F29A5C3-BC8D-437E-91D8-52E7C530B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9675" y="365125"/>
            <a:ext cx="9636455" cy="1325563"/>
          </a:xfrm>
        </p:spPr>
        <p:txBody>
          <a:bodyPr/>
          <a:lstStyle/>
          <a:p>
            <a:r>
              <a:rPr lang="en-US" b="1" dirty="0"/>
              <a:t>The “Future of Work” Requires…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2C1D497-043C-4378-9AB5-C7E4C1A391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9675" y="1825625"/>
            <a:ext cx="10886779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An accelerated need for</a:t>
            </a:r>
          </a:p>
          <a:p>
            <a:pPr lvl="1"/>
            <a:r>
              <a:rPr lang="en-US" dirty="0"/>
              <a:t>Asking the right questions, of the right people</a:t>
            </a:r>
          </a:p>
          <a:p>
            <a:pPr lvl="1"/>
            <a:r>
              <a:rPr lang="en-US" dirty="0"/>
              <a:t>Accessible and usable technologies</a:t>
            </a:r>
          </a:p>
          <a:p>
            <a:pPr lvl="1"/>
            <a:r>
              <a:rPr lang="en-US" dirty="0"/>
              <a:t>New ways to “show up” for work</a:t>
            </a:r>
          </a:p>
          <a:p>
            <a:pPr lvl="1"/>
            <a:r>
              <a:rPr lang="en-US" dirty="0"/>
              <a:t>The augmentation of human abilities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/>
              <a:t>Recognize and respond to trends, do not become a consequence of the outcomes.</a:t>
            </a:r>
          </a:p>
          <a:p>
            <a:pPr marL="457200" lvl="1" indent="0">
              <a:buNone/>
            </a:pP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373224" y="317241"/>
            <a:ext cx="11355356" cy="6148873"/>
            <a:chOff x="373224" y="317241"/>
            <a:chExt cx="11355356" cy="6148873"/>
          </a:xfrm>
        </p:grpSpPr>
        <p:sp>
          <p:nvSpPr>
            <p:cNvPr id="6" name="Rectangle 5"/>
            <p:cNvSpPr/>
            <p:nvPr/>
          </p:nvSpPr>
          <p:spPr>
            <a:xfrm>
              <a:off x="373224" y="317241"/>
              <a:ext cx="11355356" cy="6148873"/>
            </a:xfrm>
            <a:prstGeom prst="rect">
              <a:avLst/>
            </a:prstGeom>
            <a:noFill/>
            <a:ln w="63500">
              <a:solidFill>
                <a:srgbClr val="004AA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rgbClr val="004AAD"/>
                </a:solidFill>
              </a:endParaRPr>
            </a:p>
          </p:txBody>
        </p:sp>
        <p:pic>
          <p:nvPicPr>
            <p:cNvPr id="8" name="Content Placeholder 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0000"/>
            <a:stretch/>
          </p:blipFill>
          <p:spPr>
            <a:xfrm>
              <a:off x="10743767" y="5464543"/>
              <a:ext cx="888858" cy="9258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55537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2FC0DE7-5D4E-4955-B1B1-2F3F45AFF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9675" y="365125"/>
            <a:ext cx="9636455" cy="1325563"/>
          </a:xfrm>
        </p:spPr>
        <p:txBody>
          <a:bodyPr/>
          <a:lstStyle/>
          <a:p>
            <a:r>
              <a:rPr lang="en-US" b="1" dirty="0"/>
              <a:t>Example: Dawn Ver Café - Tokyo</a:t>
            </a:r>
          </a:p>
        </p:txBody>
      </p:sp>
      <p:pic>
        <p:nvPicPr>
          <p:cNvPr id="13" name="Picture 2" descr=" Kentaro ‘Ory’ Yoshifuji (rear, centre) and other members of the Dawn ver.β cafe team.  ">
            <a:extLst>
              <a:ext uri="{FF2B5EF4-FFF2-40B4-BE49-F238E27FC236}">
                <a16:creationId xmlns:a16="http://schemas.microsoft.com/office/drawing/2014/main" id="{1B92A589-8124-4DF9-ADCD-F29535CD25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44" r="-1" b="-1"/>
          <a:stretch/>
        </p:blipFill>
        <p:spPr bwMode="auto">
          <a:xfrm>
            <a:off x="769675" y="1825625"/>
            <a:ext cx="4895259" cy="4016375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14" name="Picture 4" descr="In this Tokyo cafe, the waiters are robots operated remotely by people with  disabilities | World Economic Forum">
            <a:extLst>
              <a:ext uri="{FF2B5EF4-FFF2-40B4-BE49-F238E27FC236}">
                <a16:creationId xmlns:a16="http://schemas.microsoft.com/office/drawing/2014/main" id="{82CB665B-8D1D-4344-BACD-CDFEFAADAC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29" r="13" b="-1"/>
          <a:stretch/>
        </p:blipFill>
        <p:spPr bwMode="auto">
          <a:xfrm>
            <a:off x="6352934" y="1825625"/>
            <a:ext cx="4895259" cy="4016375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12" name="Content Placeholder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000"/>
          <a:stretch/>
        </p:blipFill>
        <p:spPr>
          <a:xfrm>
            <a:off x="11216157" y="5956617"/>
            <a:ext cx="416467" cy="433820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373224" y="317241"/>
            <a:ext cx="11355356" cy="6148873"/>
            <a:chOff x="373224" y="317241"/>
            <a:chExt cx="11355356" cy="6148873"/>
          </a:xfrm>
        </p:grpSpPr>
        <p:sp>
          <p:nvSpPr>
            <p:cNvPr id="16" name="Rectangle 15"/>
            <p:cNvSpPr/>
            <p:nvPr/>
          </p:nvSpPr>
          <p:spPr>
            <a:xfrm>
              <a:off x="373224" y="317241"/>
              <a:ext cx="11355356" cy="6148873"/>
            </a:xfrm>
            <a:prstGeom prst="rect">
              <a:avLst/>
            </a:prstGeom>
            <a:noFill/>
            <a:ln w="63500">
              <a:solidFill>
                <a:srgbClr val="004AA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rgbClr val="004AAD"/>
                </a:solidFill>
              </a:endParaRPr>
            </a:p>
          </p:txBody>
        </p:sp>
        <p:pic>
          <p:nvPicPr>
            <p:cNvPr id="17" name="Content Placeholder 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0000"/>
            <a:stretch/>
          </p:blipFill>
          <p:spPr>
            <a:xfrm>
              <a:off x="11216157" y="5956617"/>
              <a:ext cx="416467" cy="4338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74053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0F29A5C3-BC8D-437E-91D8-52E7C530B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9675" y="365125"/>
            <a:ext cx="9636455" cy="1325563"/>
          </a:xfrm>
        </p:spPr>
        <p:txBody>
          <a:bodyPr/>
          <a:lstStyle/>
          <a:p>
            <a:r>
              <a:rPr lang="en-US" b="1" dirty="0"/>
              <a:t>Opportunity in Adversity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2C1D497-043C-4378-9AB5-C7E4C1A391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9675" y="1825625"/>
            <a:ext cx="10886779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What can we do in response to the pandemic?</a:t>
            </a:r>
          </a:p>
          <a:p>
            <a:pPr lvl="1"/>
            <a:r>
              <a:rPr lang="en-US" dirty="0"/>
              <a:t>Break the cycle  </a:t>
            </a:r>
          </a:p>
          <a:p>
            <a:pPr lvl="1"/>
            <a:r>
              <a:rPr lang="en-US" dirty="0"/>
              <a:t>Refuse to regress </a:t>
            </a:r>
          </a:p>
          <a:p>
            <a:pPr lvl="1"/>
            <a:r>
              <a:rPr lang="en-US" dirty="0"/>
              <a:t>Recognize that similarities overcome perceived differences</a:t>
            </a:r>
          </a:p>
          <a:p>
            <a:pPr lvl="1"/>
            <a:r>
              <a:rPr lang="en-US" dirty="0"/>
              <a:t>Amplify the benefits of an inclusive recovery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/>
              <a:t>We have a shared responsibility to create the future we expect.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73224" y="317241"/>
            <a:ext cx="11355356" cy="6148873"/>
          </a:xfrm>
          <a:prstGeom prst="rect">
            <a:avLst/>
          </a:prstGeom>
          <a:noFill/>
          <a:ln w="63500">
            <a:solidFill>
              <a:srgbClr val="004A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4AAD"/>
              </a:solidFill>
            </a:endParaRPr>
          </a:p>
        </p:txBody>
      </p:sp>
      <p:pic>
        <p:nvPicPr>
          <p:cNvPr id="6" name="Content Placeholder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000"/>
          <a:stretch/>
        </p:blipFill>
        <p:spPr>
          <a:xfrm>
            <a:off x="10743767" y="5464543"/>
            <a:ext cx="888858" cy="925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666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59734"/>
            <a:ext cx="10515600" cy="1325563"/>
          </a:xfrm>
          <a:solidFill>
            <a:srgbClr val="004AAD"/>
          </a:solidFill>
        </p:spPr>
        <p:txBody>
          <a:bodyPr>
            <a:normAutofit/>
          </a:bodyPr>
          <a:lstStyle/>
          <a:p>
            <a:pPr algn="ctr"/>
            <a:r>
              <a:rPr lang="en-CA" sz="3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Questions, Comments, or Feedback?</a:t>
            </a:r>
            <a:endParaRPr lang="en-CA" sz="3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1321736" y="2214684"/>
            <a:ext cx="9236996" cy="4022042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CA" b="1" dirty="0">
                <a:latin typeface="Arial" panose="020B0604020202020204" pitchFamily="34" charset="0"/>
                <a:cs typeface="Arial" panose="020B0604020202020204" pitchFamily="34" charset="0"/>
              </a:rPr>
              <a:t>Contact the Disabilities Issues </a:t>
            </a:r>
            <a:r>
              <a:rPr lang="en-CA" b="1" dirty="0" smtClean="0">
                <a:latin typeface="Arial" panose="020B0604020202020204" pitchFamily="34" charset="0"/>
                <a:cs typeface="Arial" panose="020B0604020202020204" pitchFamily="34" charset="0"/>
              </a:rPr>
              <a:t>Office</a:t>
            </a:r>
          </a:p>
          <a:p>
            <a:pPr marL="0" indent="0" algn="ctr">
              <a:buNone/>
            </a:pPr>
            <a:endParaRPr lang="en-CA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Call: </a:t>
            </a: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204-945-7613</a:t>
            </a:r>
          </a:p>
          <a:p>
            <a:pPr marL="0" indent="0" algn="ctr">
              <a:buNone/>
            </a:pPr>
            <a:endParaRPr lang="en-CA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Toll 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Free: 1-800-282-8069 (Ext. 7613</a:t>
            </a:r>
            <a:r>
              <a:rPr lang="en-C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0" indent="0" algn="ctr">
              <a:buNone/>
            </a:pPr>
            <a:endParaRPr lang="en-CA" dirty="0" smtClean="0">
              <a:latin typeface="Arial" panose="020B0604020202020204" pitchFamily="34" charset="0"/>
              <a:cs typeface="Arial" panose="020B0604020202020204" pitchFamily="34" charset="0"/>
              <a:hlinkClick r:id="rId2"/>
            </a:endParaRPr>
          </a:p>
          <a:p>
            <a:pPr marL="0" indent="0" algn="ctr">
              <a:buNone/>
            </a:pP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dio@gov.mb.ca</a:t>
            </a:r>
            <a:endParaRPr lang="en-CA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CA" b="1" dirty="0">
                <a:solidFill>
                  <a:srgbClr val="004A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AccessibilityMB.ca</a:t>
            </a:r>
          </a:p>
          <a:p>
            <a:pPr marL="0" indent="0">
              <a:buNone/>
            </a:pPr>
            <a:endParaRPr lang="en-CA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3224" y="317241"/>
            <a:ext cx="11355356" cy="6148873"/>
          </a:xfrm>
          <a:prstGeom prst="rect">
            <a:avLst/>
          </a:prstGeom>
          <a:noFill/>
          <a:ln w="63500">
            <a:solidFill>
              <a:srgbClr val="004A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4AAD"/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965629" y="4942301"/>
            <a:ext cx="10170545" cy="4750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CA" sz="24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Content Placeholder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000"/>
          <a:stretch/>
        </p:blipFill>
        <p:spPr>
          <a:xfrm>
            <a:off x="10938375" y="5667261"/>
            <a:ext cx="694249" cy="723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14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4294967295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82" t="29811" r="7899" b="29382"/>
          <a:stretch/>
        </p:blipFill>
        <p:spPr>
          <a:xfrm>
            <a:off x="1003821" y="2950292"/>
            <a:ext cx="4117187" cy="2012233"/>
          </a:xfrm>
        </p:spPr>
      </p:pic>
      <p:sp>
        <p:nvSpPr>
          <p:cNvPr id="7" name="Rectangle 6"/>
          <p:cNvSpPr/>
          <p:nvPr/>
        </p:nvSpPr>
        <p:spPr>
          <a:xfrm>
            <a:off x="373224" y="317241"/>
            <a:ext cx="11355356" cy="6148873"/>
          </a:xfrm>
          <a:prstGeom prst="rect">
            <a:avLst/>
          </a:prstGeom>
          <a:noFill/>
          <a:ln w="63500">
            <a:solidFill>
              <a:srgbClr val="004A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4AAD"/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6408045" y="2556155"/>
            <a:ext cx="3902250" cy="4577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CA" sz="3400" b="1" dirty="0">
                <a:solidFill>
                  <a:srgbClr val="004A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December 3, </a:t>
            </a:r>
            <a:r>
              <a:rPr lang="en-CA" sz="3400" b="1" dirty="0" smtClean="0">
                <a:solidFill>
                  <a:srgbClr val="004A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  <a:endParaRPr lang="en-CA" sz="3400" b="1" dirty="0">
              <a:solidFill>
                <a:srgbClr val="004AA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759090" y="5421039"/>
            <a:ext cx="3209533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CA" sz="2600" b="1" dirty="0">
                <a:solidFill>
                  <a:srgbClr val="004A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AccessibilityMB.ca</a:t>
            </a:r>
          </a:p>
        </p:txBody>
      </p:sp>
      <p:sp>
        <p:nvSpPr>
          <p:cNvPr id="3" name="Rectangle 2"/>
          <p:cNvSpPr/>
          <p:nvPr/>
        </p:nvSpPr>
        <p:spPr>
          <a:xfrm>
            <a:off x="5458599" y="3410097"/>
            <a:ext cx="580114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Presenting the </a:t>
            </a:r>
            <a:endParaRPr lang="en-CA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CA" sz="2800" b="1" dirty="0" smtClean="0">
                <a:solidFill>
                  <a:srgbClr val="004A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Manitoba </a:t>
            </a:r>
            <a:r>
              <a:rPr lang="en-CA" sz="2800" b="1" dirty="0">
                <a:solidFill>
                  <a:srgbClr val="004A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Accessibility </a:t>
            </a:r>
            <a:r>
              <a:rPr lang="en-CA" sz="2800" b="1" dirty="0" smtClean="0">
                <a:solidFill>
                  <a:srgbClr val="004A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Awards </a:t>
            </a:r>
          </a:p>
          <a:p>
            <a:pPr algn="ctr"/>
            <a:r>
              <a:rPr lang="en-C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on </a:t>
            </a:r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the International Day of Persons with Disabilities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838200" y="659734"/>
            <a:ext cx="10515600" cy="1325563"/>
          </a:xfrm>
          <a:prstGeom prst="rect">
            <a:avLst/>
          </a:prstGeom>
          <a:solidFill>
            <a:srgbClr val="004AAD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sz="4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Disabilities Issues Office</a:t>
            </a:r>
            <a:endParaRPr lang="en-CA" sz="4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Content Placeholder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000"/>
          <a:stretch/>
        </p:blipFill>
        <p:spPr>
          <a:xfrm>
            <a:off x="10938375" y="5667261"/>
            <a:ext cx="694249" cy="723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604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3102" y="662164"/>
            <a:ext cx="10515600" cy="1325563"/>
          </a:xfrm>
          <a:solidFill>
            <a:srgbClr val="004AAD"/>
          </a:solidFill>
        </p:spPr>
        <p:txBody>
          <a:bodyPr/>
          <a:lstStyle/>
          <a:p>
            <a:pPr algn="ctr"/>
            <a:r>
              <a:rPr lang="en-CA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 for Attending!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18292" y="2923505"/>
            <a:ext cx="9386596" cy="271992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CA" sz="3000" dirty="0">
                <a:latin typeface="Arial" panose="020B0604020202020204" pitchFamily="34" charset="0"/>
                <a:cs typeface="Arial" panose="020B0604020202020204" pitchFamily="34" charset="0"/>
              </a:rPr>
              <a:t>Stay-tuned for the DEAM webinar video &amp; transcript at</a:t>
            </a:r>
          </a:p>
          <a:p>
            <a:pPr marL="0" indent="0" algn="ctr">
              <a:buNone/>
            </a:pPr>
            <a:r>
              <a:rPr lang="en-CA" sz="3000" b="1" dirty="0">
                <a:solidFill>
                  <a:srgbClr val="004A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AccessibilityMB.ca</a:t>
            </a:r>
          </a:p>
          <a:p>
            <a:pPr marL="0" indent="0" algn="ctr">
              <a:buNone/>
            </a:pPr>
            <a:endParaRPr lang="en-CA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CA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3224" y="317241"/>
            <a:ext cx="11355356" cy="6148873"/>
          </a:xfrm>
          <a:prstGeom prst="rect">
            <a:avLst/>
          </a:prstGeom>
          <a:noFill/>
          <a:ln w="63500">
            <a:solidFill>
              <a:srgbClr val="004A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4AAD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127973" y="4532023"/>
            <a:ext cx="10341157" cy="1404992"/>
            <a:chOff x="793102" y="4719616"/>
            <a:chExt cx="10341157" cy="1404992"/>
          </a:xfrm>
        </p:grpSpPr>
        <p:grpSp>
          <p:nvGrpSpPr>
            <p:cNvPr id="14" name="Group 13"/>
            <p:cNvGrpSpPr/>
            <p:nvPr/>
          </p:nvGrpSpPr>
          <p:grpSpPr>
            <a:xfrm>
              <a:off x="2508847" y="4719616"/>
              <a:ext cx="8625412" cy="1404992"/>
              <a:chOff x="1973192" y="3524424"/>
              <a:chExt cx="8625412" cy="1404992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73192" y="3596737"/>
                <a:ext cx="1476583" cy="1332679"/>
              </a:xfrm>
              <a:prstGeom prst="rect">
                <a:avLst/>
              </a:prstGeom>
            </p:spPr>
          </p:pic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60873" y="3869480"/>
                <a:ext cx="2855958" cy="726971"/>
              </a:xfrm>
              <a:prstGeom prst="rect">
                <a:avLst/>
              </a:prstGeom>
            </p:spPr>
          </p:pic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94590" y="3524424"/>
                <a:ext cx="3704014" cy="1234672"/>
              </a:xfrm>
              <a:prstGeom prst="rect">
                <a:avLst/>
              </a:prstGeom>
            </p:spPr>
          </p:pic>
        </p:grpSp>
        <p:pic>
          <p:nvPicPr>
            <p:cNvPr id="10" name="Content Placeholder 1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3102" y="4719616"/>
              <a:ext cx="1295867" cy="1404992"/>
            </a:xfrm>
            <a:prstGeom prst="rect">
              <a:avLst/>
            </a:prstGeom>
            <a:ln>
              <a:noFill/>
            </a:ln>
            <a:effectLst/>
          </p:spPr>
        </p:pic>
      </p:grpSp>
      <p:pic>
        <p:nvPicPr>
          <p:cNvPr id="15" name="Content Placeholder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000"/>
          <a:stretch/>
        </p:blipFill>
        <p:spPr>
          <a:xfrm>
            <a:off x="10938375" y="5667261"/>
            <a:ext cx="694249" cy="723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36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3102" y="662164"/>
            <a:ext cx="10515600" cy="1325563"/>
          </a:xfrm>
          <a:solidFill>
            <a:srgbClr val="004AAD"/>
          </a:solidFill>
        </p:spPr>
        <p:txBody>
          <a:bodyPr/>
          <a:lstStyle/>
          <a:p>
            <a:pPr algn="ctr"/>
            <a:r>
              <a:rPr lang="en-CA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Land Acknowledgement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57604" y="3262558"/>
            <a:ext cx="9386596" cy="2719924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The DEAM 2020 Webinar is located on Treaty 1 Territory, </a:t>
            </a:r>
          </a:p>
          <a:p>
            <a:pPr marL="0" indent="0" algn="ctr">
              <a:buNone/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the original lands of the </a:t>
            </a:r>
            <a:r>
              <a:rPr lang="en-CA" dirty="0" err="1">
                <a:latin typeface="Arial" panose="020B0604020202020204" pitchFamily="34" charset="0"/>
                <a:cs typeface="Arial" panose="020B0604020202020204" pitchFamily="34" charset="0"/>
              </a:rPr>
              <a:t>Anishinaabeg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, Cree, Oji-Cree, Dakota,</a:t>
            </a:r>
          </a:p>
          <a:p>
            <a:pPr marL="0" indent="0" algn="ctr">
              <a:buNone/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 &amp; Dene peoples, and the homeland of the Métis Nation.</a:t>
            </a:r>
          </a:p>
          <a:p>
            <a:pPr marL="0" indent="0" algn="ctr">
              <a:buNone/>
            </a:pP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We encourage you to reflect on the history of the land          </a:t>
            </a:r>
          </a:p>
          <a:p>
            <a:pPr marL="0" indent="0" algn="ctr">
              <a:buNone/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that you are watching from.</a:t>
            </a:r>
          </a:p>
          <a:p>
            <a:pPr marL="0" indent="0" algn="ctr">
              <a:buNone/>
            </a:pPr>
            <a:endParaRPr lang="en-CA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3224" y="317241"/>
            <a:ext cx="11355356" cy="6148873"/>
          </a:xfrm>
          <a:prstGeom prst="rect">
            <a:avLst/>
          </a:prstGeom>
          <a:noFill/>
          <a:ln w="63500">
            <a:solidFill>
              <a:srgbClr val="004A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4AAD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57604" y="2332650"/>
            <a:ext cx="9493155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2300" b="1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Aaniin</a:t>
            </a:r>
            <a:r>
              <a:rPr lang="en-CA" sz="23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CA" sz="2300" b="1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Boozhoo</a:t>
            </a:r>
            <a:r>
              <a:rPr lang="en-CA" sz="23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CA" sz="2300" b="1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Tansi</a:t>
            </a:r>
            <a:r>
              <a:rPr lang="en-CA" sz="23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</a:t>
            </a:r>
            <a:r>
              <a:rPr lang="en-CA" sz="23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Wotziye</a:t>
            </a:r>
            <a:r>
              <a:rPr lang="en-CA" sz="23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Ho/Han,  </a:t>
            </a:r>
            <a:r>
              <a:rPr lang="en-CA" sz="23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Tanshi</a:t>
            </a:r>
            <a:r>
              <a:rPr lang="en-CA" sz="23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</a:t>
            </a:r>
            <a:r>
              <a:rPr lang="en-CA" sz="2300" b="1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Tunngasugitsi</a:t>
            </a:r>
            <a:r>
              <a:rPr lang="en-CA" sz="23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  <a:endParaRPr lang="en-CA" sz="23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0976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3102" y="662164"/>
            <a:ext cx="10515600" cy="1325563"/>
          </a:xfrm>
          <a:solidFill>
            <a:srgbClr val="004AAD"/>
          </a:solidFill>
        </p:spPr>
        <p:txBody>
          <a:bodyPr/>
          <a:lstStyle/>
          <a:p>
            <a:pPr algn="ctr"/>
            <a:r>
              <a:rPr lang="en-CA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Webinar Technical Assistance</a:t>
            </a:r>
            <a:endParaRPr lang="en-CA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57604" y="2515839"/>
            <a:ext cx="9386596" cy="342216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CA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Call</a:t>
            </a:r>
            <a:r>
              <a:rPr lang="en-CA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:   204-945-7613</a:t>
            </a:r>
          </a:p>
          <a:p>
            <a:pPr marL="0" indent="0" algn="ctr">
              <a:buNone/>
            </a:pPr>
            <a:r>
              <a:rPr lang="en-CA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 algn="ctr">
              <a:buNone/>
            </a:pPr>
            <a:r>
              <a:rPr lang="en-CA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Toll-free</a:t>
            </a:r>
            <a:r>
              <a:rPr lang="en-CA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: 1-800-282-8069 </a:t>
            </a:r>
            <a:r>
              <a:rPr lang="en-CA" sz="3600" dirty="0">
                <a:latin typeface="Arial" panose="020B0604020202020204" pitchFamily="34" charset="0"/>
                <a:cs typeface="Arial" panose="020B0604020202020204" pitchFamily="34" charset="0"/>
              </a:rPr>
              <a:t>ext. </a:t>
            </a:r>
            <a:r>
              <a:rPr lang="en-CA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7613</a:t>
            </a:r>
          </a:p>
          <a:p>
            <a:pPr marL="0" indent="0" algn="ctr">
              <a:buNone/>
            </a:pPr>
            <a:endParaRPr lang="en-CA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CA" sz="3600" b="1" dirty="0">
                <a:latin typeface="Arial" panose="020B0604020202020204" pitchFamily="34" charset="0"/>
                <a:cs typeface="Arial" panose="020B0604020202020204" pitchFamily="34" charset="0"/>
              </a:rPr>
              <a:t>Email</a:t>
            </a:r>
            <a:r>
              <a:rPr lang="en-CA" sz="3600" dirty="0">
                <a:latin typeface="Arial" panose="020B0604020202020204" pitchFamily="34" charset="0"/>
                <a:cs typeface="Arial" panose="020B0604020202020204" pitchFamily="34" charset="0"/>
              </a:rPr>
              <a:t>:  </a:t>
            </a:r>
            <a:r>
              <a:rPr lang="en-CA" sz="36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dio@gov.mb.ca</a:t>
            </a:r>
            <a:endParaRPr lang="en-CA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CA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3224" y="317241"/>
            <a:ext cx="11355356" cy="6148873"/>
          </a:xfrm>
          <a:prstGeom prst="rect">
            <a:avLst/>
          </a:prstGeom>
          <a:noFill/>
          <a:ln w="63500">
            <a:solidFill>
              <a:srgbClr val="004A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4AAD"/>
              </a:solidFill>
            </a:endParaRPr>
          </a:p>
        </p:txBody>
      </p:sp>
      <p:pic>
        <p:nvPicPr>
          <p:cNvPr id="6" name="Content Placeholder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000"/>
          <a:stretch/>
        </p:blipFill>
        <p:spPr>
          <a:xfrm>
            <a:off x="10938375" y="5667261"/>
            <a:ext cx="694249" cy="723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363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26139"/>
            <a:ext cx="10515600" cy="1325563"/>
          </a:xfrm>
          <a:solidFill>
            <a:srgbClr val="004AAD"/>
          </a:solidFill>
        </p:spPr>
        <p:txBody>
          <a:bodyPr/>
          <a:lstStyle/>
          <a:p>
            <a:pPr algn="ctr"/>
            <a:r>
              <a:rPr lang="en-CA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Greetings &amp; Opening Remarks</a:t>
            </a:r>
            <a:endParaRPr lang="en-CA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113533"/>
            <a:ext cx="4381500" cy="2190750"/>
          </a:xfrm>
        </p:spPr>
      </p:pic>
      <p:sp>
        <p:nvSpPr>
          <p:cNvPr id="7" name="Rectangle 6"/>
          <p:cNvSpPr/>
          <p:nvPr/>
        </p:nvSpPr>
        <p:spPr>
          <a:xfrm>
            <a:off x="373224" y="317241"/>
            <a:ext cx="11355356" cy="6148873"/>
          </a:xfrm>
          <a:prstGeom prst="rect">
            <a:avLst/>
          </a:prstGeom>
          <a:noFill/>
          <a:ln w="63500">
            <a:solidFill>
              <a:srgbClr val="004A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4AAD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5684951" y="2115671"/>
            <a:ext cx="5668849" cy="252804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CA" sz="2200" b="1" dirty="0" smtClean="0">
              <a:solidFill>
                <a:srgbClr val="004AA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CA" sz="2200" b="1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Accessibility Standard for Employment</a:t>
            </a:r>
            <a:endParaRPr lang="en-CA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CA" sz="1800" dirty="0" smtClean="0"/>
          </a:p>
          <a:p>
            <a:pPr>
              <a:lnSpc>
                <a:spcPts val="2000"/>
              </a:lnSpc>
            </a:pPr>
            <a:r>
              <a:rPr lang="en-C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CA" sz="1600" dirty="0">
                <a:latin typeface="Arial" panose="020B0604020202020204" pitchFamily="34" charset="0"/>
                <a:cs typeface="Arial" panose="020B0604020202020204" pitchFamily="34" charset="0"/>
              </a:rPr>
              <a:t>ensure the safety of employees with </a:t>
            </a:r>
            <a:r>
              <a:rPr lang="en-C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disabilities,</a:t>
            </a:r>
            <a:r>
              <a:rPr lang="en-CA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</a:t>
            </a:r>
            <a:r>
              <a:rPr lang="en-CA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all </a:t>
            </a:r>
            <a:r>
              <a:rPr lang="en-CA" sz="1600" b="1" dirty="0">
                <a:latin typeface="Arial" panose="020B0604020202020204" pitchFamily="34" charset="0"/>
                <a:cs typeface="Arial" panose="020B0604020202020204" pitchFamily="34" charset="0"/>
              </a:rPr>
              <a:t>employers</a:t>
            </a:r>
            <a:r>
              <a:rPr lang="en-CA" sz="1600" dirty="0">
                <a:latin typeface="Arial" panose="020B0604020202020204" pitchFamily="34" charset="0"/>
                <a:cs typeface="Arial" panose="020B0604020202020204" pitchFamily="34" charset="0"/>
              </a:rPr>
              <a:t> in the public, private </a:t>
            </a:r>
            <a:r>
              <a:rPr lang="en-C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&amp; </a:t>
            </a:r>
            <a:r>
              <a:rPr lang="en-CA" sz="1600" dirty="0">
                <a:latin typeface="Arial" panose="020B0604020202020204" pitchFamily="34" charset="0"/>
                <a:cs typeface="Arial" panose="020B0604020202020204" pitchFamily="34" charset="0"/>
              </a:rPr>
              <a:t>non-profit sectors must comply </a:t>
            </a:r>
            <a:r>
              <a:rPr lang="en-CA" sz="1600" b="1" dirty="0">
                <a:latin typeface="Arial" panose="020B0604020202020204" pitchFamily="34" charset="0"/>
                <a:cs typeface="Arial" panose="020B0604020202020204" pitchFamily="34" charset="0"/>
              </a:rPr>
              <a:t>by May 1, 2020</a:t>
            </a:r>
            <a:r>
              <a:rPr lang="en-CA" sz="1600" dirty="0">
                <a:latin typeface="Arial" panose="020B0604020202020204" pitchFamily="34" charset="0"/>
                <a:cs typeface="Arial" panose="020B0604020202020204" pitchFamily="34" charset="0"/>
              </a:rPr>
              <a:t> with the following two </a:t>
            </a:r>
            <a:r>
              <a:rPr lang="en-C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requirements:</a:t>
            </a:r>
          </a:p>
          <a:p>
            <a:pPr marL="0" indent="0">
              <a:buNone/>
            </a:pPr>
            <a:endParaRPr lang="en-CA" sz="1800" dirty="0" smtClean="0"/>
          </a:p>
        </p:txBody>
      </p:sp>
      <p:pic>
        <p:nvPicPr>
          <p:cNvPr id="10" name="Content Placeholder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000"/>
          <a:stretch/>
        </p:blipFill>
        <p:spPr>
          <a:xfrm>
            <a:off x="10938375" y="5667261"/>
            <a:ext cx="694249" cy="72317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536624" y="4643718"/>
            <a:ext cx="6096000" cy="1169551"/>
          </a:xfrm>
          <a:prstGeom prst="rect">
            <a:avLst/>
          </a:prstGeom>
        </p:spPr>
        <p:txBody>
          <a:bodyPr>
            <a:spAutoFit/>
          </a:bodyPr>
          <a:lstStyle/>
          <a:p>
            <a:pPr marL="638175" lvl="1" indent="-457200">
              <a:lnSpc>
                <a:spcPct val="100000"/>
              </a:lnSpc>
              <a:buFont typeface="+mj-lt"/>
              <a:buAutoNum type="arabicPeriod"/>
            </a:pPr>
            <a:r>
              <a:rPr lang="en-CA" sz="2000" dirty="0" smtClean="0">
                <a:solidFill>
                  <a:srgbClr val="0563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Workplace </a:t>
            </a:r>
            <a:r>
              <a:rPr lang="en-CA" sz="2000" dirty="0">
                <a:solidFill>
                  <a:srgbClr val="0563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Emergency Response </a:t>
            </a:r>
            <a:r>
              <a:rPr lang="en-CA" sz="2000" dirty="0" smtClean="0">
                <a:solidFill>
                  <a:srgbClr val="0563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</a:t>
            </a:r>
          </a:p>
          <a:p>
            <a:pPr marL="638175" lvl="1" indent="-457200">
              <a:lnSpc>
                <a:spcPct val="100000"/>
              </a:lnSpc>
              <a:buFont typeface="+mj-lt"/>
              <a:buAutoNum type="arabicPeriod"/>
            </a:pPr>
            <a:endParaRPr lang="en-CA" sz="2000" dirty="0" smtClean="0">
              <a:solidFill>
                <a:srgbClr val="0563C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38175" lvl="1" indent="-457200">
              <a:lnSpc>
                <a:spcPct val="150000"/>
              </a:lnSpc>
              <a:buFont typeface="+mj-lt"/>
              <a:buAutoNum type="arabicPeriod"/>
            </a:pPr>
            <a:r>
              <a:rPr lang="en-CA" sz="2000" dirty="0" smtClean="0">
                <a:solidFill>
                  <a:srgbClr val="0563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Workplace </a:t>
            </a:r>
            <a:r>
              <a:rPr lang="en-CA" sz="2000" dirty="0">
                <a:solidFill>
                  <a:srgbClr val="0563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Emergency Assistance</a:t>
            </a:r>
          </a:p>
        </p:txBody>
      </p:sp>
    </p:spTree>
    <p:extLst>
      <p:ext uri="{BB962C8B-B14F-4D97-AF65-F5344CB8AC3E}">
        <p14:creationId xmlns:p14="http://schemas.microsoft.com/office/powerpoint/2010/main" val="2725761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9177188" y="2129023"/>
            <a:ext cx="2179698" cy="3397022"/>
            <a:chOff x="9676012" y="2076537"/>
            <a:chExt cx="1736168" cy="2705788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76012" y="2076537"/>
              <a:ext cx="1736168" cy="1736168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76012" y="3046157"/>
              <a:ext cx="1736168" cy="1736168"/>
            </a:xfrm>
            <a:prstGeom prst="rect">
              <a:avLst/>
            </a:prstGeom>
          </p:spPr>
        </p:pic>
      </p:grpSp>
      <p:sp>
        <p:nvSpPr>
          <p:cNvPr id="7" name="Rectangle 6"/>
          <p:cNvSpPr/>
          <p:nvPr/>
        </p:nvSpPr>
        <p:spPr>
          <a:xfrm>
            <a:off x="373224" y="317241"/>
            <a:ext cx="11355356" cy="6148873"/>
          </a:xfrm>
          <a:prstGeom prst="rect">
            <a:avLst/>
          </a:prstGeom>
          <a:noFill/>
          <a:ln w="63500">
            <a:solidFill>
              <a:srgbClr val="004A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4AAD"/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half" idx="1"/>
          </p:nvPr>
        </p:nvSpPr>
        <p:spPr>
          <a:xfrm>
            <a:off x="982077" y="2292171"/>
            <a:ext cx="4900332" cy="3869580"/>
          </a:xfrm>
        </p:spPr>
        <p:txBody>
          <a:bodyPr>
            <a:noAutofit/>
          </a:bodyPr>
          <a:lstStyle/>
          <a:p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VP Workforce Development, </a:t>
            </a:r>
            <a:r>
              <a:rPr lang="en-CA" sz="2000" dirty="0" err="1">
                <a:latin typeface="Arial" panose="020B0604020202020204" pitchFamily="34" charset="0"/>
                <a:cs typeface="Arial" panose="020B0604020202020204" pitchFamily="34" charset="0"/>
              </a:rPr>
              <a:t>SourceAmerica</a:t>
            </a:r>
            <a:endParaRPr lang="en-C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Senior Fellow, </a:t>
            </a:r>
            <a:r>
              <a:rPr lang="en-CA" sz="2000" dirty="0" err="1">
                <a:latin typeface="Arial" panose="020B0604020202020204" pitchFamily="34" charset="0"/>
                <a:cs typeface="Arial" panose="020B0604020202020204" pitchFamily="34" charset="0"/>
              </a:rPr>
              <a:t>Portulans</a:t>
            </a:r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 Institute</a:t>
            </a:r>
          </a:p>
          <a:p>
            <a:endParaRPr lang="en-C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Domestic, US topics: </a:t>
            </a:r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skanady@sourceamerica.org</a:t>
            </a:r>
            <a:endParaRPr lang="en-C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International topics: </a:t>
            </a:r>
            <a:r>
              <a:rPr lang="en-CA" sz="2000" u="sng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kanady@portulansinstitute.org</a:t>
            </a:r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LinkedIn Profile:                                </a:t>
            </a:r>
            <a:r>
              <a:rPr lang="en-CA" sz="2000" u="sng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https://www.linkedin.com/in/shane-kanady-7388bb132/</a:t>
            </a:r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5" name="Content Placeholder 14"/>
          <p:cNvPicPr>
            <a:picLocks noGrp="1" noChangeAspect="1"/>
          </p:cNvPicPr>
          <p:nvPr>
            <p:ph sz="half" idx="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0032" y="2332812"/>
            <a:ext cx="3075462" cy="33344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5" name="Title 1"/>
          <p:cNvSpPr txBox="1">
            <a:spLocks/>
          </p:cNvSpPr>
          <p:nvPr/>
        </p:nvSpPr>
        <p:spPr>
          <a:xfrm>
            <a:off x="793102" y="662245"/>
            <a:ext cx="10515600" cy="1325563"/>
          </a:xfrm>
          <a:prstGeom prst="rect">
            <a:avLst/>
          </a:prstGeom>
          <a:solidFill>
            <a:srgbClr val="004AAD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Shane </a:t>
            </a:r>
            <a:r>
              <a:rPr lang="en-CA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Kanady</a:t>
            </a:r>
            <a:r>
              <a:rPr lang="en-CA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DEAM Keynote Speaker </a:t>
            </a:r>
          </a:p>
        </p:txBody>
      </p:sp>
      <p:pic>
        <p:nvPicPr>
          <p:cNvPr id="9" name="Content Placeholder 6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000"/>
          <a:stretch/>
        </p:blipFill>
        <p:spPr>
          <a:xfrm>
            <a:off x="10938375" y="5667261"/>
            <a:ext cx="694249" cy="723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410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A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844" y="530881"/>
            <a:ext cx="11137500" cy="5671511"/>
          </a:xfrm>
          <a:prstGeom prst="rect">
            <a:avLst/>
          </a:prstGeom>
          <a:solidFill>
            <a:srgbClr val="004AAD"/>
          </a:solidFill>
        </p:spPr>
      </p:pic>
    </p:spTree>
    <p:extLst>
      <p:ext uri="{BB962C8B-B14F-4D97-AF65-F5344CB8AC3E}">
        <p14:creationId xmlns:p14="http://schemas.microsoft.com/office/powerpoint/2010/main" val="3451210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607" y="2728895"/>
            <a:ext cx="10274589" cy="1325563"/>
          </a:xfrm>
        </p:spPr>
        <p:txBody>
          <a:bodyPr>
            <a:normAutofit/>
          </a:bodyPr>
          <a:lstStyle/>
          <a:p>
            <a:r>
              <a:rPr lang="en-US" sz="4000" b="1" dirty="0"/>
              <a:t>The “Future of Work” – What, When, and Where? </a:t>
            </a:r>
            <a:endParaRPr lang="en-CA" sz="4000" b="1" dirty="0">
              <a:solidFill>
                <a:srgbClr val="004AA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73224" y="317241"/>
            <a:ext cx="11355356" cy="6148873"/>
            <a:chOff x="373224" y="317241"/>
            <a:chExt cx="11355356" cy="6148873"/>
          </a:xfrm>
        </p:grpSpPr>
        <p:sp>
          <p:nvSpPr>
            <p:cNvPr id="4" name="Rectangle 3"/>
            <p:cNvSpPr/>
            <p:nvPr/>
          </p:nvSpPr>
          <p:spPr>
            <a:xfrm>
              <a:off x="373224" y="317241"/>
              <a:ext cx="11355356" cy="6148873"/>
            </a:xfrm>
            <a:prstGeom prst="rect">
              <a:avLst/>
            </a:prstGeom>
            <a:noFill/>
            <a:ln w="63500">
              <a:solidFill>
                <a:srgbClr val="004AA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rgbClr val="004AAD"/>
                </a:solidFill>
              </a:endParaRPr>
            </a:p>
          </p:txBody>
        </p:sp>
        <p:pic>
          <p:nvPicPr>
            <p:cNvPr id="9" name="Content Placeholder 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0000"/>
            <a:stretch/>
          </p:blipFill>
          <p:spPr>
            <a:xfrm>
              <a:off x="10743767" y="5464543"/>
              <a:ext cx="888858" cy="9258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79841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3102" y="265799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/>
              <a:t>Maybe the better question is “Why?”</a:t>
            </a:r>
            <a:endParaRPr lang="en-CA" sz="4000" b="1" dirty="0">
              <a:solidFill>
                <a:srgbClr val="004AA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73224" y="317241"/>
            <a:ext cx="11355356" cy="6148873"/>
            <a:chOff x="373224" y="317241"/>
            <a:chExt cx="11355356" cy="6148873"/>
          </a:xfrm>
        </p:grpSpPr>
        <p:sp>
          <p:nvSpPr>
            <p:cNvPr id="6" name="Rectangle 5"/>
            <p:cNvSpPr/>
            <p:nvPr/>
          </p:nvSpPr>
          <p:spPr>
            <a:xfrm>
              <a:off x="373224" y="317241"/>
              <a:ext cx="11355356" cy="6148873"/>
            </a:xfrm>
            <a:prstGeom prst="rect">
              <a:avLst/>
            </a:prstGeom>
            <a:noFill/>
            <a:ln w="63500">
              <a:solidFill>
                <a:srgbClr val="004AA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rgbClr val="004AAD"/>
                </a:solidFill>
              </a:endParaRPr>
            </a:p>
          </p:txBody>
        </p:sp>
        <p:pic>
          <p:nvPicPr>
            <p:cNvPr id="7" name="Content Placeholder 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0000"/>
            <a:stretch/>
          </p:blipFill>
          <p:spPr>
            <a:xfrm>
              <a:off x="10743767" y="5464543"/>
              <a:ext cx="888858" cy="9258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72461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Universal Trends</a:t>
            </a:r>
            <a:endParaRPr lang="en-CA" b="1" dirty="0">
              <a:solidFill>
                <a:srgbClr val="004AA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Crises</a:t>
            </a:r>
          </a:p>
          <a:p>
            <a:r>
              <a:rPr lang="en-US" dirty="0"/>
              <a:t>Social</a:t>
            </a:r>
          </a:p>
          <a:p>
            <a:r>
              <a:rPr lang="en-US" dirty="0"/>
              <a:t>Economic</a:t>
            </a:r>
          </a:p>
          <a:p>
            <a:r>
              <a:rPr lang="en-US" dirty="0"/>
              <a:t>Legislative</a:t>
            </a:r>
          </a:p>
          <a:p>
            <a:r>
              <a:rPr lang="en-US" dirty="0"/>
              <a:t>Technological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 convergence of each shapes the future trajectory of how, when and where we all engage with work.</a:t>
            </a:r>
          </a:p>
          <a:p>
            <a:pPr marL="0" indent="0">
              <a:buNone/>
            </a:pPr>
            <a:endParaRPr lang="en-CA" dirty="0"/>
          </a:p>
        </p:txBody>
      </p:sp>
      <p:grpSp>
        <p:nvGrpSpPr>
          <p:cNvPr id="5" name="Group 4"/>
          <p:cNvGrpSpPr/>
          <p:nvPr/>
        </p:nvGrpSpPr>
        <p:grpSpPr>
          <a:xfrm>
            <a:off x="373224" y="317241"/>
            <a:ext cx="11355356" cy="6148873"/>
            <a:chOff x="373224" y="317241"/>
            <a:chExt cx="11355356" cy="6148873"/>
          </a:xfrm>
        </p:grpSpPr>
        <p:sp>
          <p:nvSpPr>
            <p:cNvPr id="6" name="Rectangle 5"/>
            <p:cNvSpPr/>
            <p:nvPr/>
          </p:nvSpPr>
          <p:spPr>
            <a:xfrm>
              <a:off x="373224" y="317241"/>
              <a:ext cx="11355356" cy="6148873"/>
            </a:xfrm>
            <a:prstGeom prst="rect">
              <a:avLst/>
            </a:prstGeom>
            <a:noFill/>
            <a:ln w="63500">
              <a:solidFill>
                <a:srgbClr val="004AA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rgbClr val="004AAD"/>
                </a:solidFill>
              </a:endParaRPr>
            </a:p>
          </p:txBody>
        </p:sp>
        <p:pic>
          <p:nvPicPr>
            <p:cNvPr id="7" name="Content Placeholder 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0000"/>
            <a:stretch/>
          </p:blipFill>
          <p:spPr>
            <a:xfrm>
              <a:off x="10743767" y="5464543"/>
              <a:ext cx="888858" cy="9258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34935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05d83ceaa0bbd2e3bc716e6e66bd857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3d69fe45253d5ff147bb69036b756a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29B4EE4-B7E1-4DCF-8CAA-9BE520473F87}"/>
</file>

<file path=customXml/itemProps2.xml><?xml version="1.0" encoding="utf-8"?>
<ds:datastoreItem xmlns:ds="http://schemas.openxmlformats.org/officeDocument/2006/customXml" ds:itemID="{E13528DD-1D10-4A66-8F44-C351219BA73D}"/>
</file>

<file path=customXml/itemProps3.xml><?xml version="1.0" encoding="utf-8"?>
<ds:datastoreItem xmlns:ds="http://schemas.openxmlformats.org/officeDocument/2006/customXml" ds:itemID="{D3726D4C-B885-4439-998E-9E023E7A340A}"/>
</file>

<file path=docProps/app.xml><?xml version="1.0" encoding="utf-8"?>
<Properties xmlns="http://schemas.openxmlformats.org/officeDocument/2006/extended-properties" xmlns:vt="http://schemas.openxmlformats.org/officeDocument/2006/docPropsVTypes">
  <TotalTime>654</TotalTime>
  <Words>453</Words>
  <Application>Microsoft Office PowerPoint</Application>
  <PresentationFormat>Widescreen</PresentationFormat>
  <Paragraphs>102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PowerPoint Presentation</vt:lpstr>
      <vt:lpstr>Land Acknowledgement</vt:lpstr>
      <vt:lpstr>Webinar Technical Assistance</vt:lpstr>
      <vt:lpstr>Greetings &amp; Opening Remarks</vt:lpstr>
      <vt:lpstr>PowerPoint Presentation</vt:lpstr>
      <vt:lpstr>PowerPoint Presentation</vt:lpstr>
      <vt:lpstr>The “Future of Work” – What, When, and Where? </vt:lpstr>
      <vt:lpstr>Maybe the better question is “Why?”</vt:lpstr>
      <vt:lpstr>Universal Trends</vt:lpstr>
      <vt:lpstr>Adaptation</vt:lpstr>
      <vt:lpstr>Inclusive Design, Employment and Representation</vt:lpstr>
      <vt:lpstr>Example: User Experience Testing</vt:lpstr>
      <vt:lpstr>The “Future of Work” Requires…</vt:lpstr>
      <vt:lpstr>Example: Dawn Ver Café - Tokyo</vt:lpstr>
      <vt:lpstr>Opportunity in Adversity</vt:lpstr>
      <vt:lpstr>Questions, Comments, or Feedback?</vt:lpstr>
      <vt:lpstr>PowerPoint Presentation</vt:lpstr>
      <vt:lpstr>Thank You for Attending!</vt:lpstr>
    </vt:vector>
  </TitlesOfParts>
  <Company>Government of Manitoba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Vas, Erika (FAM)</dc:creator>
  <cp:lastModifiedBy>Vas, Erika (FAM)</cp:lastModifiedBy>
  <cp:revision>77</cp:revision>
  <dcterms:created xsi:type="dcterms:W3CDTF">2020-10-16T18:45:34Z</dcterms:created>
  <dcterms:modified xsi:type="dcterms:W3CDTF">2020-11-09T16:10:40Z</dcterms:modified>
</cp:coreProperties>
</file>