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Default Extension="doc" ContentType="application/msword"/>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5" r:id="rId1"/>
    <p:sldMasterId id="2147483735" r:id="rId2"/>
  </p:sldMasterIdLst>
  <p:notesMasterIdLst>
    <p:notesMasterId r:id="rId29"/>
  </p:notesMasterIdLst>
  <p:handoutMasterIdLst>
    <p:handoutMasterId r:id="rId30"/>
  </p:handoutMasterIdLst>
  <p:sldIdLst>
    <p:sldId id="438" r:id="rId3"/>
    <p:sldId id="568" r:id="rId4"/>
    <p:sldId id="576" r:id="rId5"/>
    <p:sldId id="577" r:id="rId6"/>
    <p:sldId id="542" r:id="rId7"/>
    <p:sldId id="543" r:id="rId8"/>
    <p:sldId id="580" r:id="rId9"/>
    <p:sldId id="581" r:id="rId10"/>
    <p:sldId id="548" r:id="rId11"/>
    <p:sldId id="546" r:id="rId12"/>
    <p:sldId id="582" r:id="rId13"/>
    <p:sldId id="569" r:id="rId14"/>
    <p:sldId id="579" r:id="rId15"/>
    <p:sldId id="573" r:id="rId16"/>
    <p:sldId id="574" r:id="rId17"/>
    <p:sldId id="555" r:id="rId18"/>
    <p:sldId id="553" r:id="rId19"/>
    <p:sldId id="552" r:id="rId20"/>
    <p:sldId id="554" r:id="rId21"/>
    <p:sldId id="562" r:id="rId22"/>
    <p:sldId id="565" r:id="rId23"/>
    <p:sldId id="563" r:id="rId24"/>
    <p:sldId id="564" r:id="rId25"/>
    <p:sldId id="570" r:id="rId26"/>
    <p:sldId id="556" r:id="rId27"/>
    <p:sldId id="558" r:id="rId2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E33830"/>
    <a:srgbClr val="CA9010"/>
    <a:srgbClr val="D99B11"/>
    <a:srgbClr val="EFB32F"/>
    <a:srgbClr val="676767"/>
    <a:srgbClr val="2E3640"/>
    <a:srgbClr val="EF792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56" autoAdjust="0"/>
    <p:restoredTop sz="95817" autoAdjust="0"/>
  </p:normalViewPr>
  <p:slideViewPr>
    <p:cSldViewPr>
      <p:cViewPr>
        <p:scale>
          <a:sx n="90" d="100"/>
          <a:sy n="90" d="100"/>
        </p:scale>
        <p:origin x="-2970" y="-678"/>
      </p:cViewPr>
      <p:guideLst>
        <p:guide orient="horz" pos="2160"/>
        <p:guide pos="2880"/>
      </p:guideLst>
    </p:cSldViewPr>
  </p:slideViewPr>
  <p:outlineViewPr>
    <p:cViewPr>
      <p:scale>
        <a:sx n="33" d="100"/>
        <a:sy n="33" d="100"/>
      </p:scale>
      <p:origin x="0" y="4470"/>
    </p:cViewPr>
  </p:outlineViewPr>
  <p:notesTextViewPr>
    <p:cViewPr>
      <p:scale>
        <a:sx n="100" d="100"/>
        <a:sy n="100" d="100"/>
      </p:scale>
      <p:origin x="0" y="0"/>
    </p:cViewPr>
  </p:notesTextViewPr>
  <p:sorterViewPr>
    <p:cViewPr>
      <p:scale>
        <a:sx n="75" d="100"/>
        <a:sy n="75" d="100"/>
      </p:scale>
      <p:origin x="0" y="0"/>
    </p:cViewPr>
  </p:sorterViewPr>
  <p:notesViewPr>
    <p:cSldViewPr>
      <p:cViewPr>
        <p:scale>
          <a:sx n="80" d="100"/>
          <a:sy n="80" d="100"/>
        </p:scale>
        <p:origin x="-714" y="78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EE2822-DB74-4788-AF26-BDD7EF8E124D}" type="doc">
      <dgm:prSet loTypeId="urn:microsoft.com/office/officeart/2005/8/layout/cycle8" loCatId="cycle" qsTypeId="urn:microsoft.com/office/officeart/2005/8/quickstyle/simple1" qsCatId="simple" csTypeId="urn:microsoft.com/office/officeart/2005/8/colors/accent1_2" csCatId="accent1" phldr="1"/>
      <dgm:spPr/>
    </dgm:pt>
    <dgm:pt modelId="{59F8674D-E6FA-40E9-9759-F0FED239846B}">
      <dgm:prSet phldrT="[Text]"/>
      <dgm:spPr>
        <a:solidFill>
          <a:srgbClr val="00B0F0"/>
        </a:solidFill>
      </dgm:spPr>
      <dgm:t>
        <a:bodyPr/>
        <a:lstStyle/>
        <a:p>
          <a:r>
            <a:rPr lang="en-CA" b="1" dirty="0" smtClean="0"/>
            <a:t>Shameless collaborators</a:t>
          </a:r>
          <a:endParaRPr lang="en-CA" b="1" dirty="0"/>
        </a:p>
      </dgm:t>
    </dgm:pt>
    <dgm:pt modelId="{54DFC9B6-3B41-44CE-819A-31868829E2C2}" type="parTrans" cxnId="{33640DE2-442C-4B94-B0E4-CD86FAFD5B5C}">
      <dgm:prSet/>
      <dgm:spPr/>
      <dgm:t>
        <a:bodyPr/>
        <a:lstStyle/>
        <a:p>
          <a:endParaRPr lang="en-CA"/>
        </a:p>
      </dgm:t>
    </dgm:pt>
    <dgm:pt modelId="{6398714D-FD3E-411E-9240-9811D71805EB}" type="sibTrans" cxnId="{33640DE2-442C-4B94-B0E4-CD86FAFD5B5C}">
      <dgm:prSet/>
      <dgm:spPr/>
      <dgm:t>
        <a:bodyPr/>
        <a:lstStyle/>
        <a:p>
          <a:endParaRPr lang="en-CA"/>
        </a:p>
      </dgm:t>
    </dgm:pt>
    <dgm:pt modelId="{600332BC-5433-40C6-92B0-1FD0A80F1870}">
      <dgm:prSet phldrT="[Text]"/>
      <dgm:spPr>
        <a:solidFill>
          <a:srgbClr val="0070C0"/>
        </a:solidFill>
      </dgm:spPr>
      <dgm:t>
        <a:bodyPr/>
        <a:lstStyle/>
        <a:p>
          <a:r>
            <a:rPr lang="en-CA" b="1" dirty="0" smtClean="0"/>
            <a:t>Proactive problem-solvers</a:t>
          </a:r>
          <a:endParaRPr lang="en-CA" b="1" dirty="0"/>
        </a:p>
      </dgm:t>
    </dgm:pt>
    <dgm:pt modelId="{841D7A15-72E5-4D80-9A52-7558409AF80B}" type="parTrans" cxnId="{28BBF124-B1EC-42CA-84D6-53D84F5C8E5D}">
      <dgm:prSet/>
      <dgm:spPr/>
      <dgm:t>
        <a:bodyPr/>
        <a:lstStyle/>
        <a:p>
          <a:endParaRPr lang="en-CA"/>
        </a:p>
      </dgm:t>
    </dgm:pt>
    <dgm:pt modelId="{AE18FC2D-C9F2-48EB-B88F-107BEF3104FA}" type="sibTrans" cxnId="{28BBF124-B1EC-42CA-84D6-53D84F5C8E5D}">
      <dgm:prSet/>
      <dgm:spPr/>
      <dgm:t>
        <a:bodyPr/>
        <a:lstStyle/>
        <a:p>
          <a:endParaRPr lang="en-CA"/>
        </a:p>
      </dgm:t>
    </dgm:pt>
    <dgm:pt modelId="{C81F7011-3DEA-424B-A02D-06DC9227FC89}">
      <dgm:prSet phldrT="[Text]"/>
      <dgm:spPr>
        <a:solidFill>
          <a:schemeClr val="accent5">
            <a:lumMod val="75000"/>
          </a:schemeClr>
        </a:solidFill>
      </dgm:spPr>
      <dgm:t>
        <a:bodyPr/>
        <a:lstStyle/>
        <a:p>
          <a:r>
            <a:rPr lang="en-CA" b="1" dirty="0" smtClean="0"/>
            <a:t>Citizen feedback liaisons</a:t>
          </a:r>
          <a:endParaRPr lang="en-CA" b="1" dirty="0"/>
        </a:p>
      </dgm:t>
    </dgm:pt>
    <dgm:pt modelId="{4388BB71-39D3-40C8-BA87-1F6DBBF7F384}" type="parTrans" cxnId="{D94C998A-AB38-440A-8824-27563EC3F0BC}">
      <dgm:prSet/>
      <dgm:spPr/>
      <dgm:t>
        <a:bodyPr/>
        <a:lstStyle/>
        <a:p>
          <a:endParaRPr lang="en-CA"/>
        </a:p>
      </dgm:t>
    </dgm:pt>
    <dgm:pt modelId="{E27337AE-8487-4A1F-BFB4-AB2FD9A473C0}" type="sibTrans" cxnId="{D94C998A-AB38-440A-8824-27563EC3F0BC}">
      <dgm:prSet/>
      <dgm:spPr/>
      <dgm:t>
        <a:bodyPr/>
        <a:lstStyle/>
        <a:p>
          <a:endParaRPr lang="en-CA"/>
        </a:p>
      </dgm:t>
    </dgm:pt>
    <dgm:pt modelId="{446A3BD3-DE42-4BBE-9DD5-AA6F32D05AA0}">
      <dgm:prSet/>
      <dgm:spPr>
        <a:solidFill>
          <a:schemeClr val="accent5">
            <a:lumMod val="50000"/>
          </a:schemeClr>
        </a:solidFill>
      </dgm:spPr>
      <dgm:t>
        <a:bodyPr/>
        <a:lstStyle/>
        <a:p>
          <a:r>
            <a:rPr lang="en-CA" b="1" dirty="0" smtClean="0"/>
            <a:t>Improvers of processes</a:t>
          </a:r>
          <a:endParaRPr lang="en-CA" b="1" dirty="0"/>
        </a:p>
      </dgm:t>
    </dgm:pt>
    <dgm:pt modelId="{12F6FF8E-4CFE-46DC-99D3-E3BCD2D8FCB7}" type="parTrans" cxnId="{177D3BB5-3C10-4D04-8F84-1C793851368D}">
      <dgm:prSet/>
      <dgm:spPr/>
      <dgm:t>
        <a:bodyPr/>
        <a:lstStyle/>
        <a:p>
          <a:endParaRPr lang="en-CA"/>
        </a:p>
      </dgm:t>
    </dgm:pt>
    <dgm:pt modelId="{C71166B9-2910-4E63-A759-DE7ACE8432AE}" type="sibTrans" cxnId="{177D3BB5-3C10-4D04-8F84-1C793851368D}">
      <dgm:prSet/>
      <dgm:spPr/>
      <dgm:t>
        <a:bodyPr/>
        <a:lstStyle/>
        <a:p>
          <a:endParaRPr lang="en-CA"/>
        </a:p>
      </dgm:t>
    </dgm:pt>
    <dgm:pt modelId="{1AA9E990-93FC-44EB-88A8-773C4C1D29A2}">
      <dgm:prSet/>
      <dgm:spPr>
        <a:solidFill>
          <a:srgbClr val="000066"/>
        </a:solidFill>
      </dgm:spPr>
      <dgm:t>
        <a:bodyPr/>
        <a:lstStyle/>
        <a:p>
          <a:r>
            <a:rPr lang="en-CA" b="1" dirty="0" smtClean="0"/>
            <a:t>Builders of service culture</a:t>
          </a:r>
          <a:endParaRPr lang="en-CA" b="1" dirty="0"/>
        </a:p>
      </dgm:t>
    </dgm:pt>
    <dgm:pt modelId="{BC634DE9-D307-4801-871B-88BDC3B17756}" type="parTrans" cxnId="{1A220DD3-7194-4C9F-B0F3-D7D391F540D6}">
      <dgm:prSet/>
      <dgm:spPr/>
      <dgm:t>
        <a:bodyPr/>
        <a:lstStyle/>
        <a:p>
          <a:endParaRPr lang="en-CA"/>
        </a:p>
      </dgm:t>
    </dgm:pt>
    <dgm:pt modelId="{1A6BBBD5-43FC-42D4-B579-0E9DF310B26F}" type="sibTrans" cxnId="{1A220DD3-7194-4C9F-B0F3-D7D391F540D6}">
      <dgm:prSet/>
      <dgm:spPr/>
      <dgm:t>
        <a:bodyPr/>
        <a:lstStyle/>
        <a:p>
          <a:endParaRPr lang="en-CA"/>
        </a:p>
      </dgm:t>
    </dgm:pt>
    <dgm:pt modelId="{8F609DA3-F500-4C9A-86C0-46A9CDA3D839}" type="pres">
      <dgm:prSet presAssocID="{47EE2822-DB74-4788-AF26-BDD7EF8E124D}" presName="compositeShape" presStyleCnt="0">
        <dgm:presLayoutVars>
          <dgm:chMax val="7"/>
          <dgm:dir/>
          <dgm:resizeHandles val="exact"/>
        </dgm:presLayoutVars>
      </dgm:prSet>
      <dgm:spPr/>
    </dgm:pt>
    <dgm:pt modelId="{2E79AF8D-9567-4804-AD80-D6804E0930D3}" type="pres">
      <dgm:prSet presAssocID="{47EE2822-DB74-4788-AF26-BDD7EF8E124D}" presName="wedge1" presStyleLbl="node1" presStyleIdx="0" presStyleCnt="5"/>
      <dgm:spPr/>
      <dgm:t>
        <a:bodyPr/>
        <a:lstStyle/>
        <a:p>
          <a:endParaRPr lang="en-CA"/>
        </a:p>
      </dgm:t>
    </dgm:pt>
    <dgm:pt modelId="{0DBC5CB6-3E09-4888-819C-2ECA07E9C81A}" type="pres">
      <dgm:prSet presAssocID="{47EE2822-DB74-4788-AF26-BDD7EF8E124D}" presName="dummy1a" presStyleCnt="0"/>
      <dgm:spPr/>
    </dgm:pt>
    <dgm:pt modelId="{C8BE5A92-2F50-4668-BE97-0C981768740A}" type="pres">
      <dgm:prSet presAssocID="{47EE2822-DB74-4788-AF26-BDD7EF8E124D}" presName="dummy1b" presStyleCnt="0"/>
      <dgm:spPr/>
    </dgm:pt>
    <dgm:pt modelId="{1E651562-4550-414E-B63C-85A8D60DC50B}" type="pres">
      <dgm:prSet presAssocID="{47EE2822-DB74-4788-AF26-BDD7EF8E124D}" presName="wedge1Tx" presStyleLbl="node1" presStyleIdx="0" presStyleCnt="5">
        <dgm:presLayoutVars>
          <dgm:chMax val="0"/>
          <dgm:chPref val="0"/>
          <dgm:bulletEnabled val="1"/>
        </dgm:presLayoutVars>
      </dgm:prSet>
      <dgm:spPr/>
      <dgm:t>
        <a:bodyPr/>
        <a:lstStyle/>
        <a:p>
          <a:endParaRPr lang="en-CA"/>
        </a:p>
      </dgm:t>
    </dgm:pt>
    <dgm:pt modelId="{E154FD0B-5229-4B2F-A943-09FDDDA17391}" type="pres">
      <dgm:prSet presAssocID="{47EE2822-DB74-4788-AF26-BDD7EF8E124D}" presName="wedge2" presStyleLbl="node1" presStyleIdx="1" presStyleCnt="5"/>
      <dgm:spPr/>
      <dgm:t>
        <a:bodyPr/>
        <a:lstStyle/>
        <a:p>
          <a:endParaRPr lang="en-CA"/>
        </a:p>
      </dgm:t>
    </dgm:pt>
    <dgm:pt modelId="{27B3166E-E45D-4E0A-9BE7-C1DC3F29E907}" type="pres">
      <dgm:prSet presAssocID="{47EE2822-DB74-4788-AF26-BDD7EF8E124D}" presName="dummy2a" presStyleCnt="0"/>
      <dgm:spPr/>
    </dgm:pt>
    <dgm:pt modelId="{D2079698-CDB6-4E1D-8DE1-1C87A315C39E}" type="pres">
      <dgm:prSet presAssocID="{47EE2822-DB74-4788-AF26-BDD7EF8E124D}" presName="dummy2b" presStyleCnt="0"/>
      <dgm:spPr/>
    </dgm:pt>
    <dgm:pt modelId="{067079DB-5917-4601-B569-7C515B56E83D}" type="pres">
      <dgm:prSet presAssocID="{47EE2822-DB74-4788-AF26-BDD7EF8E124D}" presName="wedge2Tx" presStyleLbl="node1" presStyleIdx="1" presStyleCnt="5">
        <dgm:presLayoutVars>
          <dgm:chMax val="0"/>
          <dgm:chPref val="0"/>
          <dgm:bulletEnabled val="1"/>
        </dgm:presLayoutVars>
      </dgm:prSet>
      <dgm:spPr/>
      <dgm:t>
        <a:bodyPr/>
        <a:lstStyle/>
        <a:p>
          <a:endParaRPr lang="en-CA"/>
        </a:p>
      </dgm:t>
    </dgm:pt>
    <dgm:pt modelId="{9D294DD8-7D91-4D8D-91C8-C9D8F2156C99}" type="pres">
      <dgm:prSet presAssocID="{47EE2822-DB74-4788-AF26-BDD7EF8E124D}" presName="wedge3" presStyleLbl="node1" presStyleIdx="2" presStyleCnt="5"/>
      <dgm:spPr/>
      <dgm:t>
        <a:bodyPr/>
        <a:lstStyle/>
        <a:p>
          <a:endParaRPr lang="en-CA"/>
        </a:p>
      </dgm:t>
    </dgm:pt>
    <dgm:pt modelId="{FCD0EBFF-3570-4DD8-8689-DA6BE1718910}" type="pres">
      <dgm:prSet presAssocID="{47EE2822-DB74-4788-AF26-BDD7EF8E124D}" presName="dummy3a" presStyleCnt="0"/>
      <dgm:spPr/>
    </dgm:pt>
    <dgm:pt modelId="{339899CB-A539-4251-A3EB-7719AB632007}" type="pres">
      <dgm:prSet presAssocID="{47EE2822-DB74-4788-AF26-BDD7EF8E124D}" presName="dummy3b" presStyleCnt="0"/>
      <dgm:spPr/>
    </dgm:pt>
    <dgm:pt modelId="{52411822-4AFB-4DC5-A188-B09B356CE77E}" type="pres">
      <dgm:prSet presAssocID="{47EE2822-DB74-4788-AF26-BDD7EF8E124D}" presName="wedge3Tx" presStyleLbl="node1" presStyleIdx="2" presStyleCnt="5">
        <dgm:presLayoutVars>
          <dgm:chMax val="0"/>
          <dgm:chPref val="0"/>
          <dgm:bulletEnabled val="1"/>
        </dgm:presLayoutVars>
      </dgm:prSet>
      <dgm:spPr/>
      <dgm:t>
        <a:bodyPr/>
        <a:lstStyle/>
        <a:p>
          <a:endParaRPr lang="en-CA"/>
        </a:p>
      </dgm:t>
    </dgm:pt>
    <dgm:pt modelId="{F1D848A5-3129-4395-AAF1-F7DBCD402A90}" type="pres">
      <dgm:prSet presAssocID="{47EE2822-DB74-4788-AF26-BDD7EF8E124D}" presName="wedge4" presStyleLbl="node1" presStyleIdx="3" presStyleCnt="5"/>
      <dgm:spPr/>
      <dgm:t>
        <a:bodyPr/>
        <a:lstStyle/>
        <a:p>
          <a:endParaRPr lang="en-CA"/>
        </a:p>
      </dgm:t>
    </dgm:pt>
    <dgm:pt modelId="{2136A36E-EAD2-4B2F-8525-B18DB0773042}" type="pres">
      <dgm:prSet presAssocID="{47EE2822-DB74-4788-AF26-BDD7EF8E124D}" presName="dummy4a" presStyleCnt="0"/>
      <dgm:spPr/>
    </dgm:pt>
    <dgm:pt modelId="{2749673A-A6F9-429D-A3D1-C5419944024B}" type="pres">
      <dgm:prSet presAssocID="{47EE2822-DB74-4788-AF26-BDD7EF8E124D}" presName="dummy4b" presStyleCnt="0"/>
      <dgm:spPr/>
    </dgm:pt>
    <dgm:pt modelId="{1912AF4B-1D99-43DF-BE15-E18F123870BA}" type="pres">
      <dgm:prSet presAssocID="{47EE2822-DB74-4788-AF26-BDD7EF8E124D}" presName="wedge4Tx" presStyleLbl="node1" presStyleIdx="3" presStyleCnt="5">
        <dgm:presLayoutVars>
          <dgm:chMax val="0"/>
          <dgm:chPref val="0"/>
          <dgm:bulletEnabled val="1"/>
        </dgm:presLayoutVars>
      </dgm:prSet>
      <dgm:spPr/>
      <dgm:t>
        <a:bodyPr/>
        <a:lstStyle/>
        <a:p>
          <a:endParaRPr lang="en-CA"/>
        </a:p>
      </dgm:t>
    </dgm:pt>
    <dgm:pt modelId="{ABC88DB6-2694-4694-829B-BCE98FEB6F51}" type="pres">
      <dgm:prSet presAssocID="{47EE2822-DB74-4788-AF26-BDD7EF8E124D}" presName="wedge5" presStyleLbl="node1" presStyleIdx="4" presStyleCnt="5"/>
      <dgm:spPr/>
      <dgm:t>
        <a:bodyPr/>
        <a:lstStyle/>
        <a:p>
          <a:endParaRPr lang="en-CA"/>
        </a:p>
      </dgm:t>
    </dgm:pt>
    <dgm:pt modelId="{84F153BD-BD96-439A-9EDF-3FDEB2524758}" type="pres">
      <dgm:prSet presAssocID="{47EE2822-DB74-4788-AF26-BDD7EF8E124D}" presName="dummy5a" presStyleCnt="0"/>
      <dgm:spPr/>
    </dgm:pt>
    <dgm:pt modelId="{B1DBFA71-14A1-471B-9E7C-5EB257281698}" type="pres">
      <dgm:prSet presAssocID="{47EE2822-DB74-4788-AF26-BDD7EF8E124D}" presName="dummy5b" presStyleCnt="0"/>
      <dgm:spPr/>
    </dgm:pt>
    <dgm:pt modelId="{81BD951F-63BB-4AE5-9038-C210C05FEF03}" type="pres">
      <dgm:prSet presAssocID="{47EE2822-DB74-4788-AF26-BDD7EF8E124D}" presName="wedge5Tx" presStyleLbl="node1" presStyleIdx="4" presStyleCnt="5">
        <dgm:presLayoutVars>
          <dgm:chMax val="0"/>
          <dgm:chPref val="0"/>
          <dgm:bulletEnabled val="1"/>
        </dgm:presLayoutVars>
      </dgm:prSet>
      <dgm:spPr/>
      <dgm:t>
        <a:bodyPr/>
        <a:lstStyle/>
        <a:p>
          <a:endParaRPr lang="en-CA"/>
        </a:p>
      </dgm:t>
    </dgm:pt>
    <dgm:pt modelId="{F6A164EE-E8FC-4155-8AE9-E69F108B5577}" type="pres">
      <dgm:prSet presAssocID="{6398714D-FD3E-411E-9240-9811D71805EB}" presName="arrowWedge1" presStyleLbl="fgSibTrans2D1" presStyleIdx="0" presStyleCnt="5"/>
      <dgm:spPr/>
    </dgm:pt>
    <dgm:pt modelId="{1D5B7BF0-E695-4404-99CD-CF212158A73D}" type="pres">
      <dgm:prSet presAssocID="{AE18FC2D-C9F2-48EB-B88F-107BEF3104FA}" presName="arrowWedge2" presStyleLbl="fgSibTrans2D1" presStyleIdx="1" presStyleCnt="5" custLinFactNeighborX="2483"/>
      <dgm:spPr/>
    </dgm:pt>
    <dgm:pt modelId="{B8E6C404-5CAD-46EC-A27D-88939D47275A}" type="pres">
      <dgm:prSet presAssocID="{E27337AE-8487-4A1F-BFB4-AB2FD9A473C0}" presName="arrowWedge3" presStyleLbl="fgSibTrans2D1" presStyleIdx="2" presStyleCnt="5"/>
      <dgm:spPr/>
    </dgm:pt>
    <dgm:pt modelId="{E69F8492-A11F-4E32-93A7-5BC5659941C8}" type="pres">
      <dgm:prSet presAssocID="{C71166B9-2910-4E63-A759-DE7ACE8432AE}" presName="arrowWedge4" presStyleLbl="fgSibTrans2D1" presStyleIdx="3" presStyleCnt="5"/>
      <dgm:spPr/>
    </dgm:pt>
    <dgm:pt modelId="{6B5D101F-90EB-45A1-A246-D50574CDAA40}" type="pres">
      <dgm:prSet presAssocID="{1A6BBBD5-43FC-42D4-B579-0E9DF310B26F}" presName="arrowWedge5" presStyleLbl="fgSibTrans2D1" presStyleIdx="4" presStyleCnt="5"/>
      <dgm:spPr/>
    </dgm:pt>
  </dgm:ptLst>
  <dgm:cxnLst>
    <dgm:cxn modelId="{67F2988F-E14D-4EB0-B28B-2EB76370393C}" type="presOf" srcId="{C81F7011-3DEA-424B-A02D-06DC9227FC89}" destId="{52411822-4AFB-4DC5-A188-B09B356CE77E}" srcOrd="1" destOrd="0" presId="urn:microsoft.com/office/officeart/2005/8/layout/cycle8"/>
    <dgm:cxn modelId="{A7572524-F42D-431D-9E4C-7F97F44F95E7}" type="presOf" srcId="{59F8674D-E6FA-40E9-9759-F0FED239846B}" destId="{2E79AF8D-9567-4804-AD80-D6804E0930D3}" srcOrd="0" destOrd="0" presId="urn:microsoft.com/office/officeart/2005/8/layout/cycle8"/>
    <dgm:cxn modelId="{28BBF124-B1EC-42CA-84D6-53D84F5C8E5D}" srcId="{47EE2822-DB74-4788-AF26-BDD7EF8E124D}" destId="{600332BC-5433-40C6-92B0-1FD0A80F1870}" srcOrd="1" destOrd="0" parTransId="{841D7A15-72E5-4D80-9A52-7558409AF80B}" sibTransId="{AE18FC2D-C9F2-48EB-B88F-107BEF3104FA}"/>
    <dgm:cxn modelId="{1A220DD3-7194-4C9F-B0F3-D7D391F540D6}" srcId="{47EE2822-DB74-4788-AF26-BDD7EF8E124D}" destId="{1AA9E990-93FC-44EB-88A8-773C4C1D29A2}" srcOrd="4" destOrd="0" parTransId="{BC634DE9-D307-4801-871B-88BDC3B17756}" sibTransId="{1A6BBBD5-43FC-42D4-B579-0E9DF310B26F}"/>
    <dgm:cxn modelId="{4EAD0C04-E253-4FF0-A084-63C60D3B14D1}" type="presOf" srcId="{446A3BD3-DE42-4BBE-9DD5-AA6F32D05AA0}" destId="{1912AF4B-1D99-43DF-BE15-E18F123870BA}" srcOrd="1" destOrd="0" presId="urn:microsoft.com/office/officeart/2005/8/layout/cycle8"/>
    <dgm:cxn modelId="{DEC9E3FD-977E-4FD6-91EF-146F2B6F8670}" type="presOf" srcId="{600332BC-5433-40C6-92B0-1FD0A80F1870}" destId="{067079DB-5917-4601-B569-7C515B56E83D}" srcOrd="1" destOrd="0" presId="urn:microsoft.com/office/officeart/2005/8/layout/cycle8"/>
    <dgm:cxn modelId="{CDB1CE14-FAC6-47FD-A206-ED928BF06957}" type="presOf" srcId="{446A3BD3-DE42-4BBE-9DD5-AA6F32D05AA0}" destId="{F1D848A5-3129-4395-AAF1-F7DBCD402A90}" srcOrd="0" destOrd="0" presId="urn:microsoft.com/office/officeart/2005/8/layout/cycle8"/>
    <dgm:cxn modelId="{90B78099-4596-4E24-A0E6-836C6D84F952}" type="presOf" srcId="{47EE2822-DB74-4788-AF26-BDD7EF8E124D}" destId="{8F609DA3-F500-4C9A-86C0-46A9CDA3D839}" srcOrd="0" destOrd="0" presId="urn:microsoft.com/office/officeart/2005/8/layout/cycle8"/>
    <dgm:cxn modelId="{33640DE2-442C-4B94-B0E4-CD86FAFD5B5C}" srcId="{47EE2822-DB74-4788-AF26-BDD7EF8E124D}" destId="{59F8674D-E6FA-40E9-9759-F0FED239846B}" srcOrd="0" destOrd="0" parTransId="{54DFC9B6-3B41-44CE-819A-31868829E2C2}" sibTransId="{6398714D-FD3E-411E-9240-9811D71805EB}"/>
    <dgm:cxn modelId="{BBB5F46B-64C7-464D-A754-92C8D91D29E9}" type="presOf" srcId="{1AA9E990-93FC-44EB-88A8-773C4C1D29A2}" destId="{81BD951F-63BB-4AE5-9038-C210C05FEF03}" srcOrd="1" destOrd="0" presId="urn:microsoft.com/office/officeart/2005/8/layout/cycle8"/>
    <dgm:cxn modelId="{177D3BB5-3C10-4D04-8F84-1C793851368D}" srcId="{47EE2822-DB74-4788-AF26-BDD7EF8E124D}" destId="{446A3BD3-DE42-4BBE-9DD5-AA6F32D05AA0}" srcOrd="3" destOrd="0" parTransId="{12F6FF8E-4CFE-46DC-99D3-E3BCD2D8FCB7}" sibTransId="{C71166B9-2910-4E63-A759-DE7ACE8432AE}"/>
    <dgm:cxn modelId="{D94C998A-AB38-440A-8824-27563EC3F0BC}" srcId="{47EE2822-DB74-4788-AF26-BDD7EF8E124D}" destId="{C81F7011-3DEA-424B-A02D-06DC9227FC89}" srcOrd="2" destOrd="0" parTransId="{4388BB71-39D3-40C8-BA87-1F6DBBF7F384}" sibTransId="{E27337AE-8487-4A1F-BFB4-AB2FD9A473C0}"/>
    <dgm:cxn modelId="{D57E2B4B-41B8-4645-8001-45A99AA0832D}" type="presOf" srcId="{600332BC-5433-40C6-92B0-1FD0A80F1870}" destId="{E154FD0B-5229-4B2F-A943-09FDDDA17391}" srcOrd="0" destOrd="0" presId="urn:microsoft.com/office/officeart/2005/8/layout/cycle8"/>
    <dgm:cxn modelId="{445FFDF0-4B95-4008-A52B-3C69CF86A448}" type="presOf" srcId="{C81F7011-3DEA-424B-A02D-06DC9227FC89}" destId="{9D294DD8-7D91-4D8D-91C8-C9D8F2156C99}" srcOrd="0" destOrd="0" presId="urn:microsoft.com/office/officeart/2005/8/layout/cycle8"/>
    <dgm:cxn modelId="{DBD3C75A-5B3C-483D-8A62-9869BFB26970}" type="presOf" srcId="{1AA9E990-93FC-44EB-88A8-773C4C1D29A2}" destId="{ABC88DB6-2694-4694-829B-BCE98FEB6F51}" srcOrd="0" destOrd="0" presId="urn:microsoft.com/office/officeart/2005/8/layout/cycle8"/>
    <dgm:cxn modelId="{8BE22561-4E5B-491E-82CD-094757A48AF4}" type="presOf" srcId="{59F8674D-E6FA-40E9-9759-F0FED239846B}" destId="{1E651562-4550-414E-B63C-85A8D60DC50B}" srcOrd="1" destOrd="0" presId="urn:microsoft.com/office/officeart/2005/8/layout/cycle8"/>
    <dgm:cxn modelId="{40F6DE3D-14D7-4194-842F-AE5ABE120848}" type="presParOf" srcId="{8F609DA3-F500-4C9A-86C0-46A9CDA3D839}" destId="{2E79AF8D-9567-4804-AD80-D6804E0930D3}" srcOrd="0" destOrd="0" presId="urn:microsoft.com/office/officeart/2005/8/layout/cycle8"/>
    <dgm:cxn modelId="{9910F9E9-2DC2-42FF-AFF5-7F2708AABE39}" type="presParOf" srcId="{8F609DA3-F500-4C9A-86C0-46A9CDA3D839}" destId="{0DBC5CB6-3E09-4888-819C-2ECA07E9C81A}" srcOrd="1" destOrd="0" presId="urn:microsoft.com/office/officeart/2005/8/layout/cycle8"/>
    <dgm:cxn modelId="{02A98129-865B-4B18-9FFB-92CCD400B826}" type="presParOf" srcId="{8F609DA3-F500-4C9A-86C0-46A9CDA3D839}" destId="{C8BE5A92-2F50-4668-BE97-0C981768740A}" srcOrd="2" destOrd="0" presId="urn:microsoft.com/office/officeart/2005/8/layout/cycle8"/>
    <dgm:cxn modelId="{8A37BC33-EC1C-4044-A453-D24B9818FBFE}" type="presParOf" srcId="{8F609DA3-F500-4C9A-86C0-46A9CDA3D839}" destId="{1E651562-4550-414E-B63C-85A8D60DC50B}" srcOrd="3" destOrd="0" presId="urn:microsoft.com/office/officeart/2005/8/layout/cycle8"/>
    <dgm:cxn modelId="{0D86599C-0278-4A47-AB1C-4E14B26EF630}" type="presParOf" srcId="{8F609DA3-F500-4C9A-86C0-46A9CDA3D839}" destId="{E154FD0B-5229-4B2F-A943-09FDDDA17391}" srcOrd="4" destOrd="0" presId="urn:microsoft.com/office/officeart/2005/8/layout/cycle8"/>
    <dgm:cxn modelId="{F0DB60EA-6C3B-442D-B1AA-5268C66B65AE}" type="presParOf" srcId="{8F609DA3-F500-4C9A-86C0-46A9CDA3D839}" destId="{27B3166E-E45D-4E0A-9BE7-C1DC3F29E907}" srcOrd="5" destOrd="0" presId="urn:microsoft.com/office/officeart/2005/8/layout/cycle8"/>
    <dgm:cxn modelId="{332BBCDC-9272-4783-9C1C-7DA956A63C79}" type="presParOf" srcId="{8F609DA3-F500-4C9A-86C0-46A9CDA3D839}" destId="{D2079698-CDB6-4E1D-8DE1-1C87A315C39E}" srcOrd="6" destOrd="0" presId="urn:microsoft.com/office/officeart/2005/8/layout/cycle8"/>
    <dgm:cxn modelId="{09CB30E9-D531-43BC-9546-CF393B65AAEB}" type="presParOf" srcId="{8F609DA3-F500-4C9A-86C0-46A9CDA3D839}" destId="{067079DB-5917-4601-B569-7C515B56E83D}" srcOrd="7" destOrd="0" presId="urn:microsoft.com/office/officeart/2005/8/layout/cycle8"/>
    <dgm:cxn modelId="{929E7F4D-912B-42A1-BB1B-0F6874302593}" type="presParOf" srcId="{8F609DA3-F500-4C9A-86C0-46A9CDA3D839}" destId="{9D294DD8-7D91-4D8D-91C8-C9D8F2156C99}" srcOrd="8" destOrd="0" presId="urn:microsoft.com/office/officeart/2005/8/layout/cycle8"/>
    <dgm:cxn modelId="{5E48E7E6-9154-4442-8555-AB514C26CF02}" type="presParOf" srcId="{8F609DA3-F500-4C9A-86C0-46A9CDA3D839}" destId="{FCD0EBFF-3570-4DD8-8689-DA6BE1718910}" srcOrd="9" destOrd="0" presId="urn:microsoft.com/office/officeart/2005/8/layout/cycle8"/>
    <dgm:cxn modelId="{9C4B29DF-ACFD-41F1-8246-EC1AA00E7260}" type="presParOf" srcId="{8F609DA3-F500-4C9A-86C0-46A9CDA3D839}" destId="{339899CB-A539-4251-A3EB-7719AB632007}" srcOrd="10" destOrd="0" presId="urn:microsoft.com/office/officeart/2005/8/layout/cycle8"/>
    <dgm:cxn modelId="{D0D76451-D340-43F4-812D-1B7A9C63ABEA}" type="presParOf" srcId="{8F609DA3-F500-4C9A-86C0-46A9CDA3D839}" destId="{52411822-4AFB-4DC5-A188-B09B356CE77E}" srcOrd="11" destOrd="0" presId="urn:microsoft.com/office/officeart/2005/8/layout/cycle8"/>
    <dgm:cxn modelId="{A3A03755-5DE2-4B61-A512-E72C30482A92}" type="presParOf" srcId="{8F609DA3-F500-4C9A-86C0-46A9CDA3D839}" destId="{F1D848A5-3129-4395-AAF1-F7DBCD402A90}" srcOrd="12" destOrd="0" presId="urn:microsoft.com/office/officeart/2005/8/layout/cycle8"/>
    <dgm:cxn modelId="{09A29191-5E8A-49C5-8C12-0AB3D048B41A}" type="presParOf" srcId="{8F609DA3-F500-4C9A-86C0-46A9CDA3D839}" destId="{2136A36E-EAD2-4B2F-8525-B18DB0773042}" srcOrd="13" destOrd="0" presId="urn:microsoft.com/office/officeart/2005/8/layout/cycle8"/>
    <dgm:cxn modelId="{EB2DCC27-A6CF-48DE-BF83-68D80B94829C}" type="presParOf" srcId="{8F609DA3-F500-4C9A-86C0-46A9CDA3D839}" destId="{2749673A-A6F9-429D-A3D1-C5419944024B}" srcOrd="14" destOrd="0" presId="urn:microsoft.com/office/officeart/2005/8/layout/cycle8"/>
    <dgm:cxn modelId="{517DCF1B-6BAE-41A2-80C2-1209C6513775}" type="presParOf" srcId="{8F609DA3-F500-4C9A-86C0-46A9CDA3D839}" destId="{1912AF4B-1D99-43DF-BE15-E18F123870BA}" srcOrd="15" destOrd="0" presId="urn:microsoft.com/office/officeart/2005/8/layout/cycle8"/>
    <dgm:cxn modelId="{CAA288A4-4D9C-4D5D-9A08-0302F7222DC9}" type="presParOf" srcId="{8F609DA3-F500-4C9A-86C0-46A9CDA3D839}" destId="{ABC88DB6-2694-4694-829B-BCE98FEB6F51}" srcOrd="16" destOrd="0" presId="urn:microsoft.com/office/officeart/2005/8/layout/cycle8"/>
    <dgm:cxn modelId="{E0678FD5-4ACD-4DFF-9E65-DC44A99C3575}" type="presParOf" srcId="{8F609DA3-F500-4C9A-86C0-46A9CDA3D839}" destId="{84F153BD-BD96-439A-9EDF-3FDEB2524758}" srcOrd="17" destOrd="0" presId="urn:microsoft.com/office/officeart/2005/8/layout/cycle8"/>
    <dgm:cxn modelId="{8CE3ADDF-5592-436A-B273-5EE432424AF7}" type="presParOf" srcId="{8F609DA3-F500-4C9A-86C0-46A9CDA3D839}" destId="{B1DBFA71-14A1-471B-9E7C-5EB257281698}" srcOrd="18" destOrd="0" presId="urn:microsoft.com/office/officeart/2005/8/layout/cycle8"/>
    <dgm:cxn modelId="{7E5D8848-E6AB-4631-A9E9-F414CEB32EBB}" type="presParOf" srcId="{8F609DA3-F500-4C9A-86C0-46A9CDA3D839}" destId="{81BD951F-63BB-4AE5-9038-C210C05FEF03}" srcOrd="19" destOrd="0" presId="urn:microsoft.com/office/officeart/2005/8/layout/cycle8"/>
    <dgm:cxn modelId="{57A95ABA-CE9D-41A2-AFF0-E8A39030ED41}" type="presParOf" srcId="{8F609DA3-F500-4C9A-86C0-46A9CDA3D839}" destId="{F6A164EE-E8FC-4155-8AE9-E69F108B5577}" srcOrd="20" destOrd="0" presId="urn:microsoft.com/office/officeart/2005/8/layout/cycle8"/>
    <dgm:cxn modelId="{609B50F4-85E5-4756-BD4D-7CC94776A2B8}" type="presParOf" srcId="{8F609DA3-F500-4C9A-86C0-46A9CDA3D839}" destId="{1D5B7BF0-E695-4404-99CD-CF212158A73D}" srcOrd="21" destOrd="0" presId="urn:microsoft.com/office/officeart/2005/8/layout/cycle8"/>
    <dgm:cxn modelId="{AC93C2D2-4984-45B1-BDED-E5DECCFFB354}" type="presParOf" srcId="{8F609DA3-F500-4C9A-86C0-46A9CDA3D839}" destId="{B8E6C404-5CAD-46EC-A27D-88939D47275A}" srcOrd="22" destOrd="0" presId="urn:microsoft.com/office/officeart/2005/8/layout/cycle8"/>
    <dgm:cxn modelId="{D3EFBC36-0611-4178-89F9-C17D51DC32F8}" type="presParOf" srcId="{8F609DA3-F500-4C9A-86C0-46A9CDA3D839}" destId="{E69F8492-A11F-4E32-93A7-5BC5659941C8}" srcOrd="23" destOrd="0" presId="urn:microsoft.com/office/officeart/2005/8/layout/cycle8"/>
    <dgm:cxn modelId="{B2E879A6-15F9-4CEF-86F1-03461863F1B5}" type="presParOf" srcId="{8F609DA3-F500-4C9A-86C0-46A9CDA3D839}" destId="{6B5D101F-90EB-45A1-A246-D50574CDAA40}" srcOrd="24" destOrd="0" presId="urn:microsoft.com/office/officeart/2005/8/layout/cycle8"/>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8BD901-1DC1-4C27-A6AD-9FEEA66D88DE}"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CA"/>
        </a:p>
      </dgm:t>
    </dgm:pt>
    <dgm:pt modelId="{978DE7E9-43EA-4586-897D-5D3716252870}">
      <dgm:prSet phldrT="[Text]"/>
      <dgm:spPr/>
      <dgm:t>
        <a:bodyPr/>
        <a:lstStyle/>
        <a:p>
          <a:r>
            <a:rPr lang="en-CA" b="1" dirty="0" smtClean="0"/>
            <a:t>Measurement</a:t>
          </a:r>
        </a:p>
        <a:p>
          <a:r>
            <a:rPr lang="en-CA" b="1" dirty="0" smtClean="0"/>
            <a:t>Of Expectations and Experience</a:t>
          </a:r>
          <a:endParaRPr lang="en-CA" b="1" dirty="0"/>
        </a:p>
      </dgm:t>
    </dgm:pt>
    <dgm:pt modelId="{46E6D616-A9A3-4B08-AAC8-E1CFCF3F769F}" type="parTrans" cxnId="{138C3D54-E7AD-430A-A17A-6775A414008D}">
      <dgm:prSet/>
      <dgm:spPr/>
      <dgm:t>
        <a:bodyPr/>
        <a:lstStyle/>
        <a:p>
          <a:endParaRPr lang="en-CA"/>
        </a:p>
      </dgm:t>
    </dgm:pt>
    <dgm:pt modelId="{B4100772-747A-4084-8D5C-D776468D2247}" type="sibTrans" cxnId="{138C3D54-E7AD-430A-A17A-6775A414008D}">
      <dgm:prSet/>
      <dgm:spPr/>
      <dgm:t>
        <a:bodyPr/>
        <a:lstStyle/>
        <a:p>
          <a:endParaRPr lang="en-CA"/>
        </a:p>
      </dgm:t>
    </dgm:pt>
    <dgm:pt modelId="{E500B4BB-F5F5-4FCC-9E0F-2AC80DC284D3}">
      <dgm:prSet phldrT="[Text]"/>
      <dgm:spPr/>
      <dgm:t>
        <a:bodyPr/>
        <a:lstStyle/>
        <a:p>
          <a:r>
            <a:rPr lang="en-CA" b="1" dirty="0" smtClean="0"/>
            <a:t>Drivers of Satisfaction</a:t>
          </a:r>
          <a:endParaRPr lang="en-CA" b="1" dirty="0"/>
        </a:p>
      </dgm:t>
    </dgm:pt>
    <dgm:pt modelId="{242F5B80-D448-49DA-B852-C8616F3B31F0}" type="parTrans" cxnId="{EAB00F91-B791-4F4F-A6EF-EDB34CCEC985}">
      <dgm:prSet/>
      <dgm:spPr/>
      <dgm:t>
        <a:bodyPr/>
        <a:lstStyle/>
        <a:p>
          <a:endParaRPr lang="en-CA"/>
        </a:p>
      </dgm:t>
    </dgm:pt>
    <dgm:pt modelId="{B76F28D2-6461-46D2-90F4-51038D9DB27D}" type="sibTrans" cxnId="{EAB00F91-B791-4F4F-A6EF-EDB34CCEC985}">
      <dgm:prSet/>
      <dgm:spPr/>
      <dgm:t>
        <a:bodyPr/>
        <a:lstStyle/>
        <a:p>
          <a:endParaRPr lang="en-CA"/>
        </a:p>
      </dgm:t>
    </dgm:pt>
    <dgm:pt modelId="{08C987F0-BE42-4ED2-9E94-E97EE2729D40}">
      <dgm:prSet phldrT="[Text]"/>
      <dgm:spPr/>
      <dgm:t>
        <a:bodyPr/>
        <a:lstStyle/>
        <a:p>
          <a:r>
            <a:rPr lang="en-CA" b="1" dirty="0" smtClean="0"/>
            <a:t>Voice of Customer</a:t>
          </a:r>
        </a:p>
        <a:p>
          <a:endParaRPr lang="en-CA" dirty="0"/>
        </a:p>
      </dgm:t>
    </dgm:pt>
    <dgm:pt modelId="{C2BF1657-C198-432D-B87E-B82DCBA3EFEC}" type="parTrans" cxnId="{0B56BFE8-34ED-4C39-BFC6-7219F300565C}">
      <dgm:prSet/>
      <dgm:spPr/>
      <dgm:t>
        <a:bodyPr/>
        <a:lstStyle/>
        <a:p>
          <a:endParaRPr lang="en-CA"/>
        </a:p>
      </dgm:t>
    </dgm:pt>
    <dgm:pt modelId="{096349DA-5826-4D1E-96AE-D5FB83D0986D}" type="sibTrans" cxnId="{0B56BFE8-34ED-4C39-BFC6-7219F300565C}">
      <dgm:prSet/>
      <dgm:spPr/>
      <dgm:t>
        <a:bodyPr/>
        <a:lstStyle/>
        <a:p>
          <a:endParaRPr lang="en-CA"/>
        </a:p>
      </dgm:t>
    </dgm:pt>
    <dgm:pt modelId="{F1364978-1D4F-49C9-B8FB-DF9955F4C488}">
      <dgm:prSet phldrT="[Text]"/>
      <dgm:spPr/>
      <dgm:t>
        <a:bodyPr/>
        <a:lstStyle/>
        <a:p>
          <a:r>
            <a:rPr lang="en-CA" b="1" dirty="0" smtClean="0"/>
            <a:t>Customer Experience (CX)</a:t>
          </a:r>
        </a:p>
        <a:p>
          <a:r>
            <a:rPr lang="en-CA" b="1" dirty="0" smtClean="0"/>
            <a:t>Design Thinking</a:t>
          </a:r>
        </a:p>
        <a:p>
          <a:r>
            <a:rPr lang="en-CA" b="1" dirty="0" smtClean="0"/>
            <a:t>“Nudge”</a:t>
          </a:r>
        </a:p>
      </dgm:t>
    </dgm:pt>
    <dgm:pt modelId="{319F7450-0098-42D0-9DB2-EBC350F0D81F}" type="parTrans" cxnId="{80E4F799-9971-44A0-A745-17B5C1A37A82}">
      <dgm:prSet/>
      <dgm:spPr/>
      <dgm:t>
        <a:bodyPr/>
        <a:lstStyle/>
        <a:p>
          <a:endParaRPr lang="en-CA"/>
        </a:p>
      </dgm:t>
    </dgm:pt>
    <dgm:pt modelId="{E8CDB0A6-87DC-41B2-9961-F6B178F0BFF5}" type="sibTrans" cxnId="{80E4F799-9971-44A0-A745-17B5C1A37A82}">
      <dgm:prSet/>
      <dgm:spPr/>
      <dgm:t>
        <a:bodyPr/>
        <a:lstStyle/>
        <a:p>
          <a:endParaRPr lang="en-CA"/>
        </a:p>
      </dgm:t>
    </dgm:pt>
    <dgm:pt modelId="{C581132E-5A57-4D0C-A278-A50971DC99A5}" type="pres">
      <dgm:prSet presAssocID="{C58BD901-1DC1-4C27-A6AD-9FEEA66D88DE}" presName="Name0" presStyleCnt="0">
        <dgm:presLayoutVars>
          <dgm:dir/>
          <dgm:resizeHandles val="exact"/>
        </dgm:presLayoutVars>
      </dgm:prSet>
      <dgm:spPr/>
      <dgm:t>
        <a:bodyPr/>
        <a:lstStyle/>
        <a:p>
          <a:endParaRPr lang="en-CA"/>
        </a:p>
      </dgm:t>
    </dgm:pt>
    <dgm:pt modelId="{DFFA076A-17F8-4469-BDA1-4C4F9D6AA97B}" type="pres">
      <dgm:prSet presAssocID="{978DE7E9-43EA-4586-897D-5D3716252870}" presName="Name5" presStyleLbl="vennNode1" presStyleIdx="0" presStyleCnt="4">
        <dgm:presLayoutVars>
          <dgm:bulletEnabled val="1"/>
        </dgm:presLayoutVars>
      </dgm:prSet>
      <dgm:spPr/>
      <dgm:t>
        <a:bodyPr/>
        <a:lstStyle/>
        <a:p>
          <a:endParaRPr lang="en-CA"/>
        </a:p>
      </dgm:t>
    </dgm:pt>
    <dgm:pt modelId="{CC9892AF-494D-4CA0-A9F5-4B4A07402C41}" type="pres">
      <dgm:prSet presAssocID="{B4100772-747A-4084-8D5C-D776468D2247}" presName="space" presStyleCnt="0"/>
      <dgm:spPr/>
    </dgm:pt>
    <dgm:pt modelId="{7D0747FE-1BFA-4DA6-B078-577DE688BFEF}" type="pres">
      <dgm:prSet presAssocID="{E500B4BB-F5F5-4FCC-9E0F-2AC80DC284D3}" presName="Name5" presStyleLbl="vennNode1" presStyleIdx="1" presStyleCnt="4">
        <dgm:presLayoutVars>
          <dgm:bulletEnabled val="1"/>
        </dgm:presLayoutVars>
      </dgm:prSet>
      <dgm:spPr/>
      <dgm:t>
        <a:bodyPr/>
        <a:lstStyle/>
        <a:p>
          <a:endParaRPr lang="en-CA"/>
        </a:p>
      </dgm:t>
    </dgm:pt>
    <dgm:pt modelId="{089B0BAB-A16F-4C27-A4FA-78D8A0993E18}" type="pres">
      <dgm:prSet presAssocID="{B76F28D2-6461-46D2-90F4-51038D9DB27D}" presName="space" presStyleCnt="0"/>
      <dgm:spPr/>
    </dgm:pt>
    <dgm:pt modelId="{FF0A0D9F-AA53-4E1C-89CB-AC4277063F04}" type="pres">
      <dgm:prSet presAssocID="{08C987F0-BE42-4ED2-9E94-E97EE2729D40}" presName="Name5" presStyleLbl="vennNode1" presStyleIdx="2" presStyleCnt="4">
        <dgm:presLayoutVars>
          <dgm:bulletEnabled val="1"/>
        </dgm:presLayoutVars>
      </dgm:prSet>
      <dgm:spPr/>
      <dgm:t>
        <a:bodyPr/>
        <a:lstStyle/>
        <a:p>
          <a:endParaRPr lang="en-CA"/>
        </a:p>
      </dgm:t>
    </dgm:pt>
    <dgm:pt modelId="{347A3F80-44FA-4B4F-B7DA-F9E540548E24}" type="pres">
      <dgm:prSet presAssocID="{096349DA-5826-4D1E-96AE-D5FB83D0986D}" presName="space" presStyleCnt="0"/>
      <dgm:spPr/>
    </dgm:pt>
    <dgm:pt modelId="{4E1BAD58-A5BD-4EFF-A376-333F9DA09A65}" type="pres">
      <dgm:prSet presAssocID="{F1364978-1D4F-49C9-B8FB-DF9955F4C488}" presName="Name5" presStyleLbl="vennNode1" presStyleIdx="3" presStyleCnt="4">
        <dgm:presLayoutVars>
          <dgm:bulletEnabled val="1"/>
        </dgm:presLayoutVars>
      </dgm:prSet>
      <dgm:spPr/>
      <dgm:t>
        <a:bodyPr/>
        <a:lstStyle/>
        <a:p>
          <a:endParaRPr lang="en-CA"/>
        </a:p>
      </dgm:t>
    </dgm:pt>
  </dgm:ptLst>
  <dgm:cxnLst>
    <dgm:cxn modelId="{55DEE893-C016-4782-BC77-83D9ADF51E95}" type="presOf" srcId="{978DE7E9-43EA-4586-897D-5D3716252870}" destId="{DFFA076A-17F8-4469-BDA1-4C4F9D6AA97B}" srcOrd="0" destOrd="0" presId="urn:microsoft.com/office/officeart/2005/8/layout/venn3"/>
    <dgm:cxn modelId="{80E4F799-9971-44A0-A745-17B5C1A37A82}" srcId="{C58BD901-1DC1-4C27-A6AD-9FEEA66D88DE}" destId="{F1364978-1D4F-49C9-B8FB-DF9955F4C488}" srcOrd="3" destOrd="0" parTransId="{319F7450-0098-42D0-9DB2-EBC350F0D81F}" sibTransId="{E8CDB0A6-87DC-41B2-9961-F6B178F0BFF5}"/>
    <dgm:cxn modelId="{5804ECF8-F88A-4123-ACEA-3071DD4979E7}" type="presOf" srcId="{F1364978-1D4F-49C9-B8FB-DF9955F4C488}" destId="{4E1BAD58-A5BD-4EFF-A376-333F9DA09A65}" srcOrd="0" destOrd="0" presId="urn:microsoft.com/office/officeart/2005/8/layout/venn3"/>
    <dgm:cxn modelId="{0B56BFE8-34ED-4C39-BFC6-7219F300565C}" srcId="{C58BD901-1DC1-4C27-A6AD-9FEEA66D88DE}" destId="{08C987F0-BE42-4ED2-9E94-E97EE2729D40}" srcOrd="2" destOrd="0" parTransId="{C2BF1657-C198-432D-B87E-B82DCBA3EFEC}" sibTransId="{096349DA-5826-4D1E-96AE-D5FB83D0986D}"/>
    <dgm:cxn modelId="{138C3D54-E7AD-430A-A17A-6775A414008D}" srcId="{C58BD901-1DC1-4C27-A6AD-9FEEA66D88DE}" destId="{978DE7E9-43EA-4586-897D-5D3716252870}" srcOrd="0" destOrd="0" parTransId="{46E6D616-A9A3-4B08-AAC8-E1CFCF3F769F}" sibTransId="{B4100772-747A-4084-8D5C-D776468D2247}"/>
    <dgm:cxn modelId="{4705AEC8-CD73-4B62-9B31-40FC3702AB14}" type="presOf" srcId="{C58BD901-1DC1-4C27-A6AD-9FEEA66D88DE}" destId="{C581132E-5A57-4D0C-A278-A50971DC99A5}" srcOrd="0" destOrd="0" presId="urn:microsoft.com/office/officeart/2005/8/layout/venn3"/>
    <dgm:cxn modelId="{20D5812D-DD49-43DE-B117-3B81C25CF33F}" type="presOf" srcId="{08C987F0-BE42-4ED2-9E94-E97EE2729D40}" destId="{FF0A0D9F-AA53-4E1C-89CB-AC4277063F04}" srcOrd="0" destOrd="0" presId="urn:microsoft.com/office/officeart/2005/8/layout/venn3"/>
    <dgm:cxn modelId="{EAB00F91-B791-4F4F-A6EF-EDB34CCEC985}" srcId="{C58BD901-1DC1-4C27-A6AD-9FEEA66D88DE}" destId="{E500B4BB-F5F5-4FCC-9E0F-2AC80DC284D3}" srcOrd="1" destOrd="0" parTransId="{242F5B80-D448-49DA-B852-C8616F3B31F0}" sibTransId="{B76F28D2-6461-46D2-90F4-51038D9DB27D}"/>
    <dgm:cxn modelId="{BC394BD1-8BB7-41E9-BF6E-3C43144E5EB9}" type="presOf" srcId="{E500B4BB-F5F5-4FCC-9E0F-2AC80DC284D3}" destId="{7D0747FE-1BFA-4DA6-B078-577DE688BFEF}" srcOrd="0" destOrd="0" presId="urn:microsoft.com/office/officeart/2005/8/layout/venn3"/>
    <dgm:cxn modelId="{755B390C-B1B2-4B9A-9CEF-E12A78C736C2}" type="presParOf" srcId="{C581132E-5A57-4D0C-A278-A50971DC99A5}" destId="{DFFA076A-17F8-4469-BDA1-4C4F9D6AA97B}" srcOrd="0" destOrd="0" presId="urn:microsoft.com/office/officeart/2005/8/layout/venn3"/>
    <dgm:cxn modelId="{8B0DC9C6-4D02-4DAE-91BB-A4A649EE0442}" type="presParOf" srcId="{C581132E-5A57-4D0C-A278-A50971DC99A5}" destId="{CC9892AF-494D-4CA0-A9F5-4B4A07402C41}" srcOrd="1" destOrd="0" presId="urn:microsoft.com/office/officeart/2005/8/layout/venn3"/>
    <dgm:cxn modelId="{81FA348D-FD62-4A10-B596-D08F80E277EA}" type="presParOf" srcId="{C581132E-5A57-4D0C-A278-A50971DC99A5}" destId="{7D0747FE-1BFA-4DA6-B078-577DE688BFEF}" srcOrd="2" destOrd="0" presId="urn:microsoft.com/office/officeart/2005/8/layout/venn3"/>
    <dgm:cxn modelId="{D7B7F001-2E7A-4102-BC6F-05BBA60F85C5}" type="presParOf" srcId="{C581132E-5A57-4D0C-A278-A50971DC99A5}" destId="{089B0BAB-A16F-4C27-A4FA-78D8A0993E18}" srcOrd="3" destOrd="0" presId="urn:microsoft.com/office/officeart/2005/8/layout/venn3"/>
    <dgm:cxn modelId="{498486AE-A949-4FC9-9541-52C6E07768F7}" type="presParOf" srcId="{C581132E-5A57-4D0C-A278-A50971DC99A5}" destId="{FF0A0D9F-AA53-4E1C-89CB-AC4277063F04}" srcOrd="4" destOrd="0" presId="urn:microsoft.com/office/officeart/2005/8/layout/venn3"/>
    <dgm:cxn modelId="{04ADDF5E-98B3-4B83-B7F1-60ABD1BB1B83}" type="presParOf" srcId="{C581132E-5A57-4D0C-A278-A50971DC99A5}" destId="{347A3F80-44FA-4B4F-B7DA-F9E540548E24}" srcOrd="5" destOrd="0" presId="urn:microsoft.com/office/officeart/2005/8/layout/venn3"/>
    <dgm:cxn modelId="{26E754BA-4E33-433D-AE55-EFCFED53CC74}" type="presParOf" srcId="{C581132E-5A57-4D0C-A278-A50971DC99A5}" destId="{4E1BAD58-A5BD-4EFF-A376-333F9DA09A65}" srcOrd="6"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E79AF8D-9567-4804-AD80-D6804E0930D3}">
      <dsp:nvSpPr>
        <dsp:cNvPr id="0" name=""/>
        <dsp:cNvSpPr/>
      </dsp:nvSpPr>
      <dsp:spPr>
        <a:xfrm>
          <a:off x="2542313" y="295386"/>
          <a:ext cx="4008480" cy="4008480"/>
        </a:xfrm>
        <a:prstGeom prst="pie">
          <a:avLst>
            <a:gd name="adj1" fmla="val 16200000"/>
            <a:gd name="adj2" fmla="val 2052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CA" sz="1800" b="1" kern="1200" dirty="0" smtClean="0"/>
            <a:t>Shameless collaborators</a:t>
          </a:r>
          <a:endParaRPr lang="en-CA" sz="1800" b="1" kern="1200" dirty="0"/>
        </a:p>
      </dsp:txBody>
      <dsp:txXfrm>
        <a:off x="4633404" y="969193"/>
        <a:ext cx="1288440" cy="858960"/>
      </dsp:txXfrm>
    </dsp:sp>
    <dsp:sp modelId="{E154FD0B-5229-4B2F-A943-09FDDDA17391}">
      <dsp:nvSpPr>
        <dsp:cNvPr id="0" name=""/>
        <dsp:cNvSpPr/>
      </dsp:nvSpPr>
      <dsp:spPr>
        <a:xfrm>
          <a:off x="2576672" y="402279"/>
          <a:ext cx="4008480" cy="4008480"/>
        </a:xfrm>
        <a:prstGeom prst="pie">
          <a:avLst>
            <a:gd name="adj1" fmla="val 20520000"/>
            <a:gd name="adj2" fmla="val 324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CA" sz="1800" b="1" kern="1200" dirty="0" smtClean="0"/>
            <a:t>Proactive problem-solvers</a:t>
          </a:r>
          <a:endParaRPr lang="en-CA" sz="1800" b="1" kern="1200" dirty="0"/>
        </a:p>
      </dsp:txBody>
      <dsp:txXfrm>
        <a:off x="5158324" y="2233773"/>
        <a:ext cx="1192999" cy="954400"/>
      </dsp:txXfrm>
    </dsp:sp>
    <dsp:sp modelId="{9D294DD8-7D91-4D8D-91C8-C9D8F2156C99}">
      <dsp:nvSpPr>
        <dsp:cNvPr id="0" name=""/>
        <dsp:cNvSpPr/>
      </dsp:nvSpPr>
      <dsp:spPr>
        <a:xfrm>
          <a:off x="2486003" y="468133"/>
          <a:ext cx="4008480" cy="4008480"/>
        </a:xfrm>
        <a:prstGeom prst="pie">
          <a:avLst>
            <a:gd name="adj1" fmla="val 3240000"/>
            <a:gd name="adj2" fmla="val 756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CA" sz="1800" b="1" kern="1200" dirty="0" smtClean="0"/>
            <a:t>Citizen feedback liaisons</a:t>
          </a:r>
          <a:endParaRPr lang="en-CA" sz="1800" b="1" kern="1200" dirty="0"/>
        </a:p>
      </dsp:txBody>
      <dsp:txXfrm>
        <a:off x="3917603" y="3283613"/>
        <a:ext cx="1145280" cy="1049839"/>
      </dsp:txXfrm>
    </dsp:sp>
    <dsp:sp modelId="{F1D848A5-3129-4395-AAF1-F7DBCD402A90}">
      <dsp:nvSpPr>
        <dsp:cNvPr id="0" name=""/>
        <dsp:cNvSpPr/>
      </dsp:nvSpPr>
      <dsp:spPr>
        <a:xfrm>
          <a:off x="2395335" y="402279"/>
          <a:ext cx="4008480" cy="4008480"/>
        </a:xfrm>
        <a:prstGeom prst="pie">
          <a:avLst>
            <a:gd name="adj1" fmla="val 7560000"/>
            <a:gd name="adj2" fmla="val 11880000"/>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CA" sz="1800" b="1" kern="1200" dirty="0" smtClean="0"/>
            <a:t>Improvers of processes</a:t>
          </a:r>
          <a:endParaRPr lang="en-CA" sz="1800" b="1" kern="1200" dirty="0"/>
        </a:p>
      </dsp:txBody>
      <dsp:txXfrm>
        <a:off x="2629163" y="2233773"/>
        <a:ext cx="1192999" cy="954400"/>
      </dsp:txXfrm>
    </dsp:sp>
    <dsp:sp modelId="{ABC88DB6-2694-4694-829B-BCE98FEB6F51}">
      <dsp:nvSpPr>
        <dsp:cNvPr id="0" name=""/>
        <dsp:cNvSpPr/>
      </dsp:nvSpPr>
      <dsp:spPr>
        <a:xfrm>
          <a:off x="2429694" y="295386"/>
          <a:ext cx="4008480" cy="4008480"/>
        </a:xfrm>
        <a:prstGeom prst="pie">
          <a:avLst>
            <a:gd name="adj1" fmla="val 11880000"/>
            <a:gd name="adj2" fmla="val 16200000"/>
          </a:avLst>
        </a:prstGeom>
        <a:solidFill>
          <a:srgbClr val="00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CA" sz="1800" b="1" kern="1200" dirty="0" smtClean="0"/>
            <a:t>Builders of service culture</a:t>
          </a:r>
          <a:endParaRPr lang="en-CA" sz="1800" b="1" kern="1200" dirty="0"/>
        </a:p>
      </dsp:txBody>
      <dsp:txXfrm>
        <a:off x="3058644" y="969193"/>
        <a:ext cx="1288440" cy="858960"/>
      </dsp:txXfrm>
    </dsp:sp>
    <dsp:sp modelId="{F6A164EE-E8FC-4155-8AE9-E69F108B5577}">
      <dsp:nvSpPr>
        <dsp:cNvPr id="0" name=""/>
        <dsp:cNvSpPr/>
      </dsp:nvSpPr>
      <dsp:spPr>
        <a:xfrm>
          <a:off x="2293980" y="47242"/>
          <a:ext cx="4504767" cy="4504767"/>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5B7BF0-E695-4404-99CD-CF212158A73D}">
      <dsp:nvSpPr>
        <dsp:cNvPr id="0" name=""/>
        <dsp:cNvSpPr/>
      </dsp:nvSpPr>
      <dsp:spPr>
        <a:xfrm>
          <a:off x="2440658" y="154100"/>
          <a:ext cx="4504767" cy="4504767"/>
        </a:xfrm>
        <a:prstGeom prst="circularArrow">
          <a:avLst>
            <a:gd name="adj1" fmla="val 5085"/>
            <a:gd name="adj2" fmla="val 327528"/>
            <a:gd name="adj3" fmla="val 2912753"/>
            <a:gd name="adj4" fmla="val 2051995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E6C404-5CAD-46EC-A27D-88939D47275A}">
      <dsp:nvSpPr>
        <dsp:cNvPr id="0" name=""/>
        <dsp:cNvSpPr/>
      </dsp:nvSpPr>
      <dsp:spPr>
        <a:xfrm>
          <a:off x="2237859" y="220155"/>
          <a:ext cx="4504767" cy="4504767"/>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9F8492-A11F-4E32-93A7-5BC5659941C8}">
      <dsp:nvSpPr>
        <dsp:cNvPr id="0" name=""/>
        <dsp:cNvSpPr/>
      </dsp:nvSpPr>
      <dsp:spPr>
        <a:xfrm>
          <a:off x="2146914" y="154100"/>
          <a:ext cx="4504767" cy="4504767"/>
        </a:xfrm>
        <a:prstGeom prst="circularArrow">
          <a:avLst>
            <a:gd name="adj1" fmla="val 5085"/>
            <a:gd name="adj2" fmla="val 327528"/>
            <a:gd name="adj3" fmla="val 11552519"/>
            <a:gd name="adj4" fmla="val 7559718"/>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5D101F-90EB-45A1-A246-D50574CDAA40}">
      <dsp:nvSpPr>
        <dsp:cNvPr id="0" name=""/>
        <dsp:cNvSpPr/>
      </dsp:nvSpPr>
      <dsp:spPr>
        <a:xfrm>
          <a:off x="2181739" y="47242"/>
          <a:ext cx="4504767" cy="4504767"/>
        </a:xfrm>
        <a:prstGeom prst="circularArrow">
          <a:avLst>
            <a:gd name="adj1" fmla="val 5085"/>
            <a:gd name="adj2" fmla="val 327528"/>
            <a:gd name="adj3" fmla="val 15872148"/>
            <a:gd name="adj4" fmla="val 1188011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FFA076A-17F8-4469-BDA1-4C4F9D6AA97B}">
      <dsp:nvSpPr>
        <dsp:cNvPr id="0" name=""/>
        <dsp:cNvSpPr/>
      </dsp:nvSpPr>
      <dsp:spPr>
        <a:xfrm>
          <a:off x="2156" y="1089799"/>
          <a:ext cx="2163801" cy="216380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9081" tIns="20320" rIns="119081" bIns="20320" numCol="1" spcCol="1270" anchor="ctr" anchorCtr="0">
          <a:noAutofit/>
        </a:bodyPr>
        <a:lstStyle/>
        <a:p>
          <a:pPr lvl="0" algn="ctr" defTabSz="711200">
            <a:lnSpc>
              <a:spcPct val="90000"/>
            </a:lnSpc>
            <a:spcBef>
              <a:spcPct val="0"/>
            </a:spcBef>
            <a:spcAft>
              <a:spcPct val="35000"/>
            </a:spcAft>
          </a:pPr>
          <a:r>
            <a:rPr lang="en-CA" sz="1600" b="1" kern="1200" dirty="0" smtClean="0"/>
            <a:t>Measurement</a:t>
          </a:r>
        </a:p>
        <a:p>
          <a:pPr lvl="0" algn="ctr" defTabSz="711200">
            <a:lnSpc>
              <a:spcPct val="90000"/>
            </a:lnSpc>
            <a:spcBef>
              <a:spcPct val="0"/>
            </a:spcBef>
            <a:spcAft>
              <a:spcPct val="35000"/>
            </a:spcAft>
          </a:pPr>
          <a:r>
            <a:rPr lang="en-CA" sz="1600" b="1" kern="1200" dirty="0" smtClean="0"/>
            <a:t>Of Expectations and Experience</a:t>
          </a:r>
          <a:endParaRPr lang="en-CA" sz="1600" b="1" kern="1200" dirty="0"/>
        </a:p>
      </dsp:txBody>
      <dsp:txXfrm>
        <a:off x="2156" y="1089799"/>
        <a:ext cx="2163801" cy="2163801"/>
      </dsp:txXfrm>
    </dsp:sp>
    <dsp:sp modelId="{7D0747FE-1BFA-4DA6-B078-577DE688BFEF}">
      <dsp:nvSpPr>
        <dsp:cNvPr id="0" name=""/>
        <dsp:cNvSpPr/>
      </dsp:nvSpPr>
      <dsp:spPr>
        <a:xfrm>
          <a:off x="1733197" y="1089799"/>
          <a:ext cx="2163801" cy="216380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9081" tIns="20320" rIns="119081" bIns="20320" numCol="1" spcCol="1270" anchor="ctr" anchorCtr="0">
          <a:noAutofit/>
        </a:bodyPr>
        <a:lstStyle/>
        <a:p>
          <a:pPr lvl="0" algn="ctr" defTabSz="711200">
            <a:lnSpc>
              <a:spcPct val="90000"/>
            </a:lnSpc>
            <a:spcBef>
              <a:spcPct val="0"/>
            </a:spcBef>
            <a:spcAft>
              <a:spcPct val="35000"/>
            </a:spcAft>
          </a:pPr>
          <a:r>
            <a:rPr lang="en-CA" sz="1600" b="1" kern="1200" dirty="0" smtClean="0"/>
            <a:t>Drivers of Satisfaction</a:t>
          </a:r>
          <a:endParaRPr lang="en-CA" sz="1600" b="1" kern="1200" dirty="0"/>
        </a:p>
      </dsp:txBody>
      <dsp:txXfrm>
        <a:off x="1733197" y="1089799"/>
        <a:ext cx="2163801" cy="2163801"/>
      </dsp:txXfrm>
    </dsp:sp>
    <dsp:sp modelId="{FF0A0D9F-AA53-4E1C-89CB-AC4277063F04}">
      <dsp:nvSpPr>
        <dsp:cNvPr id="0" name=""/>
        <dsp:cNvSpPr/>
      </dsp:nvSpPr>
      <dsp:spPr>
        <a:xfrm>
          <a:off x="3464238" y="1089799"/>
          <a:ext cx="2163801" cy="216380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9081" tIns="20320" rIns="119081" bIns="20320" numCol="1" spcCol="1270" anchor="ctr" anchorCtr="0">
          <a:noAutofit/>
        </a:bodyPr>
        <a:lstStyle/>
        <a:p>
          <a:pPr lvl="0" algn="ctr" defTabSz="711200">
            <a:lnSpc>
              <a:spcPct val="90000"/>
            </a:lnSpc>
            <a:spcBef>
              <a:spcPct val="0"/>
            </a:spcBef>
            <a:spcAft>
              <a:spcPct val="35000"/>
            </a:spcAft>
          </a:pPr>
          <a:r>
            <a:rPr lang="en-CA" sz="1600" b="1" kern="1200" dirty="0" smtClean="0"/>
            <a:t>Voice of Customer</a:t>
          </a:r>
        </a:p>
        <a:p>
          <a:pPr lvl="0" algn="ctr" defTabSz="711200">
            <a:lnSpc>
              <a:spcPct val="90000"/>
            </a:lnSpc>
            <a:spcBef>
              <a:spcPct val="0"/>
            </a:spcBef>
            <a:spcAft>
              <a:spcPct val="35000"/>
            </a:spcAft>
          </a:pPr>
          <a:endParaRPr lang="en-CA" sz="1600" kern="1200" dirty="0"/>
        </a:p>
      </dsp:txBody>
      <dsp:txXfrm>
        <a:off x="3464238" y="1089799"/>
        <a:ext cx="2163801" cy="2163801"/>
      </dsp:txXfrm>
    </dsp:sp>
    <dsp:sp modelId="{4E1BAD58-A5BD-4EFF-A376-333F9DA09A65}">
      <dsp:nvSpPr>
        <dsp:cNvPr id="0" name=""/>
        <dsp:cNvSpPr/>
      </dsp:nvSpPr>
      <dsp:spPr>
        <a:xfrm>
          <a:off x="5195279" y="1089799"/>
          <a:ext cx="2163801" cy="216380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9081" tIns="20320" rIns="119081" bIns="20320" numCol="1" spcCol="1270" anchor="ctr" anchorCtr="0">
          <a:noAutofit/>
        </a:bodyPr>
        <a:lstStyle/>
        <a:p>
          <a:pPr lvl="0" algn="ctr" defTabSz="711200">
            <a:lnSpc>
              <a:spcPct val="90000"/>
            </a:lnSpc>
            <a:spcBef>
              <a:spcPct val="0"/>
            </a:spcBef>
            <a:spcAft>
              <a:spcPct val="35000"/>
            </a:spcAft>
          </a:pPr>
          <a:r>
            <a:rPr lang="en-CA" sz="1600" b="1" kern="1200" dirty="0" smtClean="0"/>
            <a:t>Customer Experience (CX)</a:t>
          </a:r>
        </a:p>
        <a:p>
          <a:pPr lvl="0" algn="ctr" defTabSz="711200">
            <a:lnSpc>
              <a:spcPct val="90000"/>
            </a:lnSpc>
            <a:spcBef>
              <a:spcPct val="0"/>
            </a:spcBef>
            <a:spcAft>
              <a:spcPct val="35000"/>
            </a:spcAft>
          </a:pPr>
          <a:r>
            <a:rPr lang="en-CA" sz="1600" b="1" kern="1200" dirty="0" smtClean="0"/>
            <a:t>Design Thinking</a:t>
          </a:r>
        </a:p>
        <a:p>
          <a:pPr lvl="0" algn="ctr" defTabSz="711200">
            <a:lnSpc>
              <a:spcPct val="90000"/>
            </a:lnSpc>
            <a:spcBef>
              <a:spcPct val="0"/>
            </a:spcBef>
            <a:spcAft>
              <a:spcPct val="35000"/>
            </a:spcAft>
          </a:pPr>
          <a:r>
            <a:rPr lang="en-CA" sz="1600" b="1" kern="1200" dirty="0" smtClean="0"/>
            <a:t>“Nudge”</a:t>
          </a:r>
        </a:p>
      </dsp:txBody>
      <dsp:txXfrm>
        <a:off x="5195279" y="1089799"/>
        <a:ext cx="2163801" cy="2163801"/>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54F2CA4-A815-44AB-A29C-BA7294E0EDA9}" type="datetimeFigureOut">
              <a:rPr lang="en-CA" smtClean="0"/>
              <a:pPr/>
              <a:t>2016-05-27</a:t>
            </a:fld>
            <a:endParaRPr lang="en-CA"/>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0CB4D20-D830-4BB0-92C3-A7A929B1ABD6}" type="slidenum">
              <a:rPr lang="en-CA" smtClean="0"/>
              <a:pPr/>
              <a:t>‹#›</a:t>
            </a:fld>
            <a:endParaRPr lang="en-CA"/>
          </a:p>
        </p:txBody>
      </p:sp>
    </p:spTree>
    <p:extLst>
      <p:ext uri="{BB962C8B-B14F-4D97-AF65-F5344CB8AC3E}">
        <p14:creationId xmlns="" xmlns:p14="http://schemas.microsoft.com/office/powerpoint/2010/main" val="1986921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6888" cy="465138"/>
          </a:xfrm>
          <a:prstGeom prst="rect">
            <a:avLst/>
          </a:prstGeom>
          <a:noFill/>
          <a:ln w="9525">
            <a:noFill/>
            <a:miter lim="800000"/>
            <a:headEnd/>
            <a:tailEnd/>
          </a:ln>
        </p:spPr>
        <p:txBody>
          <a:bodyPr vert="horz" wrap="square" lIns="98828" tIns="49414" rIns="98828" bIns="49414" numCol="1" anchor="t" anchorCtr="0" compatLnSpc="1">
            <a:prstTxWarp prst="textNoShape">
              <a:avLst/>
            </a:prstTxWarp>
          </a:bodyPr>
          <a:lstStyle>
            <a:lvl1pPr defTabSz="989013">
              <a:defRPr sz="1300"/>
            </a:lvl1pPr>
          </a:lstStyle>
          <a:p>
            <a:pPr>
              <a:defRPr/>
            </a:pPr>
            <a:endParaRPr lang="en-CA"/>
          </a:p>
        </p:txBody>
      </p:sp>
      <p:sp>
        <p:nvSpPr>
          <p:cNvPr id="3" name="Date Placeholder 2"/>
          <p:cNvSpPr>
            <a:spLocks noGrp="1"/>
          </p:cNvSpPr>
          <p:nvPr>
            <p:ph type="dt" idx="1"/>
          </p:nvPr>
        </p:nvSpPr>
        <p:spPr bwMode="auto">
          <a:xfrm>
            <a:off x="3971925" y="0"/>
            <a:ext cx="3036888" cy="465138"/>
          </a:xfrm>
          <a:prstGeom prst="rect">
            <a:avLst/>
          </a:prstGeom>
          <a:noFill/>
          <a:ln w="9525">
            <a:noFill/>
            <a:miter lim="800000"/>
            <a:headEnd/>
            <a:tailEnd/>
          </a:ln>
        </p:spPr>
        <p:txBody>
          <a:bodyPr vert="horz" wrap="square" lIns="98828" tIns="49414" rIns="98828" bIns="49414" numCol="1" anchor="t" anchorCtr="0" compatLnSpc="1">
            <a:prstTxWarp prst="textNoShape">
              <a:avLst/>
            </a:prstTxWarp>
          </a:bodyPr>
          <a:lstStyle>
            <a:lvl1pPr algn="r" defTabSz="989013">
              <a:defRPr sz="1300"/>
            </a:lvl1pPr>
          </a:lstStyle>
          <a:p>
            <a:pPr>
              <a:defRPr/>
            </a:pPr>
            <a:fld id="{1A84137C-E22B-4E66-982F-AA53C39DDB40}" type="datetimeFigureOut">
              <a:rPr lang="en-CA"/>
              <a:pPr>
                <a:defRPr/>
              </a:pPr>
              <a:t>2016-05-27</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bwMode="auto">
          <a:xfrm>
            <a:off x="700088" y="4414838"/>
            <a:ext cx="5610225" cy="4184650"/>
          </a:xfrm>
          <a:prstGeom prst="rect">
            <a:avLst/>
          </a:prstGeom>
          <a:noFill/>
          <a:ln w="9525">
            <a:noFill/>
            <a:miter lim="800000"/>
            <a:headEnd/>
            <a:tailEnd/>
          </a:ln>
        </p:spPr>
        <p:txBody>
          <a:bodyPr vert="horz" wrap="square" lIns="98828" tIns="49414" rIns="98828" bIns="494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bwMode="auto">
          <a:xfrm>
            <a:off x="0" y="8829675"/>
            <a:ext cx="3036888" cy="465138"/>
          </a:xfrm>
          <a:prstGeom prst="rect">
            <a:avLst/>
          </a:prstGeom>
          <a:noFill/>
          <a:ln w="9525">
            <a:noFill/>
            <a:miter lim="800000"/>
            <a:headEnd/>
            <a:tailEnd/>
          </a:ln>
        </p:spPr>
        <p:txBody>
          <a:bodyPr vert="horz" wrap="square" lIns="98828" tIns="49414" rIns="98828" bIns="49414" numCol="1" anchor="b" anchorCtr="0" compatLnSpc="1">
            <a:prstTxWarp prst="textNoShape">
              <a:avLst/>
            </a:prstTxWarp>
          </a:bodyPr>
          <a:lstStyle>
            <a:lvl1pPr defTabSz="989013">
              <a:defRPr sz="1300"/>
            </a:lvl1pPr>
          </a:lstStyle>
          <a:p>
            <a:pPr>
              <a:defRPr/>
            </a:pPr>
            <a:endParaRPr lang="en-CA"/>
          </a:p>
        </p:txBody>
      </p:sp>
      <p:sp>
        <p:nvSpPr>
          <p:cNvPr id="7" name="Slide Number Placeholder 6"/>
          <p:cNvSpPr>
            <a:spLocks noGrp="1"/>
          </p:cNvSpPr>
          <p:nvPr>
            <p:ph type="sldNum" sz="quarter" idx="5"/>
          </p:nvPr>
        </p:nvSpPr>
        <p:spPr bwMode="auto">
          <a:xfrm>
            <a:off x="3971925" y="8829675"/>
            <a:ext cx="3036888" cy="465138"/>
          </a:xfrm>
          <a:prstGeom prst="rect">
            <a:avLst/>
          </a:prstGeom>
          <a:noFill/>
          <a:ln w="9525">
            <a:noFill/>
            <a:miter lim="800000"/>
            <a:headEnd/>
            <a:tailEnd/>
          </a:ln>
        </p:spPr>
        <p:txBody>
          <a:bodyPr vert="horz" wrap="square" lIns="98828" tIns="49414" rIns="98828" bIns="49414" numCol="1" anchor="b" anchorCtr="0" compatLnSpc="1">
            <a:prstTxWarp prst="textNoShape">
              <a:avLst/>
            </a:prstTxWarp>
          </a:bodyPr>
          <a:lstStyle>
            <a:lvl1pPr algn="r" defTabSz="989013">
              <a:defRPr sz="1300"/>
            </a:lvl1pPr>
          </a:lstStyle>
          <a:p>
            <a:pPr>
              <a:defRPr/>
            </a:pPr>
            <a:fld id="{DE1DA458-ECEA-479F-B0A5-211F7D9CEAFC}" type="slidenum">
              <a:rPr lang="en-CA"/>
              <a:pPr>
                <a:defRPr/>
              </a:pPr>
              <a:t>‹#›</a:t>
            </a:fld>
            <a:endParaRPr lang="en-CA"/>
          </a:p>
        </p:txBody>
      </p:sp>
    </p:spTree>
    <p:extLst>
      <p:ext uri="{BB962C8B-B14F-4D97-AF65-F5344CB8AC3E}">
        <p14:creationId xmlns="" xmlns:p14="http://schemas.microsoft.com/office/powerpoint/2010/main" val="25452730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p:spPr>
        <p:txBody>
          <a:bodyPr/>
          <a:lstStyle/>
          <a:p>
            <a:pPr eaLnBrk="1" hangingPunct="1"/>
            <a:endParaRPr lang="en-CA" dirty="0" smtClean="0"/>
          </a:p>
        </p:txBody>
      </p:sp>
    </p:spTree>
    <p:extLst>
      <p:ext uri="{BB962C8B-B14F-4D97-AF65-F5344CB8AC3E}">
        <p14:creationId xmlns="" xmlns:p14="http://schemas.microsoft.com/office/powerpoint/2010/main" val="11567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a:noFill/>
          <a:ln/>
        </p:spPr>
        <p:txBody>
          <a:bodyPr/>
          <a:lstStyle/>
          <a:p>
            <a:pPr marL="171450" indent="-171450">
              <a:buFont typeface="Arial" pitchFamily="34" charset="0"/>
              <a:buChar char="•"/>
            </a:pPr>
            <a:r>
              <a:rPr lang="en-CA" dirty="0" smtClean="0">
                <a:latin typeface="Arial" pitchFamily="34" charset="0"/>
                <a:cs typeface="Arial" pitchFamily="34" charset="0"/>
              </a:rPr>
              <a:t>In </a:t>
            </a:r>
            <a:r>
              <a:rPr lang="en-CA" dirty="0">
                <a:latin typeface="Arial" pitchFamily="34" charset="0"/>
                <a:cs typeface="Arial" pitchFamily="34" charset="0"/>
              </a:rPr>
              <a:t>2001 the PSSDC established the Institute for Citizen-Centred Service to support its work.  And when the ICCS was incorporated in 2005 it was joined by the PSCIOC as a co-sponsor</a:t>
            </a:r>
          </a:p>
          <a:p>
            <a:pPr marL="171450" indent="-171450">
              <a:buFont typeface="Arial" pitchFamily="34" charset="0"/>
              <a:buChar char="•"/>
            </a:pPr>
            <a:r>
              <a:rPr lang="en-CA" dirty="0">
                <a:latin typeface="Arial" pitchFamily="34" charset="0"/>
                <a:cs typeface="Arial" pitchFamily="34" charset="0"/>
              </a:rPr>
              <a:t>The ICCS acts as an independent and neutral platform for cross-jurisdictional collaboration across the country, it facilitates of joint research and innovative practices, it incubates new service delivery initiatives, and captures and disseminates of knowledge </a:t>
            </a:r>
          </a:p>
          <a:p>
            <a:pPr marL="228600" indent="-228600">
              <a:buFont typeface="Arial" pitchFamily="34" charset="0"/>
              <a:buChar char="•"/>
            </a:pPr>
            <a:r>
              <a:rPr lang="en-CA" dirty="0" smtClean="0">
                <a:latin typeface="Arial" charset="0"/>
              </a:rPr>
              <a:t>Its key activities include…</a:t>
            </a:r>
          </a:p>
          <a:p>
            <a:pPr marL="228600" indent="-228600">
              <a:buFont typeface="+mj-lt"/>
              <a:buAutoNum type="arabicPeriod"/>
            </a:pPr>
            <a:r>
              <a:rPr lang="en-CA" dirty="0" smtClean="0">
                <a:latin typeface="Arial" charset="0"/>
                <a:cs typeface="Arial" charset="0"/>
              </a:rPr>
              <a:t>Secretariat </a:t>
            </a:r>
            <a:r>
              <a:rPr lang="en-CA" dirty="0">
                <a:latin typeface="Arial" charset="0"/>
                <a:cs typeface="Arial" charset="0"/>
              </a:rPr>
              <a:t>services for the PSSDC and PSCIOC</a:t>
            </a:r>
          </a:p>
          <a:p>
            <a:pPr marL="228600" indent="-228600">
              <a:buFont typeface="+mj-lt"/>
              <a:buAutoNum type="arabicPeriod"/>
            </a:pPr>
            <a:r>
              <a:rPr lang="en-CA" dirty="0">
                <a:latin typeface="Arial" charset="0"/>
                <a:cs typeface="Arial" charset="0"/>
              </a:rPr>
              <a:t>A research program, notably the branded CF and TCOB studies</a:t>
            </a:r>
          </a:p>
          <a:p>
            <a:pPr marL="228600" indent="-228600">
              <a:buFont typeface="+mj-lt"/>
              <a:buAutoNum type="arabicPeriod"/>
            </a:pPr>
            <a:r>
              <a:rPr lang="en-CA" dirty="0">
                <a:latin typeface="Arial" charset="0"/>
                <a:cs typeface="Arial" charset="0"/>
              </a:rPr>
              <a:t>The CMT and its benchmarking service</a:t>
            </a:r>
          </a:p>
          <a:p>
            <a:pPr marL="228600" indent="-228600">
              <a:buFont typeface="+mj-lt"/>
              <a:buAutoNum type="arabicPeriod"/>
            </a:pPr>
            <a:r>
              <a:rPr lang="en-CA" dirty="0">
                <a:latin typeface="Arial" charset="0"/>
                <a:cs typeface="Arial" charset="0"/>
              </a:rPr>
              <a:t>The Certified Service Manager training program</a:t>
            </a:r>
          </a:p>
          <a:p>
            <a:pPr marL="171450" indent="-171450">
              <a:buFont typeface="Arial" pitchFamily="34" charset="0"/>
              <a:buChar char="•"/>
            </a:pPr>
            <a:endParaRPr lang="en-CA" dirty="0" smtClean="0">
              <a:latin typeface="Arial" charset="0"/>
            </a:endParaRPr>
          </a:p>
          <a:p>
            <a:endParaRPr lang="en-CA" dirty="0" smtClean="0">
              <a:latin typeface="Arial" charset="0"/>
            </a:endParaRPr>
          </a:p>
        </p:txBody>
      </p:sp>
      <p:sp>
        <p:nvSpPr>
          <p:cNvPr id="29699" name="Slide Number Placeholder 3"/>
          <p:cNvSpPr txBox="1">
            <a:spLocks noGrp="1"/>
          </p:cNvSpPr>
          <p:nvPr/>
        </p:nvSpPr>
        <p:spPr bwMode="auto">
          <a:xfrm>
            <a:off x="3971925" y="8829675"/>
            <a:ext cx="3036888" cy="465138"/>
          </a:xfrm>
          <a:prstGeom prst="rect">
            <a:avLst/>
          </a:prstGeom>
          <a:noFill/>
          <a:ln w="9525">
            <a:noFill/>
            <a:miter lim="800000"/>
            <a:headEnd/>
            <a:tailEnd/>
          </a:ln>
        </p:spPr>
        <p:txBody>
          <a:bodyPr lIns="98828" tIns="49414" rIns="98828" bIns="49414" anchor="b"/>
          <a:lstStyle/>
          <a:p>
            <a:pPr algn="r" defTabSz="989013"/>
            <a:fld id="{A0E2E0F4-E343-4098-9216-31B37D896CA4}" type="slidenum">
              <a:rPr lang="en-US" sz="1300">
                <a:solidFill>
                  <a:srgbClr val="000000"/>
                </a:solidFill>
              </a:rPr>
              <a:pPr algn="r" defTabSz="989013"/>
              <a:t>6</a:t>
            </a:fld>
            <a:endParaRPr lang="en-US" sz="13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37045B73-07FB-4286-B0A3-E855A52D0C4F}" type="slidenum">
              <a:rPr lang="en-US"/>
              <a:pPr>
                <a:defRPr/>
              </a:pPr>
              <a:t>9</a:t>
            </a:fld>
            <a:endParaRPr lang="en-US"/>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171450" indent="-171450">
              <a:lnSpc>
                <a:spcPct val="90000"/>
              </a:lnSpc>
              <a:buFont typeface="Arial" pitchFamily="34" charset="0"/>
              <a:buChar char="•"/>
            </a:pPr>
            <a:r>
              <a:rPr lang="en-US" dirty="0" smtClean="0">
                <a:latin typeface="Arial" pitchFamily="34" charset="0"/>
              </a:rPr>
              <a:t>Understanding what drives client satisfaction allows </a:t>
            </a:r>
            <a:r>
              <a:rPr lang="en-US" dirty="0">
                <a:latin typeface="Arial" pitchFamily="34" charset="0"/>
              </a:rPr>
              <a:t>service </a:t>
            </a:r>
            <a:r>
              <a:rPr lang="en-US" dirty="0" smtClean="0">
                <a:latin typeface="Arial" pitchFamily="34" charset="0"/>
              </a:rPr>
              <a:t>leaders and managers to focus on the key levers to improve service quality and citizen satisfaction</a:t>
            </a:r>
          </a:p>
          <a:p>
            <a:pPr marL="171450" indent="-171450">
              <a:lnSpc>
                <a:spcPct val="90000"/>
              </a:lnSpc>
              <a:buFont typeface="Arial" pitchFamily="34" charset="0"/>
              <a:buChar char="•"/>
            </a:pPr>
            <a:r>
              <a:rPr lang="en-US" dirty="0" smtClean="0">
                <a:latin typeface="Arial" pitchFamily="34" charset="0"/>
              </a:rPr>
              <a:t>Key drivers are identified by the strength of their impact on satisfaction</a:t>
            </a:r>
          </a:p>
          <a:p>
            <a:pPr marL="171450" indent="-171450">
              <a:lnSpc>
                <a:spcPct val="90000"/>
              </a:lnSpc>
              <a:buFont typeface="Arial" pitchFamily="34" charset="0"/>
              <a:buChar char="•"/>
            </a:pPr>
            <a:r>
              <a:rPr lang="en-US" dirty="0" smtClean="0">
                <a:latin typeface="Arial" pitchFamily="34" charset="0"/>
              </a:rPr>
              <a:t>Service improvement priorities can, in turn, be identified by matching this impact or “importance” against organizational performance in these areas – (the ICCS uses a Priority Matrix to do this in its reports)</a:t>
            </a:r>
          </a:p>
          <a:p>
            <a:pPr marL="171450" indent="-171450">
              <a:lnSpc>
                <a:spcPct val="90000"/>
              </a:lnSpc>
              <a:buFont typeface="Arial" pitchFamily="34" charset="0"/>
              <a:buChar char="•"/>
            </a:pPr>
            <a:r>
              <a:rPr lang="en-US" dirty="0" smtClean="0">
                <a:latin typeface="Arial" pitchFamily="34" charset="0"/>
              </a:rPr>
              <a:t>Focusing on an area of poor performance alone may be a mistake if it does not have a significant impact on satisfaction</a:t>
            </a:r>
          </a:p>
          <a:p>
            <a:pPr marL="171450" indent="-171450">
              <a:lnSpc>
                <a:spcPct val="90000"/>
              </a:lnSpc>
              <a:buFont typeface="Arial" pitchFamily="34" charset="0"/>
              <a:buChar char="•"/>
            </a:pPr>
            <a:r>
              <a:rPr lang="en-US" dirty="0" smtClean="0">
                <a:latin typeface="Arial" pitchFamily="34" charset="0"/>
              </a:rPr>
              <a:t>Timeliness </a:t>
            </a:r>
            <a:r>
              <a:rPr lang="en-US" dirty="0">
                <a:latin typeface="Arial" pitchFamily="34" charset="0"/>
              </a:rPr>
              <a:t>and </a:t>
            </a:r>
            <a:r>
              <a:rPr lang="en-US" dirty="0" smtClean="0">
                <a:latin typeface="Arial" pitchFamily="34" charset="0"/>
              </a:rPr>
              <a:t>Staff </a:t>
            </a:r>
            <a:r>
              <a:rPr lang="en-US" dirty="0">
                <a:latin typeface="Arial" pitchFamily="34" charset="0"/>
              </a:rPr>
              <a:t>(the two drivers shown as </a:t>
            </a:r>
            <a:r>
              <a:rPr lang="en-US" dirty="0" smtClean="0">
                <a:latin typeface="Arial" pitchFamily="34" charset="0"/>
              </a:rPr>
              <a:t>stars on this slide) </a:t>
            </a:r>
            <a:r>
              <a:rPr lang="en-US" dirty="0">
                <a:latin typeface="Arial" pitchFamily="34" charset="0"/>
              </a:rPr>
              <a:t>matter most because they have the biggest impact on satisfaction. They also show the greatest room for </a:t>
            </a:r>
            <a:r>
              <a:rPr lang="en-US" dirty="0" smtClean="0">
                <a:latin typeface="Arial" pitchFamily="34" charset="0"/>
              </a:rPr>
              <a:t>improvement across Canadian jurisdictions </a:t>
            </a:r>
          </a:p>
          <a:p>
            <a:pPr marL="171450" indent="-171450">
              <a:lnSpc>
                <a:spcPct val="90000"/>
              </a:lnSpc>
              <a:buFont typeface="Arial" pitchFamily="34" charset="0"/>
              <a:buChar char="•"/>
            </a:pPr>
            <a:r>
              <a:rPr lang="en-US" dirty="0" smtClean="0">
                <a:latin typeface="Arial" pitchFamily="34" charset="0"/>
              </a:rPr>
              <a:t>The “Staff” driver encompasses a number of components that were previously reported as separate drivers in CF including:</a:t>
            </a:r>
          </a:p>
          <a:p>
            <a:pPr marL="628650" lvl="1" indent="-171450">
              <a:lnSpc>
                <a:spcPct val="90000"/>
              </a:lnSpc>
              <a:buFont typeface="Arial" pitchFamily="34" charset="0"/>
              <a:buChar char="•"/>
            </a:pPr>
            <a:r>
              <a:rPr lang="en-US" dirty="0" smtClean="0">
                <a:latin typeface="Arial" pitchFamily="34" charset="0"/>
              </a:rPr>
              <a:t>Courtesy</a:t>
            </a:r>
          </a:p>
          <a:p>
            <a:pPr marL="628650" lvl="1" indent="-171450">
              <a:lnSpc>
                <a:spcPct val="90000"/>
              </a:lnSpc>
              <a:buFont typeface="Arial" pitchFamily="34" charset="0"/>
              <a:buChar char="•"/>
            </a:pPr>
            <a:r>
              <a:rPr lang="en-US" dirty="0" smtClean="0">
                <a:latin typeface="Arial" pitchFamily="34" charset="0"/>
              </a:rPr>
              <a:t>Going the “Extra Mile”</a:t>
            </a:r>
          </a:p>
          <a:p>
            <a:pPr marL="628650" lvl="1" indent="-171450">
              <a:lnSpc>
                <a:spcPct val="90000"/>
              </a:lnSpc>
              <a:buFont typeface="Arial" pitchFamily="34" charset="0"/>
              <a:buChar char="•"/>
            </a:pPr>
            <a:r>
              <a:rPr lang="en-US" dirty="0" smtClean="0">
                <a:latin typeface="Arial" pitchFamily="34" charset="0"/>
              </a:rPr>
              <a:t>Knowledge &amp; Competence, and</a:t>
            </a:r>
          </a:p>
          <a:p>
            <a:pPr marL="628650" lvl="1" indent="-171450">
              <a:lnSpc>
                <a:spcPct val="90000"/>
              </a:lnSpc>
              <a:buFont typeface="Arial" pitchFamily="34" charset="0"/>
              <a:buChar char="•"/>
            </a:pPr>
            <a:r>
              <a:rPr lang="en-US" dirty="0" smtClean="0">
                <a:latin typeface="Arial" pitchFamily="34" charset="0"/>
              </a:rPr>
              <a:t>Fairness</a:t>
            </a:r>
            <a:endParaRPr lang="en-US" dirty="0">
              <a:latin typeface="Arial" pitchFamily="34" charset="0"/>
            </a:endParaRPr>
          </a:p>
          <a:p>
            <a:pPr>
              <a:lnSpc>
                <a:spcPct val="90000"/>
              </a:lnSpc>
            </a:pPr>
            <a:endParaRPr lang="en-US" sz="1000" dirty="0"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9862" indent="-288408">
              <a:defRPr>
                <a:solidFill>
                  <a:schemeClr val="tx1"/>
                </a:solidFill>
                <a:latin typeface="Calibri" pitchFamily="34" charset="0"/>
              </a:defRPr>
            </a:lvl2pPr>
            <a:lvl3pPr marL="1153634" indent="-230727">
              <a:defRPr>
                <a:solidFill>
                  <a:schemeClr val="tx1"/>
                </a:solidFill>
                <a:latin typeface="Calibri" pitchFamily="34" charset="0"/>
              </a:defRPr>
            </a:lvl3pPr>
            <a:lvl4pPr marL="1615087" indent="-230727">
              <a:defRPr>
                <a:solidFill>
                  <a:schemeClr val="tx1"/>
                </a:solidFill>
                <a:latin typeface="Calibri" pitchFamily="34" charset="0"/>
              </a:defRPr>
            </a:lvl4pPr>
            <a:lvl5pPr marL="2076542" indent="-230727">
              <a:defRPr>
                <a:solidFill>
                  <a:schemeClr val="tx1"/>
                </a:solidFill>
                <a:latin typeface="Calibri" pitchFamily="34" charset="0"/>
              </a:defRPr>
            </a:lvl5pPr>
            <a:lvl6pPr marL="2537995" indent="-230727" defTabSz="461453" fontAlgn="base">
              <a:spcBef>
                <a:spcPct val="0"/>
              </a:spcBef>
              <a:spcAft>
                <a:spcPct val="0"/>
              </a:spcAft>
              <a:defRPr>
                <a:solidFill>
                  <a:schemeClr val="tx1"/>
                </a:solidFill>
                <a:latin typeface="Calibri" pitchFamily="34" charset="0"/>
              </a:defRPr>
            </a:lvl6pPr>
            <a:lvl7pPr marL="2999447" indent="-230727" defTabSz="461453" fontAlgn="base">
              <a:spcBef>
                <a:spcPct val="0"/>
              </a:spcBef>
              <a:spcAft>
                <a:spcPct val="0"/>
              </a:spcAft>
              <a:defRPr>
                <a:solidFill>
                  <a:schemeClr val="tx1"/>
                </a:solidFill>
                <a:latin typeface="Calibri" pitchFamily="34" charset="0"/>
              </a:defRPr>
            </a:lvl7pPr>
            <a:lvl8pPr marL="3460901" indent="-230727" defTabSz="461453" fontAlgn="base">
              <a:spcBef>
                <a:spcPct val="0"/>
              </a:spcBef>
              <a:spcAft>
                <a:spcPct val="0"/>
              </a:spcAft>
              <a:defRPr>
                <a:solidFill>
                  <a:schemeClr val="tx1"/>
                </a:solidFill>
                <a:latin typeface="Calibri" pitchFamily="34" charset="0"/>
              </a:defRPr>
            </a:lvl8pPr>
            <a:lvl9pPr marL="3922354" indent="-230727" defTabSz="46145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1D1DACA-0503-418C-BE4A-000BAF4DB6D9}" type="slidenum">
              <a:rPr lang="en-US"/>
              <a:pPr fontAlgn="base">
                <a:spcBef>
                  <a:spcPct val="0"/>
                </a:spcBef>
                <a:spcAft>
                  <a:spcPct val="0"/>
                </a:spcAft>
              </a:pPr>
              <a:t>12</a:t>
            </a:fld>
            <a:endParaRPr lang="en-US"/>
          </a:p>
        </p:txBody>
      </p:sp>
      <p:sp>
        <p:nvSpPr>
          <p:cNvPr id="154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462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C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EEEDF9A-728A-4C55-AA75-34460E83FAC1}" type="slidenum">
              <a:rPr lang="en-US"/>
              <a:pPr/>
              <a:t>13</a:t>
            </a:fld>
            <a:endParaRPr lang="en-US"/>
          </a:p>
        </p:txBody>
      </p:sp>
      <p:sp>
        <p:nvSpPr>
          <p:cNvPr id="751618" name="Rectangle 1026"/>
          <p:cNvSpPr>
            <a:spLocks noGrp="1" noRot="1" noChangeAspect="1" noChangeArrowheads="1" noTextEdit="1"/>
          </p:cNvSpPr>
          <p:nvPr>
            <p:ph type="sldImg"/>
          </p:nvPr>
        </p:nvSpPr>
        <p:spPr>
          <a:ln/>
        </p:spPr>
      </p:sp>
      <p:sp>
        <p:nvSpPr>
          <p:cNvPr id="751619" name="Rectangle 1027"/>
          <p:cNvSpPr>
            <a:spLocks noGrp="1" noChangeArrowheads="1"/>
          </p:cNvSpPr>
          <p:nvPr>
            <p:ph type="body" idx="1"/>
          </p:nvPr>
        </p:nvSpPr>
        <p:spPr/>
        <p:txBody>
          <a:bodyPr/>
          <a:lstStyle/>
          <a:p>
            <a:pPr>
              <a:lnSpc>
                <a:spcPct val="80000"/>
              </a:lnSpc>
            </a:pPr>
            <a:r>
              <a:rPr lang="en-US" sz="1000" dirty="0">
                <a:latin typeface="Arial" pitchFamily="34" charset="0"/>
                <a:cs typeface="Arial" pitchFamily="34" charset="0"/>
              </a:rPr>
              <a:t>Similar to </a:t>
            </a:r>
            <a:r>
              <a:rPr lang="en-US" sz="1000" i="1" dirty="0">
                <a:latin typeface="Arial" pitchFamily="34" charset="0"/>
                <a:cs typeface="Arial" pitchFamily="34" charset="0"/>
              </a:rPr>
              <a:t>Citizens First 3</a:t>
            </a:r>
            <a:r>
              <a:rPr lang="en-US" sz="1000" dirty="0">
                <a:latin typeface="Arial" pitchFamily="34" charset="0"/>
                <a:cs typeface="Arial" pitchFamily="34" charset="0"/>
              </a:rPr>
              <a:t>, the current study indicates that strong services make significant and positive contributions to confidence in the public service. This applies to services at all levels of government.</a:t>
            </a:r>
          </a:p>
          <a:p>
            <a:pPr>
              <a:lnSpc>
                <a:spcPct val="80000"/>
              </a:lnSpc>
            </a:pPr>
            <a:endParaRPr lang="en-US" sz="1000" dirty="0">
              <a:latin typeface="Arial" pitchFamily="34" charset="0"/>
              <a:cs typeface="Arial" pitchFamily="34" charset="0"/>
            </a:endParaRPr>
          </a:p>
          <a:p>
            <a:pPr>
              <a:lnSpc>
                <a:spcPct val="80000"/>
              </a:lnSpc>
            </a:pPr>
            <a:r>
              <a:rPr lang="en-US" sz="1000" dirty="0">
                <a:latin typeface="Arial" pitchFamily="34" charset="0"/>
                <a:cs typeface="Arial" pitchFamily="34" charset="0"/>
              </a:rPr>
              <a:t>Other factors are also important. </a:t>
            </a:r>
            <a:r>
              <a:rPr lang="en-US" sz="1000" dirty="0">
                <a:latin typeface="Arial" pitchFamily="34" charset="0"/>
              </a:rPr>
              <a:t>Citizens have more confidence in the public service when they believe they are treated fairly, equally and honestly; when they feel their leaders demonstrate competency and transparency; and when they see services having a positive effect on themselves and their community. Strong leadership and management have the greatest impact as shown with the star symbol. If citizens believe the public service has strong and competent leaders, they tend to have more confidence in it.</a:t>
            </a:r>
          </a:p>
          <a:p>
            <a:pPr>
              <a:lnSpc>
                <a:spcPct val="80000"/>
              </a:lnSpc>
            </a:pPr>
            <a:endParaRPr lang="en-US" sz="1000" dirty="0">
              <a:latin typeface="Arial" pitchFamily="34" charset="0"/>
              <a:cs typeface="Arial" pitchFamily="34" charset="0"/>
            </a:endParaRPr>
          </a:p>
          <a:p>
            <a:pPr>
              <a:lnSpc>
                <a:spcPct val="80000"/>
              </a:lnSpc>
            </a:pPr>
            <a:r>
              <a:rPr lang="en-US" sz="1000" dirty="0">
                <a:latin typeface="Arial" pitchFamily="34" charset="0"/>
                <a:cs typeface="Arial" pitchFamily="34" charset="0"/>
              </a:rPr>
              <a:t>The relative importance of each driver varies by level of government, namely:</a:t>
            </a:r>
          </a:p>
          <a:p>
            <a:pPr>
              <a:lnSpc>
                <a:spcPct val="80000"/>
              </a:lnSpc>
            </a:pPr>
            <a:endParaRPr lang="en-US" sz="1000" dirty="0">
              <a:latin typeface="Arial" pitchFamily="34" charset="0"/>
              <a:cs typeface="Arial" pitchFamily="34" charset="0"/>
            </a:endParaRPr>
          </a:p>
          <a:p>
            <a:pPr>
              <a:lnSpc>
                <a:spcPct val="80000"/>
              </a:lnSpc>
              <a:buFontTx/>
              <a:buChar char="•"/>
            </a:pPr>
            <a:r>
              <a:rPr lang="en-US" sz="1000" dirty="0">
                <a:latin typeface="Arial" pitchFamily="34" charset="0"/>
                <a:cs typeface="Arial" pitchFamily="34" charset="0"/>
              </a:rPr>
              <a:t> having strong, ethical leaders and managers is somewhat more important at the level of federal services; and  </a:t>
            </a:r>
          </a:p>
          <a:p>
            <a:pPr>
              <a:lnSpc>
                <a:spcPct val="80000"/>
              </a:lnSpc>
              <a:buFontTx/>
              <a:buChar char="•"/>
            </a:pPr>
            <a:r>
              <a:rPr lang="en-US" sz="1000" dirty="0">
                <a:latin typeface="Arial" pitchFamily="34" charset="0"/>
                <a:cs typeface="Arial" pitchFamily="34" charset="0"/>
              </a:rPr>
              <a:t> strong beliefs about the services and their benefits for individuals and communities are slightly more important for confidence in municipal and provincial/territorial levels of the public service.</a:t>
            </a:r>
          </a:p>
          <a:p>
            <a:pPr>
              <a:lnSpc>
                <a:spcPct val="80000"/>
              </a:lnSpc>
            </a:pPr>
            <a:r>
              <a:rPr lang="en-US" sz="1000" dirty="0">
                <a:latin typeface="Arial" pitchFamily="34" charset="0"/>
                <a:cs typeface="Arial" pitchFamily="34" charset="0"/>
              </a:rPr>
              <a:t> </a:t>
            </a:r>
            <a:endParaRPr lang="en-US" sz="1000" dirty="0">
              <a:latin typeface="Arial" pitchFamily="34" charset="0"/>
              <a:cs typeface="Times New Roman" pitchFamily="18" charset="0"/>
            </a:endParaRPr>
          </a:p>
          <a:p>
            <a:pPr>
              <a:lnSpc>
                <a:spcPct val="80000"/>
              </a:lnSpc>
            </a:pPr>
            <a:r>
              <a:rPr lang="en-US" sz="1000" dirty="0">
                <a:latin typeface="Arial" pitchFamily="34" charset="0"/>
                <a:cs typeface="Arial" pitchFamily="34" charset="0"/>
              </a:rPr>
              <a:t>These differences are not surprising given the public’s more immediate and proximate relationship with services at lower levels of government and the frequency with which citizens use services at these levels of government.</a:t>
            </a:r>
            <a:endParaRPr lang="en-CA" sz="1000" dirty="0">
              <a:latin typeface="Arial" pitchFamily="34" charset="0"/>
            </a:endParaRPr>
          </a:p>
          <a:p>
            <a:pPr>
              <a:lnSpc>
                <a:spcPct val="80000"/>
              </a:lnSpc>
            </a:pPr>
            <a:endParaRPr lang="en-US" sz="1000" dirty="0">
              <a:latin typeface="Arial" pitchFamily="34" charset="0"/>
            </a:endParaRPr>
          </a:p>
          <a:p>
            <a:pPr>
              <a:lnSpc>
                <a:spcPct val="80000"/>
              </a:lnSpc>
            </a:pPr>
            <a:endParaRPr lang="en-CA" sz="1000"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C9990101-IMG05"/>
          <p:cNvPicPr>
            <a:picLocks noChangeAspect="1" noChangeArrowheads="1"/>
          </p:cNvPicPr>
          <p:nvPr userDrawn="1"/>
        </p:nvPicPr>
        <p:blipFill>
          <a:blip r:embed="rId2" cstate="print"/>
          <a:srcRect l="639"/>
          <a:stretch>
            <a:fillRect/>
          </a:stretch>
        </p:blipFill>
        <p:spPr bwMode="auto">
          <a:xfrm>
            <a:off x="1371600" y="0"/>
            <a:ext cx="7010400" cy="5929313"/>
          </a:xfrm>
          <a:prstGeom prst="rect">
            <a:avLst/>
          </a:prstGeom>
          <a:noFill/>
          <a:ln w="9525">
            <a:noFill/>
            <a:miter lim="800000"/>
            <a:headEnd/>
            <a:tailEnd/>
          </a:ln>
        </p:spPr>
      </p:pic>
      <p:pic>
        <p:nvPicPr>
          <p:cNvPr id="5" name="Picture 2" descr="TC9990101-IMG05"/>
          <p:cNvPicPr>
            <a:picLocks noChangeAspect="1" noChangeArrowheads="1"/>
          </p:cNvPicPr>
          <p:nvPr userDrawn="1"/>
        </p:nvPicPr>
        <p:blipFill>
          <a:blip r:embed="rId3" cstate="print"/>
          <a:srcRect l="639" r="50192" b="76868"/>
          <a:stretch>
            <a:fillRect/>
          </a:stretch>
        </p:blipFill>
        <p:spPr bwMode="auto">
          <a:xfrm>
            <a:off x="0" y="0"/>
            <a:ext cx="3657600" cy="1371600"/>
          </a:xfrm>
          <a:prstGeom prst="rect">
            <a:avLst/>
          </a:prstGeom>
          <a:noFill/>
          <a:ln w="9525">
            <a:noFill/>
            <a:miter lim="800000"/>
            <a:headEnd/>
            <a:tailEnd/>
          </a:ln>
        </p:spPr>
      </p:pic>
      <p:sp>
        <p:nvSpPr>
          <p:cNvPr id="6" name="Freeform 8"/>
          <p:cNvSpPr>
            <a:spLocks/>
          </p:cNvSpPr>
          <p:nvPr userDrawn="1"/>
        </p:nvSpPr>
        <p:spPr bwMode="auto">
          <a:xfrm>
            <a:off x="7343775" y="0"/>
            <a:ext cx="1800225" cy="6858000"/>
          </a:xfrm>
          <a:custGeom>
            <a:avLst/>
            <a:gdLst/>
            <a:ahLst/>
            <a:cxnLst>
              <a:cxn ang="0">
                <a:pos x="502" y="0"/>
              </a:cxn>
              <a:cxn ang="0">
                <a:pos x="93" y="0"/>
              </a:cxn>
              <a:cxn ang="0">
                <a:pos x="0" y="3168"/>
              </a:cxn>
              <a:cxn ang="0">
                <a:pos x="502" y="3168"/>
              </a:cxn>
              <a:cxn ang="0">
                <a:pos x="502" y="0"/>
              </a:cxn>
            </a:cxnLst>
            <a:rect l="0" t="0" r="r" b="b"/>
            <a:pathLst>
              <a:path w="502" h="3168">
                <a:moveTo>
                  <a:pt x="502" y="0"/>
                </a:moveTo>
                <a:cubicBezTo>
                  <a:pt x="93" y="0"/>
                  <a:pt x="93" y="0"/>
                  <a:pt x="93" y="0"/>
                </a:cubicBezTo>
                <a:cubicBezTo>
                  <a:pt x="146" y="383"/>
                  <a:pt x="323" y="1900"/>
                  <a:pt x="0" y="3168"/>
                </a:cubicBezTo>
                <a:cubicBezTo>
                  <a:pt x="502" y="3168"/>
                  <a:pt x="502" y="3168"/>
                  <a:pt x="502" y="3168"/>
                </a:cubicBezTo>
                <a:lnTo>
                  <a:pt x="502" y="0"/>
                </a:lnTo>
                <a:close/>
              </a:path>
            </a:pathLst>
          </a:custGeom>
          <a:gradFill rotWithShape="1">
            <a:gsLst>
              <a:gs pos="0">
                <a:schemeClr val="accent1"/>
              </a:gs>
              <a:gs pos="100000">
                <a:schemeClr val="accent2"/>
              </a:gs>
            </a:gsLst>
            <a:lin ang="0" scaled="1"/>
          </a:gradFill>
          <a:ln w="9525">
            <a:noFill/>
            <a:round/>
            <a:headEnd/>
            <a:tailEnd/>
          </a:ln>
          <a:effectLst/>
        </p:spPr>
        <p:txBody>
          <a:bodyPr/>
          <a:lstStyle/>
          <a:p>
            <a:pPr fontAlgn="auto">
              <a:spcBef>
                <a:spcPts val="0"/>
              </a:spcBef>
              <a:spcAft>
                <a:spcPts val="0"/>
              </a:spcAft>
              <a:defRPr/>
            </a:pPr>
            <a:endParaRPr lang="en-US">
              <a:latin typeface="+mn-lt"/>
            </a:endParaRPr>
          </a:p>
        </p:txBody>
      </p:sp>
      <p:pic>
        <p:nvPicPr>
          <p:cNvPr id="7" name="Picture 2" descr="C:\Users\Faye Schmidt\AppData\Local\Microsoft\Windows\Temporary Internet Files\Content.IE5\NK3K3CHB\MP900411840[1].jpg"/>
          <p:cNvPicPr>
            <a:picLocks noChangeAspect="1" noChangeArrowheads="1"/>
          </p:cNvPicPr>
          <p:nvPr userDrawn="1"/>
        </p:nvPicPr>
        <p:blipFill>
          <a:blip r:embed="rId4" cstate="print"/>
          <a:srcRect l="48456" t="-11530" r="-133" b="51111"/>
          <a:stretch>
            <a:fillRect/>
          </a:stretch>
        </p:blipFill>
        <p:spPr bwMode="auto">
          <a:xfrm>
            <a:off x="0" y="0"/>
            <a:ext cx="5486400" cy="5181600"/>
          </a:xfrm>
          <a:prstGeom prst="rect">
            <a:avLst/>
          </a:prstGeom>
          <a:noFill/>
          <a:ln w="9525">
            <a:noFill/>
            <a:miter lim="800000"/>
            <a:headEnd/>
            <a:tailEnd/>
          </a:ln>
        </p:spPr>
      </p:pic>
      <p:pic>
        <p:nvPicPr>
          <p:cNvPr id="8" name="Picture 2" descr="http://cr.strauss-group.com/en/wp-content/uploads/2011/05/pic_diversity.jpg"/>
          <p:cNvPicPr>
            <a:picLocks noChangeAspect="1" noChangeArrowheads="1"/>
          </p:cNvPicPr>
          <p:nvPr userDrawn="1"/>
        </p:nvPicPr>
        <p:blipFill>
          <a:blip r:embed="rId5" cstate="print"/>
          <a:srcRect/>
          <a:stretch>
            <a:fillRect/>
          </a:stretch>
        </p:blipFill>
        <p:spPr bwMode="auto">
          <a:xfrm>
            <a:off x="762000" y="0"/>
            <a:ext cx="4114800" cy="2355850"/>
          </a:xfrm>
          <a:prstGeom prst="rect">
            <a:avLst/>
          </a:prstGeom>
          <a:noFill/>
          <a:ln w="9525">
            <a:noFill/>
            <a:miter lim="800000"/>
            <a:headEnd/>
            <a:tailEnd/>
          </a:ln>
        </p:spPr>
      </p:pic>
      <p:sp>
        <p:nvSpPr>
          <p:cNvPr id="9" name="Freeform 7"/>
          <p:cNvSpPr>
            <a:spLocks/>
          </p:cNvSpPr>
          <p:nvPr userDrawn="1"/>
        </p:nvSpPr>
        <p:spPr bwMode="auto">
          <a:xfrm>
            <a:off x="0" y="4495800"/>
            <a:ext cx="8153400" cy="2362200"/>
          </a:xfrm>
          <a:custGeom>
            <a:avLst/>
            <a:gdLst/>
            <a:ahLst/>
            <a:cxnLst>
              <a:cxn ang="0">
                <a:pos x="2102" y="511"/>
              </a:cxn>
              <a:cxn ang="0">
                <a:pos x="2136" y="47"/>
              </a:cxn>
              <a:cxn ang="0">
                <a:pos x="0" y="211"/>
              </a:cxn>
              <a:cxn ang="0">
                <a:pos x="0" y="511"/>
              </a:cxn>
              <a:cxn ang="0">
                <a:pos x="0" y="1471"/>
              </a:cxn>
              <a:cxn ang="0">
                <a:pos x="1927" y="1471"/>
              </a:cxn>
              <a:cxn ang="0">
                <a:pos x="1939" y="1428"/>
              </a:cxn>
              <a:cxn ang="0">
                <a:pos x="2102" y="511"/>
              </a:cxn>
            </a:cxnLst>
            <a:rect l="0" t="0" r="r" b="b"/>
            <a:pathLst>
              <a:path w="2136" h="1471">
                <a:moveTo>
                  <a:pt x="2102" y="511"/>
                </a:moveTo>
                <a:cubicBezTo>
                  <a:pt x="2118" y="354"/>
                  <a:pt x="2129" y="199"/>
                  <a:pt x="2136" y="47"/>
                </a:cubicBezTo>
                <a:cubicBezTo>
                  <a:pt x="1803" y="0"/>
                  <a:pt x="976" y="63"/>
                  <a:pt x="0" y="211"/>
                </a:cubicBezTo>
                <a:cubicBezTo>
                  <a:pt x="0" y="511"/>
                  <a:pt x="0" y="511"/>
                  <a:pt x="0" y="511"/>
                </a:cubicBezTo>
                <a:cubicBezTo>
                  <a:pt x="0" y="1471"/>
                  <a:pt x="0" y="1471"/>
                  <a:pt x="0" y="1471"/>
                </a:cubicBezTo>
                <a:cubicBezTo>
                  <a:pt x="1927" y="1471"/>
                  <a:pt x="1927" y="1471"/>
                  <a:pt x="1927" y="1471"/>
                </a:cubicBezTo>
                <a:cubicBezTo>
                  <a:pt x="1931" y="1457"/>
                  <a:pt x="1935" y="1443"/>
                  <a:pt x="1939" y="1428"/>
                </a:cubicBezTo>
                <a:cubicBezTo>
                  <a:pt x="2019" y="1131"/>
                  <a:pt x="2071" y="819"/>
                  <a:pt x="2102" y="511"/>
                </a:cubicBezTo>
                <a:close/>
              </a:path>
            </a:pathLst>
          </a:custGeom>
          <a:solidFill>
            <a:schemeClr val="accent4"/>
          </a:solidFill>
          <a:ln w="9525">
            <a:noFill/>
            <a:round/>
            <a:headEnd/>
            <a:tailEn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ctrTitle"/>
          </p:nvPr>
        </p:nvSpPr>
        <p:spPr>
          <a:xfrm>
            <a:off x="685800" y="5181600"/>
            <a:ext cx="6400800" cy="685800"/>
          </a:xfrm>
        </p:spPr>
        <p:txBody>
          <a:bodyPr>
            <a:noAutofit/>
          </a:bodyPr>
          <a:lstStyle>
            <a:lvl1pPr>
              <a:defRPr sz="400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685800" y="5867400"/>
            <a:ext cx="6400800" cy="457200"/>
          </a:xfrm>
        </p:spPr>
        <p:txBody>
          <a:bodyPr>
            <a:normAutofit/>
          </a:bodyPr>
          <a:lstStyle>
            <a:lvl1pPr marL="0" indent="0" algn="l">
              <a:spcBef>
                <a:spcPts val="0"/>
              </a:spcBef>
              <a:buNone/>
              <a:defRPr sz="2000" cap="all" baseline="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a:xfrm>
            <a:off x="6795247" y="6423585"/>
            <a:ext cx="2133600" cy="365125"/>
          </a:xfrm>
          <a:prstGeom prst="rect">
            <a:avLst/>
          </a:prstGeom>
        </p:spPr>
        <p:txBody>
          <a:bodyPr/>
          <a:lstStyle/>
          <a:p>
            <a:pPr>
              <a:defRPr/>
            </a:pPr>
            <a:fld id="{28B5C7C7-3F85-4078-8EDE-B6020AAC324E}" type="datetime1">
              <a:rPr lang="en-US" smtClean="0"/>
              <a:pPr>
                <a:defRPr/>
              </a:pPr>
              <a:t>5/27/2016</a:t>
            </a:fld>
            <a:endParaRPr lang="en-US"/>
          </a:p>
        </p:txBody>
      </p:sp>
      <p:sp>
        <p:nvSpPr>
          <p:cNvPr id="6" name="Footer Placeholder 5"/>
          <p:cNvSpPr>
            <a:spLocks noGrp="1"/>
          </p:cNvSpPr>
          <p:nvPr>
            <p:ph type="ftr" sz="quarter" idx="11"/>
          </p:nvPr>
        </p:nvSpPr>
        <p:spPr>
          <a:xfrm>
            <a:off x="201706" y="6423585"/>
            <a:ext cx="6122894" cy="365125"/>
          </a:xfrm>
          <a:prstGeom prst="rect">
            <a:avLst/>
          </a:prstGeom>
        </p:spPr>
        <p:txBody>
          <a:bodyPr/>
          <a:lstStyle/>
          <a:p>
            <a:pPr>
              <a:defRPr/>
            </a:pPr>
            <a:r>
              <a:rPr lang="en-CA" smtClean="0"/>
              <a:t>©  Institute for Citizen-Centred Service 2013               </a:t>
            </a:r>
            <a:endParaRPr lang="en-US" dirty="0"/>
          </a:p>
        </p:txBody>
      </p:sp>
      <p:sp>
        <p:nvSpPr>
          <p:cNvPr id="21" name="Rectangle 20"/>
          <p:cNvSpPr/>
          <p:nvPr/>
        </p:nvSpPr>
        <p:spPr>
          <a:xfrm>
            <a:off x="8210550" y="282574"/>
            <a:ext cx="642097" cy="13176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Slide Number Placeholder 5"/>
          <p:cNvSpPr>
            <a:spLocks noGrp="1"/>
          </p:cNvSpPr>
          <p:nvPr>
            <p:ph type="sldNum" sz="quarter" idx="12"/>
          </p:nvPr>
        </p:nvSpPr>
        <p:spPr>
          <a:xfrm>
            <a:off x="8305800" y="242234"/>
            <a:ext cx="554038" cy="365125"/>
          </a:xfrm>
        </p:spPr>
        <p:txBody>
          <a:bodyPr/>
          <a:lstStyle/>
          <a:p>
            <a:pPr>
              <a:defRPr/>
            </a:pPr>
            <a:fld id="{41451BB9-3787-4024-ACF4-1C7F76E15781}" type="slidenum">
              <a:rPr lang="en-US" smtClean="0"/>
              <a:pPr>
                <a:defRPr/>
              </a:pPr>
              <a:t>‹#›</a:t>
            </a:fld>
            <a:endParaRPr lang="en-US"/>
          </a:p>
        </p:txBody>
      </p:sp>
      <p:pic>
        <p:nvPicPr>
          <p:cNvPr id="23" name="Picture 22" descr="ICCS_Logo-light.gif"/>
          <p:cNvPicPr>
            <a:picLocks noChangeAspect="1"/>
          </p:cNvPicPr>
          <p:nvPr/>
        </p:nvPicPr>
        <p:blipFill>
          <a:blip r:embed="rId2" cstate="print"/>
          <a:stretch>
            <a:fillRect/>
          </a:stretch>
        </p:blipFill>
        <p:spPr>
          <a:xfrm>
            <a:off x="8210550" y="908720"/>
            <a:ext cx="605215" cy="640816"/>
          </a:xfrm>
          <a:prstGeom prst="rect">
            <a:avLst/>
          </a:prstGeom>
        </p:spPr>
      </p:pic>
      <p:sp>
        <p:nvSpPr>
          <p:cNvPr id="24" name="Rectangle 23"/>
          <p:cNvSpPr/>
          <p:nvPr/>
        </p:nvSpPr>
        <p:spPr>
          <a:xfrm>
            <a:off x="8068235" y="282574"/>
            <a:ext cx="91440" cy="13176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ontent, Alt.">
    <p:spTree>
      <p:nvGrpSpPr>
        <p:cNvPr id="1" name=""/>
        <p:cNvGrpSpPr/>
        <p:nvPr/>
      </p:nvGrpSpPr>
      <p:grpSpPr>
        <a:xfrm>
          <a:off x="0" y="0"/>
          <a:ext cx="0" cy="0"/>
          <a:chOff x="0" y="0"/>
          <a:chExt cx="0" cy="0"/>
        </a:xfrm>
      </p:grpSpPr>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6795247" y="6423585"/>
            <a:ext cx="2133600" cy="365125"/>
          </a:xfrm>
          <a:prstGeom prst="rect">
            <a:avLst/>
          </a:prstGeom>
        </p:spPr>
        <p:txBody>
          <a:bodyPr/>
          <a:lstStyle/>
          <a:p>
            <a:pPr>
              <a:defRPr/>
            </a:pPr>
            <a:fld id="{1D843996-86AD-4E4F-80D4-D03C326DEA92}" type="datetime1">
              <a:rPr lang="en-US" smtClean="0"/>
              <a:pPr>
                <a:defRPr/>
              </a:pPr>
              <a:t>5/27/2016</a:t>
            </a:fld>
            <a:endParaRPr lang="en-US"/>
          </a:p>
        </p:txBody>
      </p:sp>
      <p:sp>
        <p:nvSpPr>
          <p:cNvPr id="5" name="Footer Placeholder 4"/>
          <p:cNvSpPr>
            <a:spLocks noGrp="1"/>
          </p:cNvSpPr>
          <p:nvPr>
            <p:ph type="ftr" sz="quarter" idx="11"/>
          </p:nvPr>
        </p:nvSpPr>
        <p:spPr>
          <a:xfrm>
            <a:off x="201706" y="6423585"/>
            <a:ext cx="6122894" cy="365125"/>
          </a:xfrm>
          <a:prstGeom prst="rect">
            <a:avLst/>
          </a:prstGeom>
        </p:spPr>
        <p:txBody>
          <a:bodyPr/>
          <a:lstStyle/>
          <a:p>
            <a:pPr>
              <a:defRPr/>
            </a:pPr>
            <a:r>
              <a:rPr lang="en-CA" smtClean="0"/>
              <a:t>©  Institute for Citizen-Centred Service 2013               </a:t>
            </a:r>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1">
                    <a:lumMod val="50000"/>
                  </a:schemeClr>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
        <p:nvSpPr>
          <p:cNvPr id="11" name="Rectangle 10"/>
          <p:cNvSpPr/>
          <p:nvPr/>
        </p:nvSpPr>
        <p:spPr>
          <a:xfrm>
            <a:off x="8210550" y="282574"/>
            <a:ext cx="642097" cy="13176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lide Number Placeholder 5"/>
          <p:cNvSpPr>
            <a:spLocks noGrp="1"/>
          </p:cNvSpPr>
          <p:nvPr>
            <p:ph type="sldNum" sz="quarter" idx="12"/>
          </p:nvPr>
        </p:nvSpPr>
        <p:spPr>
          <a:xfrm>
            <a:off x="8305800" y="242234"/>
            <a:ext cx="554038" cy="365125"/>
          </a:xfrm>
        </p:spPr>
        <p:txBody>
          <a:bodyPr/>
          <a:lstStyle/>
          <a:p>
            <a:pPr>
              <a:defRPr/>
            </a:pPr>
            <a:fld id="{658DC53C-5739-4178-9511-5F56E18F3CA3}" type="slidenum">
              <a:rPr lang="en-US" smtClean="0"/>
              <a:pPr>
                <a:defRPr/>
              </a:pPr>
              <a:t>‹#›</a:t>
            </a:fld>
            <a:endParaRPr lang="en-US"/>
          </a:p>
        </p:txBody>
      </p:sp>
      <p:pic>
        <p:nvPicPr>
          <p:cNvPr id="13" name="Picture 12" descr="ICCS_Logo-light.gif"/>
          <p:cNvPicPr>
            <a:picLocks noChangeAspect="1"/>
          </p:cNvPicPr>
          <p:nvPr/>
        </p:nvPicPr>
        <p:blipFill>
          <a:blip r:embed="rId2" cstate="print"/>
          <a:stretch>
            <a:fillRect/>
          </a:stretch>
        </p:blipFill>
        <p:spPr>
          <a:xfrm>
            <a:off x="8210550" y="908720"/>
            <a:ext cx="605215" cy="640816"/>
          </a:xfrm>
          <a:prstGeom prst="rect">
            <a:avLst/>
          </a:prstGeom>
        </p:spPr>
      </p:pic>
      <p:sp>
        <p:nvSpPr>
          <p:cNvPr id="14" name="Rectangle 13"/>
          <p:cNvSpPr/>
          <p:nvPr/>
        </p:nvSpPr>
        <p:spPr>
          <a:xfrm>
            <a:off x="8068235" y="282574"/>
            <a:ext cx="91440" cy="13176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378075" y="115888"/>
            <a:ext cx="6657975" cy="777875"/>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2136775" y="1196975"/>
            <a:ext cx="6626225" cy="4679950"/>
          </a:xfrm>
        </p:spPr>
        <p:txBody>
          <a:bodyPr rtlCol="0">
            <a:normAutofit/>
          </a:bodyPr>
          <a:lstStyle/>
          <a:p>
            <a:pPr lvl="0"/>
            <a:endParaRPr lang="en-CA" noProof="0" smtClean="0"/>
          </a:p>
        </p:txBody>
      </p:sp>
      <p:sp>
        <p:nvSpPr>
          <p:cNvPr id="4" name="Rectangle 4"/>
          <p:cNvSpPr>
            <a:spLocks noGrp="1" noChangeArrowheads="1"/>
          </p:cNvSpPr>
          <p:nvPr>
            <p:ph type="ftr" sz="quarter" idx="10"/>
          </p:nvPr>
        </p:nvSpPr>
        <p:spPr>
          <a:xfrm>
            <a:off x="3124200" y="6356350"/>
            <a:ext cx="2895600" cy="365125"/>
          </a:xfrm>
          <a:prstGeom prst="rect">
            <a:avLst/>
          </a:prstGeom>
        </p:spPr>
        <p:txBody>
          <a:bodyPr/>
          <a:lstStyle>
            <a:lvl1pPr>
              <a:defRPr smtClean="0">
                <a:cs typeface="+mn-cs"/>
              </a:defRPr>
            </a:lvl1pPr>
          </a:lstStyle>
          <a:p>
            <a:pPr>
              <a:defRPr/>
            </a:pPr>
            <a:endParaRPr lang="en-CA"/>
          </a:p>
        </p:txBody>
      </p:sp>
      <p:sp>
        <p:nvSpPr>
          <p:cNvPr id="5" name="Rectangle 5"/>
          <p:cNvSpPr>
            <a:spLocks noGrp="1" noChangeArrowheads="1"/>
          </p:cNvSpPr>
          <p:nvPr>
            <p:ph type="sldNum" sz="quarter" idx="11"/>
          </p:nvPr>
        </p:nvSpPr>
        <p:spPr/>
        <p:txBody>
          <a:bodyPr/>
          <a:lstStyle>
            <a:lvl1pPr>
              <a:defRPr/>
            </a:lvl1pPr>
          </a:lstStyle>
          <a:p>
            <a:pPr>
              <a:defRPr/>
            </a:pPr>
            <a:fld id="{99906E5A-87EE-4465-9C19-A40DD530A331}" type="slidenum">
              <a:rPr lang="en-CA"/>
              <a:pPr>
                <a:defRPr/>
              </a:pPr>
              <a:t>‹#›</a:t>
            </a:fld>
            <a:endParaRPr lang="en-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819E70E4-6D1F-4856-9697-D83A4A008AAB}" type="datetimeFigureOut">
              <a:rPr lang="en-CA" smtClean="0"/>
              <a:pPr/>
              <a:t>2016-05-27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AEFE60C-F7A7-4363-B0B7-B88751C3BA74}" type="slidenum">
              <a:rPr lang="en-CA" smtClean="0"/>
              <a:pPr/>
              <a:t>‹#›</a:t>
            </a:fld>
            <a:endParaRPr lang="en-C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19E70E4-6D1F-4856-9697-D83A4A008AAB}" type="datetimeFigureOut">
              <a:rPr lang="en-CA" smtClean="0"/>
              <a:pPr/>
              <a:t>2016-05-27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AEFE60C-F7A7-4363-B0B7-B88751C3BA74}" type="slidenum">
              <a:rPr lang="en-CA" smtClean="0"/>
              <a:pPr/>
              <a:t>‹#›</a:t>
            </a:fld>
            <a:endParaRPr lang="en-C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9E70E4-6D1F-4856-9697-D83A4A008AAB}" type="datetimeFigureOut">
              <a:rPr lang="en-CA" smtClean="0"/>
              <a:pPr/>
              <a:t>2016-05-27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AEFE60C-F7A7-4363-B0B7-B88751C3BA74}" type="slidenum">
              <a:rPr lang="en-CA" smtClean="0"/>
              <a:pPr/>
              <a:t>‹#›</a:t>
            </a:fld>
            <a:endParaRPr lang="en-C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19E70E4-6D1F-4856-9697-D83A4A008AAB}" type="datetimeFigureOut">
              <a:rPr lang="en-CA" smtClean="0"/>
              <a:pPr/>
              <a:t>2016-05-27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AEFE60C-F7A7-4363-B0B7-B88751C3BA74}" type="slidenum">
              <a:rPr lang="en-CA" smtClean="0"/>
              <a:pPr/>
              <a:t>‹#›</a:t>
            </a:fld>
            <a:endParaRPr lang="en-C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819E70E4-6D1F-4856-9697-D83A4A008AAB}" type="datetimeFigureOut">
              <a:rPr lang="en-CA" smtClean="0"/>
              <a:pPr/>
              <a:t>2016-05-27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AEFE60C-F7A7-4363-B0B7-B88751C3BA74}" type="slidenum">
              <a:rPr lang="en-CA" smtClean="0"/>
              <a:pPr/>
              <a:t>‹#›</a:t>
            </a:fld>
            <a:endParaRPr lang="en-C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819E70E4-6D1F-4856-9697-D83A4A008AAB}" type="datetimeFigureOut">
              <a:rPr lang="en-CA" smtClean="0"/>
              <a:pPr/>
              <a:t>2016-05-27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AEFE60C-F7A7-4363-B0B7-B88751C3BA74}" type="slidenum">
              <a:rPr lang="en-CA" smtClean="0"/>
              <a:pPr/>
              <a:t>‹#›</a:t>
            </a:fld>
            <a:endParaRPr lang="en-C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9E70E4-6D1F-4856-9697-D83A4A008AAB}" type="datetimeFigureOut">
              <a:rPr lang="en-CA" smtClean="0"/>
              <a:pPr/>
              <a:t>2016-05-27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AEFE60C-F7A7-4363-B0B7-B88751C3BA74}"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Text and Table">
    <p:spTree>
      <p:nvGrpSpPr>
        <p:cNvPr id="1" name=""/>
        <p:cNvGrpSpPr/>
        <p:nvPr/>
      </p:nvGrpSpPr>
      <p:grpSpPr>
        <a:xfrm>
          <a:off x="0" y="0"/>
          <a:ext cx="0" cy="0"/>
          <a:chOff x="0" y="0"/>
          <a:chExt cx="0" cy="0"/>
        </a:xfrm>
      </p:grpSpPr>
      <p:grpSp>
        <p:nvGrpSpPr>
          <p:cNvPr id="4" name="Group 3"/>
          <p:cNvGrpSpPr>
            <a:grpSpLocks/>
          </p:cNvGrpSpPr>
          <p:nvPr userDrawn="1"/>
        </p:nvGrpSpPr>
        <p:grpSpPr bwMode="auto">
          <a:xfrm>
            <a:off x="0" y="0"/>
            <a:ext cx="1482725" cy="6858000"/>
            <a:chOff x="103279934" y="105155999"/>
            <a:chExt cx="1235004" cy="5715001"/>
          </a:xfrm>
        </p:grpSpPr>
        <p:sp>
          <p:nvSpPr>
            <p:cNvPr id="5" name="Freeform 4"/>
            <p:cNvSpPr>
              <a:spLocks noEditPoints="1"/>
            </p:cNvSpPr>
            <p:nvPr/>
          </p:nvSpPr>
          <p:spPr bwMode="auto">
            <a:xfrm>
              <a:off x="103279934" y="105155999"/>
              <a:ext cx="1141123" cy="5715001"/>
            </a:xfrm>
            <a:custGeom>
              <a:avLst/>
              <a:gdLst/>
              <a:ahLst/>
              <a:cxnLst>
                <a:cxn ang="0">
                  <a:pos x="178" y="3168"/>
                </a:cxn>
                <a:cxn ang="0">
                  <a:pos x="124" y="3168"/>
                </a:cxn>
                <a:cxn ang="0">
                  <a:pos x="0" y="685"/>
                </a:cxn>
                <a:cxn ang="0">
                  <a:pos x="0" y="0"/>
                </a:cxn>
                <a:cxn ang="0">
                  <a:pos x="418" y="0"/>
                </a:cxn>
                <a:cxn ang="0">
                  <a:pos x="178" y="3168"/>
                </a:cxn>
                <a:cxn ang="0">
                  <a:pos x="124" y="3168"/>
                </a:cxn>
                <a:cxn ang="0">
                  <a:pos x="0" y="685"/>
                </a:cxn>
                <a:cxn ang="0">
                  <a:pos x="0" y="3168"/>
                </a:cxn>
                <a:cxn ang="0">
                  <a:pos x="124" y="3168"/>
                </a:cxn>
              </a:cxnLst>
              <a:rect l="0" t="0" r="r" b="b"/>
              <a:pathLst>
                <a:path w="630" h="3168">
                  <a:moveTo>
                    <a:pt x="178" y="3168"/>
                  </a:moveTo>
                  <a:cubicBezTo>
                    <a:pt x="124" y="3168"/>
                    <a:pt x="124" y="3168"/>
                    <a:pt x="124" y="3168"/>
                  </a:cubicBezTo>
                  <a:cubicBezTo>
                    <a:pt x="0" y="685"/>
                    <a:pt x="0" y="685"/>
                    <a:pt x="0" y="685"/>
                  </a:cubicBezTo>
                  <a:cubicBezTo>
                    <a:pt x="0" y="0"/>
                    <a:pt x="0" y="0"/>
                    <a:pt x="0" y="0"/>
                  </a:cubicBezTo>
                  <a:cubicBezTo>
                    <a:pt x="418" y="0"/>
                    <a:pt x="418" y="0"/>
                    <a:pt x="418" y="0"/>
                  </a:cubicBezTo>
                  <a:cubicBezTo>
                    <a:pt x="476" y="384"/>
                    <a:pt x="630" y="1741"/>
                    <a:pt x="178" y="3168"/>
                  </a:cubicBezTo>
                  <a:close/>
                  <a:moveTo>
                    <a:pt x="124" y="3168"/>
                  </a:moveTo>
                  <a:cubicBezTo>
                    <a:pt x="0" y="685"/>
                    <a:pt x="0" y="685"/>
                    <a:pt x="0" y="685"/>
                  </a:cubicBezTo>
                  <a:cubicBezTo>
                    <a:pt x="0" y="3168"/>
                    <a:pt x="0" y="3168"/>
                    <a:pt x="0" y="3168"/>
                  </a:cubicBezTo>
                  <a:lnTo>
                    <a:pt x="124" y="3168"/>
                  </a:lnTo>
                  <a:close/>
                </a:path>
              </a:pathLst>
            </a:custGeom>
            <a:gradFill rotWithShape="1">
              <a:gsLst>
                <a:gs pos="0">
                  <a:schemeClr val="accent1"/>
                </a:gs>
                <a:gs pos="100000">
                  <a:schemeClr val="accent2"/>
                </a:gs>
              </a:gsLst>
              <a:lin ang="0" scaled="1"/>
            </a:gradFill>
            <a:ln w="9525">
              <a:noFill/>
              <a:round/>
              <a:headEnd/>
              <a:tailEnd/>
            </a:ln>
            <a:effectLst/>
          </p:spPr>
          <p:txBody>
            <a:bodyPr/>
            <a:lstStyle/>
            <a:p>
              <a:pPr fontAlgn="auto">
                <a:spcBef>
                  <a:spcPts val="0"/>
                </a:spcBef>
                <a:spcAft>
                  <a:spcPts val="0"/>
                </a:spcAft>
                <a:defRPr/>
              </a:pPr>
              <a:endParaRPr lang="en-US">
                <a:latin typeface="+mn-lt"/>
              </a:endParaRPr>
            </a:p>
          </p:txBody>
        </p:sp>
        <p:grpSp>
          <p:nvGrpSpPr>
            <p:cNvPr id="6" name="Group 5"/>
            <p:cNvGrpSpPr>
              <a:grpSpLocks/>
            </p:cNvGrpSpPr>
            <p:nvPr/>
          </p:nvGrpSpPr>
          <p:grpSpPr bwMode="auto">
            <a:xfrm>
              <a:off x="103615857" y="105155999"/>
              <a:ext cx="899147" cy="5715001"/>
              <a:chOff x="102932485" y="105155999"/>
              <a:chExt cx="1582498" cy="10058401"/>
            </a:xfrm>
          </p:grpSpPr>
          <p:sp>
            <p:nvSpPr>
              <p:cNvPr id="7" name="Freeform 6"/>
              <p:cNvSpPr>
                <a:spLocks/>
              </p:cNvSpPr>
              <p:nvPr/>
            </p:nvSpPr>
            <p:spPr bwMode="auto">
              <a:xfrm>
                <a:off x="102932485" y="105155999"/>
                <a:ext cx="1373050" cy="10058401"/>
              </a:xfrm>
              <a:custGeom>
                <a:avLst/>
                <a:gdLst/>
                <a:ahLst/>
                <a:cxnLst>
                  <a:cxn ang="0">
                    <a:pos x="160" y="0"/>
                  </a:cxn>
                  <a:cxn ang="0">
                    <a:pos x="0" y="3164"/>
                  </a:cxn>
                </a:cxnLst>
                <a:rect l="0" t="0" r="r" b="b"/>
                <a:pathLst>
                  <a:path w="430" h="3164">
                    <a:moveTo>
                      <a:pt x="160" y="0"/>
                    </a:moveTo>
                    <a:cubicBezTo>
                      <a:pt x="430" y="1502"/>
                      <a:pt x="90" y="2850"/>
                      <a:pt x="0" y="3164"/>
                    </a:cubicBezTo>
                  </a:path>
                </a:pathLst>
              </a:custGeom>
              <a:noFill/>
              <a:ln w="6350" cap="flat" cmpd="sng" algn="ctr">
                <a:solidFill>
                  <a:schemeClr val="bg1"/>
                </a:solidFill>
                <a:prstDash val="solid"/>
                <a:miter lim="800000"/>
                <a:headEnd/>
                <a:tailEnd/>
              </a:ln>
              <a:effectLst/>
            </p:spPr>
            <p:txBody>
              <a:bodyPr/>
              <a:lstStyle/>
              <a:p>
                <a:pPr fontAlgn="auto">
                  <a:spcBef>
                    <a:spcPts val="0"/>
                  </a:spcBef>
                  <a:spcAft>
                    <a:spcPts val="0"/>
                  </a:spcAft>
                  <a:defRPr/>
                </a:pPr>
                <a:endParaRPr lang="en-US">
                  <a:latin typeface="+mn-lt"/>
                </a:endParaRPr>
              </a:p>
            </p:txBody>
          </p:sp>
          <p:sp>
            <p:nvSpPr>
              <p:cNvPr id="9" name="Freeform 7"/>
              <p:cNvSpPr>
                <a:spLocks/>
              </p:cNvSpPr>
              <p:nvPr/>
            </p:nvSpPr>
            <p:spPr bwMode="auto">
              <a:xfrm>
                <a:off x="103235022" y="105155999"/>
                <a:ext cx="1156621" cy="10058401"/>
              </a:xfrm>
              <a:custGeom>
                <a:avLst/>
                <a:gdLst/>
                <a:ahLst/>
                <a:cxnLst>
                  <a:cxn ang="0">
                    <a:pos x="42" y="0"/>
                  </a:cxn>
                  <a:cxn ang="0">
                    <a:pos x="0" y="3164"/>
                  </a:cxn>
                </a:cxnLst>
                <a:rect l="0" t="0" r="r" b="b"/>
                <a:pathLst>
                  <a:path w="362" h="3164">
                    <a:moveTo>
                      <a:pt x="42" y="0"/>
                    </a:moveTo>
                    <a:cubicBezTo>
                      <a:pt x="362" y="1456"/>
                      <a:pt x="90" y="2791"/>
                      <a:pt x="0" y="3164"/>
                    </a:cubicBezTo>
                  </a:path>
                </a:pathLst>
              </a:custGeom>
              <a:noFill/>
              <a:ln w="6350" cap="flat" cmpd="sng" algn="ctr">
                <a:solidFill>
                  <a:schemeClr val="bg1"/>
                </a:solidFill>
                <a:prstDash val="solid"/>
                <a:miter lim="800000"/>
                <a:headEnd/>
                <a:tailEnd/>
              </a:ln>
              <a:effectLst/>
            </p:spPr>
            <p:txBody>
              <a:bodyPr/>
              <a:lstStyle/>
              <a:p>
                <a:pPr fontAlgn="auto">
                  <a:spcBef>
                    <a:spcPts val="0"/>
                  </a:spcBef>
                  <a:spcAft>
                    <a:spcPts val="0"/>
                  </a:spcAft>
                  <a:defRPr/>
                </a:pPr>
                <a:endParaRPr lang="en-US">
                  <a:latin typeface="+mn-lt"/>
                </a:endParaRPr>
              </a:p>
            </p:txBody>
          </p:sp>
          <p:sp>
            <p:nvSpPr>
              <p:cNvPr id="10" name="Freeform 8"/>
              <p:cNvSpPr>
                <a:spLocks/>
              </p:cNvSpPr>
              <p:nvPr/>
            </p:nvSpPr>
            <p:spPr bwMode="auto">
              <a:xfrm>
                <a:off x="103295529" y="105155999"/>
                <a:ext cx="1219454" cy="10058401"/>
              </a:xfrm>
              <a:custGeom>
                <a:avLst/>
                <a:gdLst/>
                <a:ahLst/>
                <a:cxnLst>
                  <a:cxn ang="0">
                    <a:pos x="80" y="0"/>
                  </a:cxn>
                  <a:cxn ang="0">
                    <a:pos x="0" y="3164"/>
                  </a:cxn>
                </a:cxnLst>
                <a:rect l="0" t="0" r="r" b="b"/>
                <a:pathLst>
                  <a:path w="382" h="3164">
                    <a:moveTo>
                      <a:pt x="80" y="0"/>
                    </a:moveTo>
                    <a:cubicBezTo>
                      <a:pt x="382" y="1458"/>
                      <a:pt x="96" y="2789"/>
                      <a:pt x="0" y="3164"/>
                    </a:cubicBezTo>
                  </a:path>
                </a:pathLst>
              </a:custGeom>
              <a:noFill/>
              <a:ln w="6350" cap="flat" cmpd="sng" algn="ctr">
                <a:solidFill>
                  <a:schemeClr val="accent1"/>
                </a:solidFill>
                <a:prstDash val="solid"/>
                <a:miter lim="800000"/>
                <a:headEnd/>
                <a:tailEnd/>
              </a:ln>
              <a:effectLst/>
            </p:spPr>
            <p:txBody>
              <a:bodyPr/>
              <a:lstStyle/>
              <a:p>
                <a:pPr fontAlgn="auto">
                  <a:spcBef>
                    <a:spcPts val="0"/>
                  </a:spcBef>
                  <a:spcAft>
                    <a:spcPts val="0"/>
                  </a:spcAft>
                  <a:defRPr/>
                </a:pPr>
                <a:endParaRPr lang="en-US">
                  <a:latin typeface="+mn-lt"/>
                </a:endParaRPr>
              </a:p>
            </p:txBody>
          </p:sp>
          <p:sp>
            <p:nvSpPr>
              <p:cNvPr id="11" name="Freeform 9"/>
              <p:cNvSpPr>
                <a:spLocks/>
              </p:cNvSpPr>
              <p:nvPr/>
            </p:nvSpPr>
            <p:spPr bwMode="auto">
              <a:xfrm>
                <a:off x="103162879" y="105155999"/>
                <a:ext cx="1231090" cy="10058401"/>
              </a:xfrm>
              <a:custGeom>
                <a:avLst/>
                <a:gdLst/>
                <a:ahLst/>
                <a:cxnLst>
                  <a:cxn ang="0">
                    <a:pos x="87" y="0"/>
                  </a:cxn>
                  <a:cxn ang="0">
                    <a:pos x="0" y="3164"/>
                  </a:cxn>
                </a:cxnLst>
                <a:rect l="0" t="0" r="r" b="b"/>
                <a:pathLst>
                  <a:path w="386" h="3164">
                    <a:moveTo>
                      <a:pt x="87" y="0"/>
                    </a:moveTo>
                    <a:cubicBezTo>
                      <a:pt x="386" y="1461"/>
                      <a:pt x="95" y="2793"/>
                      <a:pt x="0" y="3164"/>
                    </a:cubicBezTo>
                  </a:path>
                </a:pathLst>
              </a:custGeom>
              <a:noFill/>
              <a:ln w="6350" cap="flat" cmpd="sng" algn="ctr">
                <a:solidFill>
                  <a:schemeClr val="bg1"/>
                </a:solidFill>
                <a:prstDash val="solid"/>
                <a:miter lim="800000"/>
                <a:headEnd/>
                <a:tailEnd/>
              </a:ln>
              <a:effectLst/>
            </p:spPr>
            <p:txBody>
              <a:bodyPr/>
              <a:lstStyle/>
              <a:p>
                <a:pPr fontAlgn="auto">
                  <a:spcBef>
                    <a:spcPts val="0"/>
                  </a:spcBef>
                  <a:spcAft>
                    <a:spcPts val="0"/>
                  </a:spcAft>
                  <a:defRPr/>
                </a:pPr>
                <a:endParaRPr lang="en-US">
                  <a:latin typeface="+mn-lt"/>
                </a:endParaRPr>
              </a:p>
            </p:txBody>
          </p:sp>
          <p:sp>
            <p:nvSpPr>
              <p:cNvPr id="12" name="Freeform 10"/>
              <p:cNvSpPr>
                <a:spLocks/>
              </p:cNvSpPr>
              <p:nvPr/>
            </p:nvSpPr>
            <p:spPr bwMode="auto">
              <a:xfrm>
                <a:off x="103055828" y="105155999"/>
                <a:ext cx="1217126" cy="10058401"/>
              </a:xfrm>
              <a:custGeom>
                <a:avLst/>
                <a:gdLst/>
                <a:ahLst/>
                <a:cxnLst>
                  <a:cxn ang="0">
                    <a:pos x="79" y="0"/>
                  </a:cxn>
                  <a:cxn ang="0">
                    <a:pos x="0" y="3164"/>
                  </a:cxn>
                </a:cxnLst>
                <a:rect l="0" t="0" r="r" b="b"/>
                <a:pathLst>
                  <a:path w="381" h="3164">
                    <a:moveTo>
                      <a:pt x="79" y="0"/>
                    </a:moveTo>
                    <a:cubicBezTo>
                      <a:pt x="381" y="1458"/>
                      <a:pt x="95" y="2789"/>
                      <a:pt x="0" y="3164"/>
                    </a:cubicBezTo>
                  </a:path>
                </a:pathLst>
              </a:custGeom>
              <a:noFill/>
              <a:ln w="6350" cap="flat" cmpd="sng" algn="ctr">
                <a:solidFill>
                  <a:schemeClr val="accent1"/>
                </a:solidFill>
                <a:prstDash val="solid"/>
                <a:miter lim="800000"/>
                <a:headEnd/>
                <a:tailEnd/>
              </a:ln>
              <a:effectLst/>
            </p:spPr>
            <p:txBody>
              <a:bodyPr/>
              <a:lstStyle/>
              <a:p>
                <a:pPr fontAlgn="auto">
                  <a:spcBef>
                    <a:spcPts val="0"/>
                  </a:spcBef>
                  <a:spcAft>
                    <a:spcPts val="0"/>
                  </a:spcAft>
                  <a:defRPr/>
                </a:pPr>
                <a:endParaRPr lang="en-US">
                  <a:latin typeface="+mn-lt"/>
                </a:endParaRPr>
              </a:p>
            </p:txBody>
          </p:sp>
        </p:grpSp>
      </p:grpSp>
      <p:grpSp>
        <p:nvGrpSpPr>
          <p:cNvPr id="13" name="Group 2"/>
          <p:cNvGrpSpPr>
            <a:grpSpLocks/>
          </p:cNvGrpSpPr>
          <p:nvPr userDrawn="1"/>
        </p:nvGrpSpPr>
        <p:grpSpPr bwMode="auto">
          <a:xfrm>
            <a:off x="8077200" y="304800"/>
            <a:ext cx="635000" cy="685800"/>
            <a:chOff x="114379548" y="106280986"/>
            <a:chExt cx="450000" cy="487500"/>
          </a:xfrm>
        </p:grpSpPr>
        <p:sp>
          <p:nvSpPr>
            <p:cNvPr id="14" name="Freeform 3"/>
            <p:cNvSpPr>
              <a:spLocks/>
            </p:cNvSpPr>
            <p:nvPr/>
          </p:nvSpPr>
          <p:spPr bwMode="auto">
            <a:xfrm>
              <a:off x="114398673" y="106461542"/>
              <a:ext cx="430875" cy="306944"/>
            </a:xfrm>
            <a:custGeom>
              <a:avLst/>
              <a:gdLst/>
              <a:ahLst/>
              <a:cxnLst>
                <a:cxn ang="0">
                  <a:pos x="101" y="37"/>
                </a:cxn>
                <a:cxn ang="0">
                  <a:pos x="23" y="54"/>
                </a:cxn>
                <a:cxn ang="0">
                  <a:pos x="0" y="24"/>
                </a:cxn>
                <a:cxn ang="0">
                  <a:pos x="26" y="65"/>
                </a:cxn>
                <a:cxn ang="0">
                  <a:pos x="103" y="48"/>
                </a:cxn>
                <a:cxn ang="0">
                  <a:pos x="110" y="0"/>
                </a:cxn>
                <a:cxn ang="0">
                  <a:pos x="101" y="37"/>
                </a:cxn>
              </a:cxnLst>
              <a:rect l="0" t="0" r="r" b="b"/>
              <a:pathLst>
                <a:path w="115" h="82">
                  <a:moveTo>
                    <a:pt x="101" y="37"/>
                  </a:moveTo>
                  <a:cubicBezTo>
                    <a:pt x="84" y="64"/>
                    <a:pt x="49" y="71"/>
                    <a:pt x="23" y="54"/>
                  </a:cubicBezTo>
                  <a:cubicBezTo>
                    <a:pt x="12" y="47"/>
                    <a:pt x="4" y="36"/>
                    <a:pt x="0" y="24"/>
                  </a:cubicBezTo>
                  <a:cubicBezTo>
                    <a:pt x="2" y="40"/>
                    <a:pt x="11" y="56"/>
                    <a:pt x="26" y="65"/>
                  </a:cubicBezTo>
                  <a:cubicBezTo>
                    <a:pt x="52" y="82"/>
                    <a:pt x="87" y="75"/>
                    <a:pt x="103" y="48"/>
                  </a:cubicBezTo>
                  <a:cubicBezTo>
                    <a:pt x="113" y="34"/>
                    <a:pt x="115" y="16"/>
                    <a:pt x="110" y="0"/>
                  </a:cubicBezTo>
                  <a:cubicBezTo>
                    <a:pt x="111" y="13"/>
                    <a:pt x="108" y="26"/>
                    <a:pt x="101" y="37"/>
                  </a:cubicBezTo>
                  <a:close/>
                </a:path>
              </a:pathLst>
            </a:custGeom>
            <a:gradFill rotWithShape="1">
              <a:gsLst>
                <a:gs pos="0">
                  <a:schemeClr val="accent3"/>
                </a:gs>
                <a:gs pos="100000">
                  <a:schemeClr val="accent1"/>
                </a:gs>
              </a:gsLst>
              <a:lin ang="27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15" name="Freeform 4"/>
            <p:cNvSpPr>
              <a:spLocks/>
            </p:cNvSpPr>
            <p:nvPr/>
          </p:nvSpPr>
          <p:spPr bwMode="auto">
            <a:xfrm>
              <a:off x="114379548" y="106355465"/>
              <a:ext cx="408375" cy="364497"/>
            </a:xfrm>
            <a:custGeom>
              <a:avLst/>
              <a:gdLst/>
              <a:ahLst/>
              <a:cxnLst>
                <a:cxn ang="0">
                  <a:pos x="77" y="81"/>
                </a:cxn>
                <a:cxn ang="0">
                  <a:pos x="10" y="38"/>
                </a:cxn>
                <a:cxn ang="0">
                  <a:pos x="15" y="0"/>
                </a:cxn>
                <a:cxn ang="0">
                  <a:pos x="4" y="47"/>
                </a:cxn>
                <a:cxn ang="0">
                  <a:pos x="71" y="91"/>
                </a:cxn>
                <a:cxn ang="0">
                  <a:pos x="109" y="61"/>
                </a:cxn>
                <a:cxn ang="0">
                  <a:pos x="77" y="81"/>
                </a:cxn>
              </a:cxnLst>
              <a:rect l="0" t="0" r="r" b="b"/>
              <a:pathLst>
                <a:path w="109" h="97">
                  <a:moveTo>
                    <a:pt x="77" y="81"/>
                  </a:moveTo>
                  <a:cubicBezTo>
                    <a:pt x="46" y="88"/>
                    <a:pt x="16" y="68"/>
                    <a:pt x="10" y="38"/>
                  </a:cubicBezTo>
                  <a:cubicBezTo>
                    <a:pt x="7" y="25"/>
                    <a:pt x="9" y="12"/>
                    <a:pt x="15" y="0"/>
                  </a:cubicBezTo>
                  <a:cubicBezTo>
                    <a:pt x="5" y="13"/>
                    <a:pt x="0" y="30"/>
                    <a:pt x="4" y="47"/>
                  </a:cubicBezTo>
                  <a:cubicBezTo>
                    <a:pt x="10" y="78"/>
                    <a:pt x="40" y="97"/>
                    <a:pt x="71" y="91"/>
                  </a:cubicBezTo>
                  <a:cubicBezTo>
                    <a:pt x="88" y="87"/>
                    <a:pt x="102" y="76"/>
                    <a:pt x="109" y="61"/>
                  </a:cubicBezTo>
                  <a:cubicBezTo>
                    <a:pt x="101" y="71"/>
                    <a:pt x="90" y="78"/>
                    <a:pt x="77" y="81"/>
                  </a:cubicBezTo>
                  <a:close/>
                </a:path>
              </a:pathLst>
            </a:custGeom>
            <a:gradFill rotWithShape="1">
              <a:gsLst>
                <a:gs pos="0">
                  <a:schemeClr val="accent3"/>
                </a:gs>
                <a:gs pos="100000">
                  <a:schemeClr val="accent1"/>
                </a:gs>
              </a:gsLst>
              <a:lin ang="27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16" name="Freeform 5"/>
            <p:cNvSpPr>
              <a:spLocks/>
            </p:cNvSpPr>
            <p:nvPr/>
          </p:nvSpPr>
          <p:spPr bwMode="auto">
            <a:xfrm>
              <a:off x="114421173" y="106295656"/>
              <a:ext cx="236250" cy="334028"/>
            </a:xfrm>
            <a:custGeom>
              <a:avLst/>
              <a:gdLst/>
              <a:ahLst/>
              <a:cxnLst>
                <a:cxn ang="0">
                  <a:pos x="34" y="78"/>
                </a:cxn>
                <a:cxn ang="0">
                  <a:pos x="21" y="18"/>
                </a:cxn>
                <a:cxn ang="0">
                  <a:pos x="45" y="0"/>
                </a:cxn>
                <a:cxn ang="0">
                  <a:pos x="13" y="20"/>
                </a:cxn>
                <a:cxn ang="0">
                  <a:pos x="26" y="80"/>
                </a:cxn>
                <a:cxn ang="0">
                  <a:pos x="63" y="85"/>
                </a:cxn>
                <a:cxn ang="0">
                  <a:pos x="34" y="78"/>
                </a:cxn>
              </a:cxnLst>
              <a:rect l="0" t="0" r="r" b="b"/>
              <a:pathLst>
                <a:path w="63" h="89">
                  <a:moveTo>
                    <a:pt x="34" y="78"/>
                  </a:moveTo>
                  <a:cubicBezTo>
                    <a:pt x="14" y="65"/>
                    <a:pt x="8" y="38"/>
                    <a:pt x="21" y="18"/>
                  </a:cubicBezTo>
                  <a:cubicBezTo>
                    <a:pt x="27" y="9"/>
                    <a:pt x="35" y="3"/>
                    <a:pt x="45" y="0"/>
                  </a:cubicBezTo>
                  <a:cubicBezTo>
                    <a:pt x="32" y="1"/>
                    <a:pt x="20" y="8"/>
                    <a:pt x="13" y="20"/>
                  </a:cubicBezTo>
                  <a:cubicBezTo>
                    <a:pt x="0" y="40"/>
                    <a:pt x="5" y="67"/>
                    <a:pt x="26" y="80"/>
                  </a:cubicBezTo>
                  <a:cubicBezTo>
                    <a:pt x="37" y="88"/>
                    <a:pt x="51" y="89"/>
                    <a:pt x="63" y="85"/>
                  </a:cubicBezTo>
                  <a:cubicBezTo>
                    <a:pt x="53" y="86"/>
                    <a:pt x="43" y="84"/>
                    <a:pt x="34" y="78"/>
                  </a:cubicBezTo>
                  <a:close/>
                </a:path>
              </a:pathLst>
            </a:custGeom>
            <a:gradFill rotWithShape="1">
              <a:gsLst>
                <a:gs pos="0">
                  <a:schemeClr val="accent2"/>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17" name="Freeform 6"/>
            <p:cNvSpPr>
              <a:spLocks/>
            </p:cNvSpPr>
            <p:nvPr/>
          </p:nvSpPr>
          <p:spPr bwMode="auto">
            <a:xfrm>
              <a:off x="114458298" y="106280986"/>
              <a:ext cx="281250" cy="318229"/>
            </a:xfrm>
            <a:custGeom>
              <a:avLst/>
              <a:gdLst/>
              <a:ahLst/>
              <a:cxnLst>
                <a:cxn ang="0">
                  <a:pos x="12" y="60"/>
                </a:cxn>
                <a:cxn ang="0">
                  <a:pos x="46" y="7"/>
                </a:cxn>
                <a:cxn ang="0">
                  <a:pos x="75" y="11"/>
                </a:cxn>
                <a:cxn ang="0">
                  <a:pos x="38" y="3"/>
                </a:cxn>
                <a:cxn ang="0">
                  <a:pos x="5" y="55"/>
                </a:cxn>
                <a:cxn ang="0">
                  <a:pos x="28" y="85"/>
                </a:cxn>
                <a:cxn ang="0">
                  <a:pos x="12" y="60"/>
                </a:cxn>
              </a:cxnLst>
              <a:rect l="0" t="0" r="r" b="b"/>
              <a:pathLst>
                <a:path w="75" h="85">
                  <a:moveTo>
                    <a:pt x="12" y="60"/>
                  </a:moveTo>
                  <a:cubicBezTo>
                    <a:pt x="7" y="36"/>
                    <a:pt x="22" y="13"/>
                    <a:pt x="46" y="7"/>
                  </a:cubicBezTo>
                  <a:cubicBezTo>
                    <a:pt x="56" y="5"/>
                    <a:pt x="66" y="7"/>
                    <a:pt x="75" y="11"/>
                  </a:cubicBezTo>
                  <a:cubicBezTo>
                    <a:pt x="65" y="3"/>
                    <a:pt x="52" y="0"/>
                    <a:pt x="38" y="3"/>
                  </a:cubicBezTo>
                  <a:cubicBezTo>
                    <a:pt x="15" y="8"/>
                    <a:pt x="0" y="31"/>
                    <a:pt x="5" y="55"/>
                  </a:cubicBezTo>
                  <a:cubicBezTo>
                    <a:pt x="8" y="68"/>
                    <a:pt x="16" y="79"/>
                    <a:pt x="28" y="85"/>
                  </a:cubicBezTo>
                  <a:cubicBezTo>
                    <a:pt x="20" y="79"/>
                    <a:pt x="14" y="70"/>
                    <a:pt x="12" y="60"/>
                  </a:cubicBezTo>
                  <a:close/>
                </a:path>
              </a:pathLst>
            </a:custGeom>
            <a:gradFill rotWithShape="1">
              <a:gsLst>
                <a:gs pos="0">
                  <a:schemeClr val="accent2"/>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18" name="Freeform 7"/>
            <p:cNvSpPr>
              <a:spLocks/>
            </p:cNvSpPr>
            <p:nvPr/>
          </p:nvSpPr>
          <p:spPr bwMode="auto">
            <a:xfrm>
              <a:off x="114525798" y="106344180"/>
              <a:ext cx="187875" cy="225694"/>
            </a:xfrm>
            <a:custGeom>
              <a:avLst/>
              <a:gdLst/>
              <a:ahLst/>
              <a:cxnLst>
                <a:cxn ang="0">
                  <a:pos x="10" y="43"/>
                </a:cxn>
                <a:cxn ang="0">
                  <a:pos x="30" y="5"/>
                </a:cxn>
                <a:cxn ang="0">
                  <a:pos x="50" y="6"/>
                </a:cxn>
                <a:cxn ang="0">
                  <a:pos x="25" y="3"/>
                </a:cxn>
                <a:cxn ang="0">
                  <a:pos x="5" y="41"/>
                </a:cxn>
                <a:cxn ang="0">
                  <a:pos x="22" y="60"/>
                </a:cxn>
                <a:cxn ang="0">
                  <a:pos x="10" y="43"/>
                </a:cxn>
              </a:cxnLst>
              <a:rect l="0" t="0" r="r" b="b"/>
              <a:pathLst>
                <a:path w="50" h="60">
                  <a:moveTo>
                    <a:pt x="10" y="43"/>
                  </a:moveTo>
                  <a:cubicBezTo>
                    <a:pt x="5" y="27"/>
                    <a:pt x="14" y="10"/>
                    <a:pt x="30" y="5"/>
                  </a:cubicBezTo>
                  <a:cubicBezTo>
                    <a:pt x="37" y="3"/>
                    <a:pt x="44" y="4"/>
                    <a:pt x="50" y="6"/>
                  </a:cubicBezTo>
                  <a:cubicBezTo>
                    <a:pt x="43" y="1"/>
                    <a:pt x="34" y="0"/>
                    <a:pt x="25" y="3"/>
                  </a:cubicBezTo>
                  <a:cubicBezTo>
                    <a:pt x="9" y="8"/>
                    <a:pt x="0" y="25"/>
                    <a:pt x="5" y="41"/>
                  </a:cubicBezTo>
                  <a:cubicBezTo>
                    <a:pt x="8" y="50"/>
                    <a:pt x="14" y="56"/>
                    <a:pt x="22" y="60"/>
                  </a:cubicBezTo>
                  <a:cubicBezTo>
                    <a:pt x="17" y="56"/>
                    <a:pt x="12" y="50"/>
                    <a:pt x="10" y="43"/>
                  </a:cubicBezTo>
                  <a:close/>
                </a:path>
              </a:pathLst>
            </a:custGeom>
            <a:gradFill rotWithShape="1">
              <a:gsLst>
                <a:gs pos="0">
                  <a:schemeClr val="accent1"/>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19" name="Freeform 8"/>
            <p:cNvSpPr>
              <a:spLocks/>
            </p:cNvSpPr>
            <p:nvPr/>
          </p:nvSpPr>
          <p:spPr bwMode="auto">
            <a:xfrm>
              <a:off x="114551673" y="106344180"/>
              <a:ext cx="229500" cy="172657"/>
            </a:xfrm>
            <a:custGeom>
              <a:avLst/>
              <a:gdLst/>
              <a:ahLst/>
              <a:cxnLst>
                <a:cxn ang="0">
                  <a:pos x="7" y="26"/>
                </a:cxn>
                <a:cxn ang="0">
                  <a:pos x="48" y="13"/>
                </a:cxn>
                <a:cxn ang="0">
                  <a:pos x="61" y="28"/>
                </a:cxn>
                <a:cxn ang="0">
                  <a:pos x="46" y="7"/>
                </a:cxn>
                <a:cxn ang="0">
                  <a:pos x="5" y="20"/>
                </a:cxn>
                <a:cxn ang="0">
                  <a:pos x="4" y="46"/>
                </a:cxn>
                <a:cxn ang="0">
                  <a:pos x="7" y="26"/>
                </a:cxn>
              </a:cxnLst>
              <a:rect l="0" t="0" r="r" b="b"/>
              <a:pathLst>
                <a:path w="61" h="46">
                  <a:moveTo>
                    <a:pt x="7" y="26"/>
                  </a:moveTo>
                  <a:cubicBezTo>
                    <a:pt x="14" y="11"/>
                    <a:pt x="33" y="5"/>
                    <a:pt x="48" y="13"/>
                  </a:cubicBezTo>
                  <a:cubicBezTo>
                    <a:pt x="54" y="17"/>
                    <a:pt x="59" y="22"/>
                    <a:pt x="61" y="28"/>
                  </a:cubicBezTo>
                  <a:cubicBezTo>
                    <a:pt x="60" y="20"/>
                    <a:pt x="54" y="12"/>
                    <a:pt x="46" y="7"/>
                  </a:cubicBezTo>
                  <a:cubicBezTo>
                    <a:pt x="31" y="0"/>
                    <a:pt x="13" y="5"/>
                    <a:pt x="5" y="20"/>
                  </a:cubicBezTo>
                  <a:cubicBezTo>
                    <a:pt x="0" y="29"/>
                    <a:pt x="0" y="38"/>
                    <a:pt x="4" y="46"/>
                  </a:cubicBezTo>
                  <a:cubicBezTo>
                    <a:pt x="2" y="40"/>
                    <a:pt x="3" y="32"/>
                    <a:pt x="7" y="26"/>
                  </a:cubicBezTo>
                  <a:close/>
                </a:path>
              </a:pathLst>
            </a:custGeom>
            <a:gradFill rotWithShape="1">
              <a:gsLst>
                <a:gs pos="0">
                  <a:schemeClr val="accent1"/>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latin typeface="+mn-lt"/>
              </a:endParaRPr>
            </a:p>
          </p:txBody>
        </p:sp>
      </p:grpSp>
      <p:grpSp>
        <p:nvGrpSpPr>
          <p:cNvPr id="20" name="Group 23"/>
          <p:cNvGrpSpPr>
            <a:grpSpLocks/>
          </p:cNvGrpSpPr>
          <p:nvPr userDrawn="1"/>
        </p:nvGrpSpPr>
        <p:grpSpPr bwMode="auto">
          <a:xfrm>
            <a:off x="7848600" y="0"/>
            <a:ext cx="1295400" cy="1143000"/>
            <a:chOff x="7848600" y="0"/>
            <a:chExt cx="1295400" cy="1143000"/>
          </a:xfrm>
        </p:grpSpPr>
        <p:sp>
          <p:nvSpPr>
            <p:cNvPr id="21" name="Rectangle 22"/>
            <p:cNvSpPr/>
            <p:nvPr userDrawn="1"/>
          </p:nvSpPr>
          <p:spPr>
            <a:xfrm>
              <a:off x="7848600" y="0"/>
              <a:ext cx="12954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pic>
          <p:nvPicPr>
            <p:cNvPr id="22" name="Picture 3" descr="C:\Users\HaR\Desktop\ICCS-New-Logo-Color-trans.png"/>
            <p:cNvPicPr>
              <a:picLocks noChangeAspect="1" noChangeArrowheads="1"/>
            </p:cNvPicPr>
            <p:nvPr userDrawn="1"/>
          </p:nvPicPr>
          <p:blipFill>
            <a:blip r:embed="rId2" cstate="print"/>
            <a:srcRect/>
            <a:stretch>
              <a:fillRect/>
            </a:stretch>
          </p:blipFill>
          <p:spPr bwMode="auto">
            <a:xfrm>
              <a:off x="8001000" y="152400"/>
              <a:ext cx="928687" cy="928687"/>
            </a:xfrm>
            <a:prstGeom prst="rect">
              <a:avLst/>
            </a:prstGeom>
            <a:noFill/>
            <a:ln w="9525">
              <a:noFill/>
              <a:miter lim="800000"/>
              <a:headEnd/>
              <a:tailEnd/>
            </a:ln>
          </p:spPr>
        </p:pic>
      </p:grpSp>
      <p:sp>
        <p:nvSpPr>
          <p:cNvPr id="3" name="Content Placeholder 2"/>
          <p:cNvSpPr>
            <a:spLocks noGrp="1"/>
          </p:cNvSpPr>
          <p:nvPr>
            <p:ph idx="1"/>
          </p:nvPr>
        </p:nvSpPr>
        <p:spPr>
          <a:xfrm>
            <a:off x="1371600" y="1066800"/>
            <a:ext cx="7315200" cy="5029200"/>
          </a:xfrm>
        </p:spPr>
        <p:txBody>
          <a:bodyPr>
            <a:normAutofit/>
          </a:bodyPr>
          <a:lstStyle>
            <a:lvl1pPr>
              <a:spcAft>
                <a:spcPts val="600"/>
              </a:spcAft>
              <a:defRPr sz="2400">
                <a:solidFill>
                  <a:schemeClr val="tx2"/>
                </a:solidFill>
              </a:defRPr>
            </a:lvl1pPr>
            <a:lvl2pPr>
              <a:spcAft>
                <a:spcPts val="300"/>
              </a:spcAft>
              <a:defRPr sz="22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1371600" y="304800"/>
            <a:ext cx="6400800" cy="685800"/>
          </a:xfrm>
        </p:spPr>
        <p:txBody>
          <a:bodyPr>
            <a:normAutofit/>
          </a:bodyPr>
          <a:lstStyle>
            <a:lvl1pPr>
              <a:defRPr sz="3600">
                <a:solidFill>
                  <a:schemeClr val="accent4"/>
                </a:solidFill>
              </a:defRPr>
            </a:lvl1pPr>
          </a:lstStyle>
          <a:p>
            <a:r>
              <a:rPr lang="en-US" dirty="0" smtClean="0"/>
              <a:t>Click to edit Master title style</a:t>
            </a:r>
            <a:endParaRPr lang="en-US" dirty="0"/>
          </a:p>
        </p:txBody>
      </p:sp>
      <p:sp>
        <p:nvSpPr>
          <p:cNvPr id="23" name="Slide Number Placeholder 5"/>
          <p:cNvSpPr>
            <a:spLocks noGrp="1"/>
          </p:cNvSpPr>
          <p:nvPr>
            <p:ph type="sldNum" sz="quarter" idx="10"/>
          </p:nvPr>
        </p:nvSpPr>
        <p:spPr/>
        <p:txBody>
          <a:bodyPr/>
          <a:lstStyle>
            <a:lvl1pPr>
              <a:defRPr/>
            </a:lvl1pPr>
          </a:lstStyle>
          <a:p>
            <a:pPr>
              <a:defRPr/>
            </a:pPr>
            <a:fld id="{C333DDBA-2A27-4566-ADBE-D65E822ADAD6}" type="slidenum">
              <a:rPr lang="en-CA"/>
              <a:pPr>
                <a:defRPr/>
              </a:pPr>
              <a:t>‹#›</a:t>
            </a:fld>
            <a:endParaRPr lang="en-CA" dirty="0"/>
          </a:p>
        </p:txBody>
      </p:sp>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9E70E4-6D1F-4856-9697-D83A4A008AAB}" type="datetimeFigureOut">
              <a:rPr lang="en-CA" smtClean="0"/>
              <a:pPr/>
              <a:t>2016-05-27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AEFE60C-F7A7-4363-B0B7-B88751C3BA74}" type="slidenum">
              <a:rPr lang="en-CA" smtClean="0"/>
              <a:pPr/>
              <a:t>‹#›</a:t>
            </a:fld>
            <a:endParaRPr lang="en-C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9E70E4-6D1F-4856-9697-D83A4A008AAB}" type="datetimeFigureOut">
              <a:rPr lang="en-CA" smtClean="0"/>
              <a:pPr/>
              <a:t>2016-05-27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AEFE60C-F7A7-4363-B0B7-B88751C3BA74}" type="slidenum">
              <a:rPr lang="en-CA" smtClean="0"/>
              <a:pPr/>
              <a:t>‹#›</a:t>
            </a:fld>
            <a:endParaRPr lang="en-C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19E70E4-6D1F-4856-9697-D83A4A008AAB}" type="datetimeFigureOut">
              <a:rPr lang="en-CA" smtClean="0"/>
              <a:pPr/>
              <a:t>2016-05-27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AEFE60C-F7A7-4363-B0B7-B88751C3BA74}" type="slidenum">
              <a:rPr lang="en-CA" smtClean="0"/>
              <a:pPr/>
              <a:t>‹#›</a:t>
            </a:fld>
            <a:endParaRPr lang="en-C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19E70E4-6D1F-4856-9697-D83A4A008AAB}" type="datetimeFigureOut">
              <a:rPr lang="en-CA" smtClean="0"/>
              <a:pPr/>
              <a:t>2016-05-27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AEFE60C-F7A7-4363-B0B7-B88751C3BA74}"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EC3EFA3E-22A0-4BA6-ABA8-7BA9FB0D4DB3}" type="slidenum">
              <a:rPr lang="en-CA"/>
              <a:pPr>
                <a:defRPr/>
              </a:pPr>
              <a:t>‹#›</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ide by 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Slide Number Placeholder 2"/>
          <p:cNvSpPr>
            <a:spLocks noGrp="1"/>
          </p:cNvSpPr>
          <p:nvPr>
            <p:ph type="sldNum" sz="quarter" idx="10"/>
          </p:nvPr>
        </p:nvSpPr>
        <p:spPr/>
        <p:txBody>
          <a:bodyPr/>
          <a:lstStyle/>
          <a:p>
            <a:pPr>
              <a:defRPr/>
            </a:pPr>
            <a:fld id="{B88F2FE3-20A6-406F-AF2F-A900C1EF3115}" type="slidenum">
              <a:rPr lang="en-CA" smtClean="0"/>
              <a:pPr>
                <a:defRPr/>
              </a:pPr>
              <a:t>‹#›</a:t>
            </a:fld>
            <a:endParaRPr lang="en-CA" dirty="0"/>
          </a:p>
        </p:txBody>
      </p:sp>
      <p:sp>
        <p:nvSpPr>
          <p:cNvPr id="5" name="Content Placeholder 4"/>
          <p:cNvSpPr>
            <a:spLocks noGrp="1"/>
          </p:cNvSpPr>
          <p:nvPr>
            <p:ph sz="quarter" idx="11"/>
          </p:nvPr>
        </p:nvSpPr>
        <p:spPr>
          <a:xfrm>
            <a:off x="1600200" y="1676400"/>
            <a:ext cx="2971800" cy="3886200"/>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0" name="Content Placeholder 4"/>
          <p:cNvSpPr>
            <a:spLocks noGrp="1"/>
          </p:cNvSpPr>
          <p:nvPr>
            <p:ph sz="quarter" idx="12"/>
          </p:nvPr>
        </p:nvSpPr>
        <p:spPr>
          <a:xfrm>
            <a:off x="4876800" y="1676400"/>
            <a:ext cx="2971800" cy="3886200"/>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3" name="Text Placeholder 12"/>
          <p:cNvSpPr>
            <a:spLocks noGrp="1"/>
          </p:cNvSpPr>
          <p:nvPr>
            <p:ph type="body" sz="quarter" idx="13" hasCustomPrompt="1"/>
          </p:nvPr>
        </p:nvSpPr>
        <p:spPr>
          <a:xfrm>
            <a:off x="1371600" y="6400800"/>
            <a:ext cx="2819400" cy="228600"/>
          </a:xfrm>
        </p:spPr>
        <p:txBody>
          <a:bodyPr/>
          <a:lstStyle>
            <a:lvl1pPr>
              <a:buNone/>
              <a:defRPr sz="1400"/>
            </a:lvl1pPr>
          </a:lstStyle>
          <a:p>
            <a:pPr lvl="0"/>
            <a:r>
              <a:rPr lang="en-CA" dirty="0" smtClean="0"/>
              <a:t>Copyright  ICCS 2015</a:t>
            </a:r>
            <a:endParaRPr lang="en-CA" dirty="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6400800" cy="762000"/>
          </a:xfrm>
        </p:spPr>
        <p:txBody>
          <a:bodyPr/>
          <a:lstStyle/>
          <a:p>
            <a:r>
              <a:rPr lang="en-US"/>
              <a:t>Click to edit Master title style</a:t>
            </a:r>
          </a:p>
        </p:txBody>
      </p:sp>
      <p:sp>
        <p:nvSpPr>
          <p:cNvPr id="3" name="Content Placeholder 2"/>
          <p:cNvSpPr>
            <a:spLocks noGrp="1"/>
          </p:cNvSpPr>
          <p:nvPr>
            <p:ph idx="1"/>
          </p:nvPr>
        </p:nvSpPr>
        <p:spPr>
          <a:xfrm>
            <a:off x="1371600" y="1143000"/>
            <a:ext cx="73152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30B7108B-0191-4493-9C7D-F880CA0EEAEB}" type="slidenum">
              <a:rPr lang="en-CA"/>
              <a:pPr>
                <a:defRPr/>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Slide Number Placeholder 2"/>
          <p:cNvSpPr>
            <a:spLocks noGrp="1"/>
          </p:cNvSpPr>
          <p:nvPr>
            <p:ph type="sldNum" sz="quarter" idx="10"/>
          </p:nvPr>
        </p:nvSpPr>
        <p:spPr/>
        <p:txBody>
          <a:bodyPr/>
          <a:lstStyle/>
          <a:p>
            <a:pPr>
              <a:defRPr/>
            </a:pPr>
            <a:fld id="{B88F2FE3-20A6-406F-AF2F-A900C1EF3115}" type="slidenum">
              <a:rPr lang="en-CA" smtClean="0"/>
              <a:pPr>
                <a:defRPr/>
              </a:pPr>
              <a:t>‹#›</a:t>
            </a:fld>
            <a:endParaRPr lang="en-CA" dirty="0"/>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Need Space">
    <p:spTree>
      <p:nvGrpSpPr>
        <p:cNvPr id="1" name=""/>
        <p:cNvGrpSpPr/>
        <p:nvPr/>
      </p:nvGrpSpPr>
      <p:grpSpPr>
        <a:xfrm>
          <a:off x="0" y="0"/>
          <a:ext cx="0" cy="0"/>
          <a:chOff x="0" y="0"/>
          <a:chExt cx="0" cy="0"/>
        </a:xfrm>
      </p:grpSpPr>
      <p:sp>
        <p:nvSpPr>
          <p:cNvPr id="7" name="Rectangle 6"/>
          <p:cNvSpPr/>
          <p:nvPr/>
        </p:nvSpPr>
        <p:spPr>
          <a:xfrm>
            <a:off x="8210550" y="282574"/>
            <a:ext cx="642097" cy="3247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6795247" y="6423585"/>
            <a:ext cx="2133600" cy="365125"/>
          </a:xfrm>
          <a:prstGeom prst="rect">
            <a:avLst/>
          </a:prstGeom>
        </p:spPr>
        <p:txBody>
          <a:bodyPr/>
          <a:lstStyle/>
          <a:p>
            <a:pPr>
              <a:defRPr/>
            </a:pPr>
            <a:fld id="{2D5E2ECF-E0E2-4155-BB38-43CE5E5D201C}" type="datetime1">
              <a:rPr lang="en-US" smtClean="0"/>
              <a:pPr>
                <a:defRPr/>
              </a:pPr>
              <a:t>5/27/2016</a:t>
            </a:fld>
            <a:endParaRPr lang="en-US" dirty="0"/>
          </a:p>
        </p:txBody>
      </p:sp>
      <p:sp>
        <p:nvSpPr>
          <p:cNvPr id="5" name="Footer Placeholder 4"/>
          <p:cNvSpPr>
            <a:spLocks noGrp="1"/>
          </p:cNvSpPr>
          <p:nvPr>
            <p:ph type="ftr" sz="quarter" idx="11"/>
          </p:nvPr>
        </p:nvSpPr>
        <p:spPr>
          <a:xfrm>
            <a:off x="201706" y="6423585"/>
            <a:ext cx="6122894" cy="365125"/>
          </a:xfrm>
          <a:prstGeom prst="rect">
            <a:avLst/>
          </a:prstGeom>
        </p:spPr>
        <p:txBody>
          <a:bodyPr/>
          <a:lstStyle/>
          <a:p>
            <a:pPr>
              <a:defRPr/>
            </a:pPr>
            <a:r>
              <a:rPr lang="en-CA" smtClean="0"/>
              <a:t>©  Institute for Citizen-Centred Service 2013               </a:t>
            </a:r>
            <a:endParaRPr lang="en-US" dirty="0"/>
          </a:p>
        </p:txBody>
      </p:sp>
      <p:sp>
        <p:nvSpPr>
          <p:cNvPr id="6" name="Slide Number Placeholder 5"/>
          <p:cNvSpPr>
            <a:spLocks noGrp="1"/>
          </p:cNvSpPr>
          <p:nvPr>
            <p:ph type="sldNum" sz="quarter" idx="12"/>
          </p:nvPr>
        </p:nvSpPr>
        <p:spPr/>
        <p:txBody>
          <a:bodyPr/>
          <a:lstStyle/>
          <a:p>
            <a:pPr>
              <a:defRPr/>
            </a:pPr>
            <a:fld id="{42FD9C2C-5113-40CC-B3B0-004D94269D38}" type="slidenum">
              <a:rPr lang="en-US" smtClean="0"/>
              <a:pPr>
                <a:defRPr/>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4 Content">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a:xfrm>
            <a:off x="6795247" y="6423585"/>
            <a:ext cx="2133600" cy="365125"/>
          </a:xfrm>
          <a:prstGeom prst="rect">
            <a:avLst/>
          </a:prstGeom>
        </p:spPr>
        <p:txBody>
          <a:bodyPr/>
          <a:lstStyle/>
          <a:p>
            <a:pPr>
              <a:defRPr/>
            </a:pPr>
            <a:fld id="{A17BEEFB-6F25-412A-ACC1-0CB94E9231B1}" type="datetime1">
              <a:rPr lang="en-US" smtClean="0"/>
              <a:pPr>
                <a:defRPr/>
              </a:pPr>
              <a:t>5/27/2016</a:t>
            </a:fld>
            <a:endParaRPr lang="en-US"/>
          </a:p>
        </p:txBody>
      </p:sp>
      <p:sp>
        <p:nvSpPr>
          <p:cNvPr id="6" name="Footer Placeholder 5"/>
          <p:cNvSpPr>
            <a:spLocks noGrp="1"/>
          </p:cNvSpPr>
          <p:nvPr>
            <p:ph type="ftr" sz="quarter" idx="11"/>
          </p:nvPr>
        </p:nvSpPr>
        <p:spPr>
          <a:xfrm>
            <a:off x="201706" y="6423585"/>
            <a:ext cx="6122894" cy="365125"/>
          </a:xfrm>
          <a:prstGeom prst="rect">
            <a:avLst/>
          </a:prstGeom>
        </p:spPr>
        <p:txBody>
          <a:bodyPr/>
          <a:lstStyle/>
          <a:p>
            <a:pPr>
              <a:defRPr/>
            </a:pPr>
            <a:r>
              <a:rPr lang="en-CA" smtClean="0"/>
              <a:t>©  Institute for Citizen-Centred Service 2013               </a:t>
            </a:r>
            <a:endParaRPr lang="en-US" dirty="0"/>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4" name="Rectangle 23"/>
          <p:cNvSpPr/>
          <p:nvPr/>
        </p:nvSpPr>
        <p:spPr>
          <a:xfrm>
            <a:off x="8210550" y="282574"/>
            <a:ext cx="642097" cy="13176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5" name="Slide Number Placeholder 5"/>
          <p:cNvSpPr>
            <a:spLocks noGrp="1"/>
          </p:cNvSpPr>
          <p:nvPr>
            <p:ph type="sldNum" sz="quarter" idx="12"/>
          </p:nvPr>
        </p:nvSpPr>
        <p:spPr>
          <a:xfrm>
            <a:off x="8305800" y="242234"/>
            <a:ext cx="554038" cy="365125"/>
          </a:xfrm>
        </p:spPr>
        <p:txBody>
          <a:bodyPr/>
          <a:lstStyle/>
          <a:p>
            <a:pPr>
              <a:defRPr/>
            </a:pPr>
            <a:fld id="{66236773-1AFE-4E11-9FE8-83D18CD5270D}" type="slidenum">
              <a:rPr lang="en-US" smtClean="0"/>
              <a:pPr>
                <a:defRPr/>
              </a:pPr>
              <a:t>‹#›</a:t>
            </a:fld>
            <a:endParaRPr lang="en-US"/>
          </a:p>
        </p:txBody>
      </p:sp>
      <p:pic>
        <p:nvPicPr>
          <p:cNvPr id="26" name="Picture 25" descr="ICCS_Logo-light.gif"/>
          <p:cNvPicPr>
            <a:picLocks noChangeAspect="1"/>
          </p:cNvPicPr>
          <p:nvPr/>
        </p:nvPicPr>
        <p:blipFill>
          <a:blip r:embed="rId2" cstate="print"/>
          <a:stretch>
            <a:fillRect/>
          </a:stretch>
        </p:blipFill>
        <p:spPr>
          <a:xfrm>
            <a:off x="8210550" y="908720"/>
            <a:ext cx="605215" cy="640816"/>
          </a:xfrm>
          <a:prstGeom prst="rect">
            <a:avLst/>
          </a:prstGeom>
        </p:spPr>
      </p:pic>
      <p:sp>
        <p:nvSpPr>
          <p:cNvPr id="27" name="Rectangle 26"/>
          <p:cNvSpPr/>
          <p:nvPr/>
        </p:nvSpPr>
        <p:spPr>
          <a:xfrm>
            <a:off x="8068235" y="282574"/>
            <a:ext cx="91440" cy="13176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371600" y="228600"/>
            <a:ext cx="64008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Content Page with Text and Photo</a:t>
            </a:r>
          </a:p>
        </p:txBody>
      </p:sp>
      <p:sp>
        <p:nvSpPr>
          <p:cNvPr id="1027" name="Text Placeholder 2"/>
          <p:cNvSpPr>
            <a:spLocks noGrp="1"/>
          </p:cNvSpPr>
          <p:nvPr>
            <p:ph type="body" idx="1"/>
          </p:nvPr>
        </p:nvSpPr>
        <p:spPr bwMode="auto">
          <a:xfrm>
            <a:off x="1371600" y="1143000"/>
            <a:ext cx="73152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28" name="Group 3"/>
          <p:cNvGrpSpPr>
            <a:grpSpLocks/>
          </p:cNvGrpSpPr>
          <p:nvPr userDrawn="1"/>
        </p:nvGrpSpPr>
        <p:grpSpPr bwMode="auto">
          <a:xfrm>
            <a:off x="0" y="0"/>
            <a:ext cx="1482725" cy="6858000"/>
            <a:chOff x="103279934" y="105155999"/>
            <a:chExt cx="1235004" cy="5715001"/>
          </a:xfrm>
        </p:grpSpPr>
        <p:sp>
          <p:nvSpPr>
            <p:cNvPr id="8" name="Freeform 4"/>
            <p:cNvSpPr>
              <a:spLocks noEditPoints="1"/>
            </p:cNvSpPr>
            <p:nvPr/>
          </p:nvSpPr>
          <p:spPr bwMode="auto">
            <a:xfrm>
              <a:off x="103279934" y="105155999"/>
              <a:ext cx="1141123" cy="5715001"/>
            </a:xfrm>
            <a:custGeom>
              <a:avLst/>
              <a:gdLst/>
              <a:ahLst/>
              <a:cxnLst>
                <a:cxn ang="0">
                  <a:pos x="178" y="3168"/>
                </a:cxn>
                <a:cxn ang="0">
                  <a:pos x="124" y="3168"/>
                </a:cxn>
                <a:cxn ang="0">
                  <a:pos x="0" y="685"/>
                </a:cxn>
                <a:cxn ang="0">
                  <a:pos x="0" y="0"/>
                </a:cxn>
                <a:cxn ang="0">
                  <a:pos x="418" y="0"/>
                </a:cxn>
                <a:cxn ang="0">
                  <a:pos x="178" y="3168"/>
                </a:cxn>
                <a:cxn ang="0">
                  <a:pos x="124" y="3168"/>
                </a:cxn>
                <a:cxn ang="0">
                  <a:pos x="0" y="685"/>
                </a:cxn>
                <a:cxn ang="0">
                  <a:pos x="0" y="3168"/>
                </a:cxn>
                <a:cxn ang="0">
                  <a:pos x="124" y="3168"/>
                </a:cxn>
              </a:cxnLst>
              <a:rect l="0" t="0" r="r" b="b"/>
              <a:pathLst>
                <a:path w="630" h="3168">
                  <a:moveTo>
                    <a:pt x="178" y="3168"/>
                  </a:moveTo>
                  <a:cubicBezTo>
                    <a:pt x="124" y="3168"/>
                    <a:pt x="124" y="3168"/>
                    <a:pt x="124" y="3168"/>
                  </a:cubicBezTo>
                  <a:cubicBezTo>
                    <a:pt x="0" y="685"/>
                    <a:pt x="0" y="685"/>
                    <a:pt x="0" y="685"/>
                  </a:cubicBezTo>
                  <a:cubicBezTo>
                    <a:pt x="0" y="0"/>
                    <a:pt x="0" y="0"/>
                    <a:pt x="0" y="0"/>
                  </a:cubicBezTo>
                  <a:cubicBezTo>
                    <a:pt x="418" y="0"/>
                    <a:pt x="418" y="0"/>
                    <a:pt x="418" y="0"/>
                  </a:cubicBezTo>
                  <a:cubicBezTo>
                    <a:pt x="476" y="384"/>
                    <a:pt x="630" y="1741"/>
                    <a:pt x="178" y="3168"/>
                  </a:cubicBezTo>
                  <a:close/>
                  <a:moveTo>
                    <a:pt x="124" y="3168"/>
                  </a:moveTo>
                  <a:cubicBezTo>
                    <a:pt x="0" y="685"/>
                    <a:pt x="0" y="685"/>
                    <a:pt x="0" y="685"/>
                  </a:cubicBezTo>
                  <a:cubicBezTo>
                    <a:pt x="0" y="3168"/>
                    <a:pt x="0" y="3168"/>
                    <a:pt x="0" y="3168"/>
                  </a:cubicBezTo>
                  <a:lnTo>
                    <a:pt x="124" y="3168"/>
                  </a:lnTo>
                  <a:close/>
                </a:path>
              </a:pathLst>
            </a:custGeom>
            <a:gradFill rotWithShape="1">
              <a:gsLst>
                <a:gs pos="0">
                  <a:schemeClr val="accent1"/>
                </a:gs>
                <a:gs pos="100000">
                  <a:schemeClr val="accent2"/>
                </a:gs>
              </a:gsLst>
              <a:lin ang="0" scaled="1"/>
            </a:gradFill>
            <a:ln w="9525">
              <a:noFill/>
              <a:round/>
              <a:headEnd/>
              <a:tailEnd/>
            </a:ln>
            <a:effectLst/>
          </p:spPr>
          <p:txBody>
            <a:bodyPr/>
            <a:lstStyle/>
            <a:p>
              <a:pPr fontAlgn="auto">
                <a:spcBef>
                  <a:spcPts val="0"/>
                </a:spcBef>
                <a:spcAft>
                  <a:spcPts val="0"/>
                </a:spcAft>
                <a:defRPr/>
              </a:pPr>
              <a:endParaRPr lang="en-US">
                <a:latin typeface="+mn-lt"/>
              </a:endParaRPr>
            </a:p>
          </p:txBody>
        </p:sp>
        <p:grpSp>
          <p:nvGrpSpPr>
            <p:cNvPr id="1041" name="Group 5"/>
            <p:cNvGrpSpPr>
              <a:grpSpLocks/>
            </p:cNvGrpSpPr>
            <p:nvPr/>
          </p:nvGrpSpPr>
          <p:grpSpPr bwMode="auto">
            <a:xfrm>
              <a:off x="103615774" y="105155999"/>
              <a:ext cx="899146" cy="5715001"/>
              <a:chOff x="102932440" y="105155999"/>
              <a:chExt cx="1582498" cy="10058401"/>
            </a:xfrm>
          </p:grpSpPr>
          <p:sp>
            <p:nvSpPr>
              <p:cNvPr id="10" name="Freeform 6"/>
              <p:cNvSpPr>
                <a:spLocks/>
              </p:cNvSpPr>
              <p:nvPr/>
            </p:nvSpPr>
            <p:spPr bwMode="auto">
              <a:xfrm>
                <a:off x="102932471" y="105155999"/>
                <a:ext cx="1373050" cy="10058401"/>
              </a:xfrm>
              <a:custGeom>
                <a:avLst/>
                <a:gdLst/>
                <a:ahLst/>
                <a:cxnLst>
                  <a:cxn ang="0">
                    <a:pos x="160" y="0"/>
                  </a:cxn>
                  <a:cxn ang="0">
                    <a:pos x="0" y="3164"/>
                  </a:cxn>
                </a:cxnLst>
                <a:rect l="0" t="0" r="r" b="b"/>
                <a:pathLst>
                  <a:path w="430" h="3164">
                    <a:moveTo>
                      <a:pt x="160" y="0"/>
                    </a:moveTo>
                    <a:cubicBezTo>
                      <a:pt x="430" y="1502"/>
                      <a:pt x="90" y="2850"/>
                      <a:pt x="0" y="3164"/>
                    </a:cubicBezTo>
                  </a:path>
                </a:pathLst>
              </a:custGeom>
              <a:noFill/>
              <a:ln w="6350" cap="flat" cmpd="sng" algn="ctr">
                <a:solidFill>
                  <a:schemeClr val="bg1"/>
                </a:solidFill>
                <a:prstDash val="solid"/>
                <a:miter lim="800000"/>
                <a:headEnd/>
                <a:tailEnd/>
              </a:ln>
              <a:effectLst/>
            </p:spPr>
            <p:txBody>
              <a:bodyPr/>
              <a:lstStyle/>
              <a:p>
                <a:pPr fontAlgn="auto">
                  <a:spcBef>
                    <a:spcPts val="0"/>
                  </a:spcBef>
                  <a:spcAft>
                    <a:spcPts val="0"/>
                  </a:spcAft>
                  <a:defRPr/>
                </a:pPr>
                <a:endParaRPr lang="en-US">
                  <a:latin typeface="+mn-lt"/>
                </a:endParaRPr>
              </a:p>
            </p:txBody>
          </p:sp>
          <p:sp>
            <p:nvSpPr>
              <p:cNvPr id="11" name="Freeform 7"/>
              <p:cNvSpPr>
                <a:spLocks/>
              </p:cNvSpPr>
              <p:nvPr/>
            </p:nvSpPr>
            <p:spPr bwMode="auto">
              <a:xfrm>
                <a:off x="103235007" y="105155999"/>
                <a:ext cx="1156621" cy="10058401"/>
              </a:xfrm>
              <a:custGeom>
                <a:avLst/>
                <a:gdLst/>
                <a:ahLst/>
                <a:cxnLst>
                  <a:cxn ang="0">
                    <a:pos x="42" y="0"/>
                  </a:cxn>
                  <a:cxn ang="0">
                    <a:pos x="0" y="3164"/>
                  </a:cxn>
                </a:cxnLst>
                <a:rect l="0" t="0" r="r" b="b"/>
                <a:pathLst>
                  <a:path w="362" h="3164">
                    <a:moveTo>
                      <a:pt x="42" y="0"/>
                    </a:moveTo>
                    <a:cubicBezTo>
                      <a:pt x="362" y="1456"/>
                      <a:pt x="90" y="2791"/>
                      <a:pt x="0" y="3164"/>
                    </a:cubicBezTo>
                  </a:path>
                </a:pathLst>
              </a:custGeom>
              <a:noFill/>
              <a:ln w="6350" cap="flat" cmpd="sng" algn="ctr">
                <a:solidFill>
                  <a:schemeClr val="bg1"/>
                </a:solidFill>
                <a:prstDash val="solid"/>
                <a:miter lim="800000"/>
                <a:headEnd/>
                <a:tailEnd/>
              </a:ln>
              <a:effectLst/>
            </p:spPr>
            <p:txBody>
              <a:bodyPr/>
              <a:lstStyle/>
              <a:p>
                <a:pPr fontAlgn="auto">
                  <a:spcBef>
                    <a:spcPts val="0"/>
                  </a:spcBef>
                  <a:spcAft>
                    <a:spcPts val="0"/>
                  </a:spcAft>
                  <a:defRPr/>
                </a:pPr>
                <a:endParaRPr lang="en-US">
                  <a:latin typeface="+mn-lt"/>
                </a:endParaRPr>
              </a:p>
            </p:txBody>
          </p:sp>
          <p:sp>
            <p:nvSpPr>
              <p:cNvPr id="12" name="Freeform 8"/>
              <p:cNvSpPr>
                <a:spLocks/>
              </p:cNvSpPr>
              <p:nvPr/>
            </p:nvSpPr>
            <p:spPr bwMode="auto">
              <a:xfrm>
                <a:off x="103295514" y="105155999"/>
                <a:ext cx="1219454" cy="10058401"/>
              </a:xfrm>
              <a:custGeom>
                <a:avLst/>
                <a:gdLst/>
                <a:ahLst/>
                <a:cxnLst>
                  <a:cxn ang="0">
                    <a:pos x="80" y="0"/>
                  </a:cxn>
                  <a:cxn ang="0">
                    <a:pos x="0" y="3164"/>
                  </a:cxn>
                </a:cxnLst>
                <a:rect l="0" t="0" r="r" b="b"/>
                <a:pathLst>
                  <a:path w="382" h="3164">
                    <a:moveTo>
                      <a:pt x="80" y="0"/>
                    </a:moveTo>
                    <a:cubicBezTo>
                      <a:pt x="382" y="1458"/>
                      <a:pt x="96" y="2789"/>
                      <a:pt x="0" y="3164"/>
                    </a:cubicBezTo>
                  </a:path>
                </a:pathLst>
              </a:custGeom>
              <a:noFill/>
              <a:ln w="6350" cap="flat" cmpd="sng" algn="ctr">
                <a:solidFill>
                  <a:schemeClr val="accent1"/>
                </a:solidFill>
                <a:prstDash val="solid"/>
                <a:miter lim="800000"/>
                <a:headEnd/>
                <a:tailEnd/>
              </a:ln>
              <a:effectLst/>
            </p:spPr>
            <p:txBody>
              <a:bodyPr/>
              <a:lstStyle/>
              <a:p>
                <a:pPr fontAlgn="auto">
                  <a:spcBef>
                    <a:spcPts val="0"/>
                  </a:spcBef>
                  <a:spcAft>
                    <a:spcPts val="0"/>
                  </a:spcAft>
                  <a:defRPr/>
                </a:pPr>
                <a:endParaRPr lang="en-US">
                  <a:latin typeface="+mn-lt"/>
                </a:endParaRPr>
              </a:p>
            </p:txBody>
          </p:sp>
          <p:sp>
            <p:nvSpPr>
              <p:cNvPr id="13" name="Freeform 9"/>
              <p:cNvSpPr>
                <a:spLocks/>
              </p:cNvSpPr>
              <p:nvPr/>
            </p:nvSpPr>
            <p:spPr bwMode="auto">
              <a:xfrm>
                <a:off x="103162865" y="105155999"/>
                <a:ext cx="1231090" cy="10058401"/>
              </a:xfrm>
              <a:custGeom>
                <a:avLst/>
                <a:gdLst/>
                <a:ahLst/>
                <a:cxnLst>
                  <a:cxn ang="0">
                    <a:pos x="87" y="0"/>
                  </a:cxn>
                  <a:cxn ang="0">
                    <a:pos x="0" y="3164"/>
                  </a:cxn>
                </a:cxnLst>
                <a:rect l="0" t="0" r="r" b="b"/>
                <a:pathLst>
                  <a:path w="386" h="3164">
                    <a:moveTo>
                      <a:pt x="87" y="0"/>
                    </a:moveTo>
                    <a:cubicBezTo>
                      <a:pt x="386" y="1461"/>
                      <a:pt x="95" y="2793"/>
                      <a:pt x="0" y="3164"/>
                    </a:cubicBezTo>
                  </a:path>
                </a:pathLst>
              </a:custGeom>
              <a:noFill/>
              <a:ln w="6350" cap="flat" cmpd="sng" algn="ctr">
                <a:solidFill>
                  <a:schemeClr val="bg1"/>
                </a:solidFill>
                <a:prstDash val="solid"/>
                <a:miter lim="800000"/>
                <a:headEnd/>
                <a:tailEnd/>
              </a:ln>
              <a:effectLst/>
            </p:spPr>
            <p:txBody>
              <a:bodyPr/>
              <a:lstStyle/>
              <a:p>
                <a:pPr fontAlgn="auto">
                  <a:spcBef>
                    <a:spcPts val="0"/>
                  </a:spcBef>
                  <a:spcAft>
                    <a:spcPts val="0"/>
                  </a:spcAft>
                  <a:defRPr/>
                </a:pPr>
                <a:endParaRPr lang="en-US">
                  <a:latin typeface="+mn-lt"/>
                </a:endParaRPr>
              </a:p>
            </p:txBody>
          </p:sp>
          <p:sp>
            <p:nvSpPr>
              <p:cNvPr id="14" name="Freeform 10"/>
              <p:cNvSpPr>
                <a:spLocks/>
              </p:cNvSpPr>
              <p:nvPr/>
            </p:nvSpPr>
            <p:spPr bwMode="auto">
              <a:xfrm>
                <a:off x="103055813" y="105155999"/>
                <a:ext cx="1217126" cy="10058401"/>
              </a:xfrm>
              <a:custGeom>
                <a:avLst/>
                <a:gdLst/>
                <a:ahLst/>
                <a:cxnLst>
                  <a:cxn ang="0">
                    <a:pos x="79" y="0"/>
                  </a:cxn>
                  <a:cxn ang="0">
                    <a:pos x="0" y="3164"/>
                  </a:cxn>
                </a:cxnLst>
                <a:rect l="0" t="0" r="r" b="b"/>
                <a:pathLst>
                  <a:path w="381" h="3164">
                    <a:moveTo>
                      <a:pt x="79" y="0"/>
                    </a:moveTo>
                    <a:cubicBezTo>
                      <a:pt x="381" y="1458"/>
                      <a:pt x="95" y="2789"/>
                      <a:pt x="0" y="3164"/>
                    </a:cubicBezTo>
                  </a:path>
                </a:pathLst>
              </a:custGeom>
              <a:noFill/>
              <a:ln w="6350" cap="flat" cmpd="sng" algn="ctr">
                <a:solidFill>
                  <a:schemeClr val="accent1"/>
                </a:solidFill>
                <a:prstDash val="solid"/>
                <a:miter lim="800000"/>
                <a:headEnd/>
                <a:tailEnd/>
              </a:ln>
              <a:effectLst/>
            </p:spPr>
            <p:txBody>
              <a:bodyPr/>
              <a:lstStyle/>
              <a:p>
                <a:pPr fontAlgn="auto">
                  <a:spcBef>
                    <a:spcPts val="0"/>
                  </a:spcBef>
                  <a:spcAft>
                    <a:spcPts val="0"/>
                  </a:spcAft>
                  <a:defRPr/>
                </a:pPr>
                <a:endParaRPr lang="en-US">
                  <a:latin typeface="+mn-lt"/>
                </a:endParaRPr>
              </a:p>
            </p:txBody>
          </p:sp>
        </p:grpSp>
      </p:grpSp>
      <p:grpSp>
        <p:nvGrpSpPr>
          <p:cNvPr id="1029" name="Group 2"/>
          <p:cNvGrpSpPr>
            <a:grpSpLocks/>
          </p:cNvGrpSpPr>
          <p:nvPr userDrawn="1"/>
        </p:nvGrpSpPr>
        <p:grpSpPr bwMode="auto">
          <a:xfrm>
            <a:off x="8077200" y="304800"/>
            <a:ext cx="635000" cy="685800"/>
            <a:chOff x="114379548" y="106280986"/>
            <a:chExt cx="450000" cy="487500"/>
          </a:xfrm>
        </p:grpSpPr>
        <p:sp>
          <p:nvSpPr>
            <p:cNvPr id="16" name="Freeform 3"/>
            <p:cNvSpPr>
              <a:spLocks/>
            </p:cNvSpPr>
            <p:nvPr/>
          </p:nvSpPr>
          <p:spPr bwMode="auto">
            <a:xfrm>
              <a:off x="114398673" y="106461542"/>
              <a:ext cx="430875" cy="306944"/>
            </a:xfrm>
            <a:custGeom>
              <a:avLst/>
              <a:gdLst/>
              <a:ahLst/>
              <a:cxnLst>
                <a:cxn ang="0">
                  <a:pos x="101" y="37"/>
                </a:cxn>
                <a:cxn ang="0">
                  <a:pos x="23" y="54"/>
                </a:cxn>
                <a:cxn ang="0">
                  <a:pos x="0" y="24"/>
                </a:cxn>
                <a:cxn ang="0">
                  <a:pos x="26" y="65"/>
                </a:cxn>
                <a:cxn ang="0">
                  <a:pos x="103" y="48"/>
                </a:cxn>
                <a:cxn ang="0">
                  <a:pos x="110" y="0"/>
                </a:cxn>
                <a:cxn ang="0">
                  <a:pos x="101" y="37"/>
                </a:cxn>
              </a:cxnLst>
              <a:rect l="0" t="0" r="r" b="b"/>
              <a:pathLst>
                <a:path w="115" h="82">
                  <a:moveTo>
                    <a:pt x="101" y="37"/>
                  </a:moveTo>
                  <a:cubicBezTo>
                    <a:pt x="84" y="64"/>
                    <a:pt x="49" y="71"/>
                    <a:pt x="23" y="54"/>
                  </a:cubicBezTo>
                  <a:cubicBezTo>
                    <a:pt x="12" y="47"/>
                    <a:pt x="4" y="36"/>
                    <a:pt x="0" y="24"/>
                  </a:cubicBezTo>
                  <a:cubicBezTo>
                    <a:pt x="2" y="40"/>
                    <a:pt x="11" y="56"/>
                    <a:pt x="26" y="65"/>
                  </a:cubicBezTo>
                  <a:cubicBezTo>
                    <a:pt x="52" y="82"/>
                    <a:pt x="87" y="75"/>
                    <a:pt x="103" y="48"/>
                  </a:cubicBezTo>
                  <a:cubicBezTo>
                    <a:pt x="113" y="34"/>
                    <a:pt x="115" y="16"/>
                    <a:pt x="110" y="0"/>
                  </a:cubicBezTo>
                  <a:cubicBezTo>
                    <a:pt x="111" y="13"/>
                    <a:pt x="108" y="26"/>
                    <a:pt x="101" y="37"/>
                  </a:cubicBezTo>
                  <a:close/>
                </a:path>
              </a:pathLst>
            </a:custGeom>
            <a:gradFill rotWithShape="1">
              <a:gsLst>
                <a:gs pos="0">
                  <a:schemeClr val="accent3"/>
                </a:gs>
                <a:gs pos="100000">
                  <a:schemeClr val="accent1"/>
                </a:gs>
              </a:gsLst>
              <a:lin ang="27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17" name="Freeform 4"/>
            <p:cNvSpPr>
              <a:spLocks/>
            </p:cNvSpPr>
            <p:nvPr/>
          </p:nvSpPr>
          <p:spPr bwMode="auto">
            <a:xfrm>
              <a:off x="114379548" y="106355465"/>
              <a:ext cx="408375" cy="364497"/>
            </a:xfrm>
            <a:custGeom>
              <a:avLst/>
              <a:gdLst/>
              <a:ahLst/>
              <a:cxnLst>
                <a:cxn ang="0">
                  <a:pos x="77" y="81"/>
                </a:cxn>
                <a:cxn ang="0">
                  <a:pos x="10" y="38"/>
                </a:cxn>
                <a:cxn ang="0">
                  <a:pos x="15" y="0"/>
                </a:cxn>
                <a:cxn ang="0">
                  <a:pos x="4" y="47"/>
                </a:cxn>
                <a:cxn ang="0">
                  <a:pos x="71" y="91"/>
                </a:cxn>
                <a:cxn ang="0">
                  <a:pos x="109" y="61"/>
                </a:cxn>
                <a:cxn ang="0">
                  <a:pos x="77" y="81"/>
                </a:cxn>
              </a:cxnLst>
              <a:rect l="0" t="0" r="r" b="b"/>
              <a:pathLst>
                <a:path w="109" h="97">
                  <a:moveTo>
                    <a:pt x="77" y="81"/>
                  </a:moveTo>
                  <a:cubicBezTo>
                    <a:pt x="46" y="88"/>
                    <a:pt x="16" y="68"/>
                    <a:pt x="10" y="38"/>
                  </a:cubicBezTo>
                  <a:cubicBezTo>
                    <a:pt x="7" y="25"/>
                    <a:pt x="9" y="12"/>
                    <a:pt x="15" y="0"/>
                  </a:cubicBezTo>
                  <a:cubicBezTo>
                    <a:pt x="5" y="13"/>
                    <a:pt x="0" y="30"/>
                    <a:pt x="4" y="47"/>
                  </a:cubicBezTo>
                  <a:cubicBezTo>
                    <a:pt x="10" y="78"/>
                    <a:pt x="40" y="97"/>
                    <a:pt x="71" y="91"/>
                  </a:cubicBezTo>
                  <a:cubicBezTo>
                    <a:pt x="88" y="87"/>
                    <a:pt x="102" y="76"/>
                    <a:pt x="109" y="61"/>
                  </a:cubicBezTo>
                  <a:cubicBezTo>
                    <a:pt x="101" y="71"/>
                    <a:pt x="90" y="78"/>
                    <a:pt x="77" y="81"/>
                  </a:cubicBezTo>
                  <a:close/>
                </a:path>
              </a:pathLst>
            </a:custGeom>
            <a:gradFill rotWithShape="1">
              <a:gsLst>
                <a:gs pos="0">
                  <a:schemeClr val="accent3"/>
                </a:gs>
                <a:gs pos="100000">
                  <a:schemeClr val="accent1"/>
                </a:gs>
              </a:gsLst>
              <a:lin ang="27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18" name="Freeform 5"/>
            <p:cNvSpPr>
              <a:spLocks/>
            </p:cNvSpPr>
            <p:nvPr/>
          </p:nvSpPr>
          <p:spPr bwMode="auto">
            <a:xfrm>
              <a:off x="114421173" y="106295656"/>
              <a:ext cx="236250" cy="334028"/>
            </a:xfrm>
            <a:custGeom>
              <a:avLst/>
              <a:gdLst/>
              <a:ahLst/>
              <a:cxnLst>
                <a:cxn ang="0">
                  <a:pos x="34" y="78"/>
                </a:cxn>
                <a:cxn ang="0">
                  <a:pos x="21" y="18"/>
                </a:cxn>
                <a:cxn ang="0">
                  <a:pos x="45" y="0"/>
                </a:cxn>
                <a:cxn ang="0">
                  <a:pos x="13" y="20"/>
                </a:cxn>
                <a:cxn ang="0">
                  <a:pos x="26" y="80"/>
                </a:cxn>
                <a:cxn ang="0">
                  <a:pos x="63" y="85"/>
                </a:cxn>
                <a:cxn ang="0">
                  <a:pos x="34" y="78"/>
                </a:cxn>
              </a:cxnLst>
              <a:rect l="0" t="0" r="r" b="b"/>
              <a:pathLst>
                <a:path w="63" h="89">
                  <a:moveTo>
                    <a:pt x="34" y="78"/>
                  </a:moveTo>
                  <a:cubicBezTo>
                    <a:pt x="14" y="65"/>
                    <a:pt x="8" y="38"/>
                    <a:pt x="21" y="18"/>
                  </a:cubicBezTo>
                  <a:cubicBezTo>
                    <a:pt x="27" y="9"/>
                    <a:pt x="35" y="3"/>
                    <a:pt x="45" y="0"/>
                  </a:cubicBezTo>
                  <a:cubicBezTo>
                    <a:pt x="32" y="1"/>
                    <a:pt x="20" y="8"/>
                    <a:pt x="13" y="20"/>
                  </a:cubicBezTo>
                  <a:cubicBezTo>
                    <a:pt x="0" y="40"/>
                    <a:pt x="5" y="67"/>
                    <a:pt x="26" y="80"/>
                  </a:cubicBezTo>
                  <a:cubicBezTo>
                    <a:pt x="37" y="88"/>
                    <a:pt x="51" y="89"/>
                    <a:pt x="63" y="85"/>
                  </a:cubicBezTo>
                  <a:cubicBezTo>
                    <a:pt x="53" y="86"/>
                    <a:pt x="43" y="84"/>
                    <a:pt x="34" y="78"/>
                  </a:cubicBezTo>
                  <a:close/>
                </a:path>
              </a:pathLst>
            </a:custGeom>
            <a:gradFill rotWithShape="1">
              <a:gsLst>
                <a:gs pos="0">
                  <a:schemeClr val="accent2"/>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19" name="Freeform 6"/>
            <p:cNvSpPr>
              <a:spLocks/>
            </p:cNvSpPr>
            <p:nvPr/>
          </p:nvSpPr>
          <p:spPr bwMode="auto">
            <a:xfrm>
              <a:off x="114458298" y="106280986"/>
              <a:ext cx="281250" cy="318229"/>
            </a:xfrm>
            <a:custGeom>
              <a:avLst/>
              <a:gdLst/>
              <a:ahLst/>
              <a:cxnLst>
                <a:cxn ang="0">
                  <a:pos x="12" y="60"/>
                </a:cxn>
                <a:cxn ang="0">
                  <a:pos x="46" y="7"/>
                </a:cxn>
                <a:cxn ang="0">
                  <a:pos x="75" y="11"/>
                </a:cxn>
                <a:cxn ang="0">
                  <a:pos x="38" y="3"/>
                </a:cxn>
                <a:cxn ang="0">
                  <a:pos x="5" y="55"/>
                </a:cxn>
                <a:cxn ang="0">
                  <a:pos x="28" y="85"/>
                </a:cxn>
                <a:cxn ang="0">
                  <a:pos x="12" y="60"/>
                </a:cxn>
              </a:cxnLst>
              <a:rect l="0" t="0" r="r" b="b"/>
              <a:pathLst>
                <a:path w="75" h="85">
                  <a:moveTo>
                    <a:pt x="12" y="60"/>
                  </a:moveTo>
                  <a:cubicBezTo>
                    <a:pt x="7" y="36"/>
                    <a:pt x="22" y="13"/>
                    <a:pt x="46" y="7"/>
                  </a:cubicBezTo>
                  <a:cubicBezTo>
                    <a:pt x="56" y="5"/>
                    <a:pt x="66" y="7"/>
                    <a:pt x="75" y="11"/>
                  </a:cubicBezTo>
                  <a:cubicBezTo>
                    <a:pt x="65" y="3"/>
                    <a:pt x="52" y="0"/>
                    <a:pt x="38" y="3"/>
                  </a:cubicBezTo>
                  <a:cubicBezTo>
                    <a:pt x="15" y="8"/>
                    <a:pt x="0" y="31"/>
                    <a:pt x="5" y="55"/>
                  </a:cubicBezTo>
                  <a:cubicBezTo>
                    <a:pt x="8" y="68"/>
                    <a:pt x="16" y="79"/>
                    <a:pt x="28" y="85"/>
                  </a:cubicBezTo>
                  <a:cubicBezTo>
                    <a:pt x="20" y="79"/>
                    <a:pt x="14" y="70"/>
                    <a:pt x="12" y="60"/>
                  </a:cubicBezTo>
                  <a:close/>
                </a:path>
              </a:pathLst>
            </a:custGeom>
            <a:gradFill rotWithShape="1">
              <a:gsLst>
                <a:gs pos="0">
                  <a:schemeClr val="accent2"/>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20" name="Freeform 7"/>
            <p:cNvSpPr>
              <a:spLocks/>
            </p:cNvSpPr>
            <p:nvPr/>
          </p:nvSpPr>
          <p:spPr bwMode="auto">
            <a:xfrm>
              <a:off x="114525798" y="106344180"/>
              <a:ext cx="187875" cy="225694"/>
            </a:xfrm>
            <a:custGeom>
              <a:avLst/>
              <a:gdLst/>
              <a:ahLst/>
              <a:cxnLst>
                <a:cxn ang="0">
                  <a:pos x="10" y="43"/>
                </a:cxn>
                <a:cxn ang="0">
                  <a:pos x="30" y="5"/>
                </a:cxn>
                <a:cxn ang="0">
                  <a:pos x="50" y="6"/>
                </a:cxn>
                <a:cxn ang="0">
                  <a:pos x="25" y="3"/>
                </a:cxn>
                <a:cxn ang="0">
                  <a:pos x="5" y="41"/>
                </a:cxn>
                <a:cxn ang="0">
                  <a:pos x="22" y="60"/>
                </a:cxn>
                <a:cxn ang="0">
                  <a:pos x="10" y="43"/>
                </a:cxn>
              </a:cxnLst>
              <a:rect l="0" t="0" r="r" b="b"/>
              <a:pathLst>
                <a:path w="50" h="60">
                  <a:moveTo>
                    <a:pt x="10" y="43"/>
                  </a:moveTo>
                  <a:cubicBezTo>
                    <a:pt x="5" y="27"/>
                    <a:pt x="14" y="10"/>
                    <a:pt x="30" y="5"/>
                  </a:cubicBezTo>
                  <a:cubicBezTo>
                    <a:pt x="37" y="3"/>
                    <a:pt x="44" y="4"/>
                    <a:pt x="50" y="6"/>
                  </a:cubicBezTo>
                  <a:cubicBezTo>
                    <a:pt x="43" y="1"/>
                    <a:pt x="34" y="0"/>
                    <a:pt x="25" y="3"/>
                  </a:cubicBezTo>
                  <a:cubicBezTo>
                    <a:pt x="9" y="8"/>
                    <a:pt x="0" y="25"/>
                    <a:pt x="5" y="41"/>
                  </a:cubicBezTo>
                  <a:cubicBezTo>
                    <a:pt x="8" y="50"/>
                    <a:pt x="14" y="56"/>
                    <a:pt x="22" y="60"/>
                  </a:cubicBezTo>
                  <a:cubicBezTo>
                    <a:pt x="17" y="56"/>
                    <a:pt x="12" y="50"/>
                    <a:pt x="10" y="43"/>
                  </a:cubicBezTo>
                  <a:close/>
                </a:path>
              </a:pathLst>
            </a:custGeom>
            <a:gradFill rotWithShape="1">
              <a:gsLst>
                <a:gs pos="0">
                  <a:schemeClr val="accent1"/>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21" name="Freeform 8"/>
            <p:cNvSpPr>
              <a:spLocks/>
            </p:cNvSpPr>
            <p:nvPr/>
          </p:nvSpPr>
          <p:spPr bwMode="auto">
            <a:xfrm>
              <a:off x="114551673" y="106344180"/>
              <a:ext cx="229500" cy="172657"/>
            </a:xfrm>
            <a:custGeom>
              <a:avLst/>
              <a:gdLst/>
              <a:ahLst/>
              <a:cxnLst>
                <a:cxn ang="0">
                  <a:pos x="7" y="26"/>
                </a:cxn>
                <a:cxn ang="0">
                  <a:pos x="48" y="13"/>
                </a:cxn>
                <a:cxn ang="0">
                  <a:pos x="61" y="28"/>
                </a:cxn>
                <a:cxn ang="0">
                  <a:pos x="46" y="7"/>
                </a:cxn>
                <a:cxn ang="0">
                  <a:pos x="5" y="20"/>
                </a:cxn>
                <a:cxn ang="0">
                  <a:pos x="4" y="46"/>
                </a:cxn>
                <a:cxn ang="0">
                  <a:pos x="7" y="26"/>
                </a:cxn>
              </a:cxnLst>
              <a:rect l="0" t="0" r="r" b="b"/>
              <a:pathLst>
                <a:path w="61" h="46">
                  <a:moveTo>
                    <a:pt x="7" y="26"/>
                  </a:moveTo>
                  <a:cubicBezTo>
                    <a:pt x="14" y="11"/>
                    <a:pt x="33" y="5"/>
                    <a:pt x="48" y="13"/>
                  </a:cubicBezTo>
                  <a:cubicBezTo>
                    <a:pt x="54" y="17"/>
                    <a:pt x="59" y="22"/>
                    <a:pt x="61" y="28"/>
                  </a:cubicBezTo>
                  <a:cubicBezTo>
                    <a:pt x="60" y="20"/>
                    <a:pt x="54" y="12"/>
                    <a:pt x="46" y="7"/>
                  </a:cubicBezTo>
                  <a:cubicBezTo>
                    <a:pt x="31" y="0"/>
                    <a:pt x="13" y="5"/>
                    <a:pt x="5" y="20"/>
                  </a:cubicBezTo>
                  <a:cubicBezTo>
                    <a:pt x="0" y="29"/>
                    <a:pt x="0" y="38"/>
                    <a:pt x="4" y="46"/>
                  </a:cubicBezTo>
                  <a:cubicBezTo>
                    <a:pt x="2" y="40"/>
                    <a:pt x="3" y="32"/>
                    <a:pt x="7" y="26"/>
                  </a:cubicBezTo>
                  <a:close/>
                </a:path>
              </a:pathLst>
            </a:custGeom>
            <a:gradFill rotWithShape="1">
              <a:gsLst>
                <a:gs pos="0">
                  <a:schemeClr val="accent1"/>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latin typeface="+mn-lt"/>
              </a:endParaRPr>
            </a:p>
          </p:txBody>
        </p:sp>
      </p:grpSp>
      <p:sp>
        <p:nvSpPr>
          <p:cNvPr id="25" name="Slide Number Placeholder 5"/>
          <p:cNvSpPr>
            <a:spLocks noGrp="1"/>
          </p:cNvSpPr>
          <p:nvPr>
            <p:ph type="sldNum" sz="quarter" idx="4"/>
          </p:nvPr>
        </p:nvSpPr>
        <p:spPr>
          <a:xfrm>
            <a:off x="8348663" y="6429375"/>
            <a:ext cx="554037" cy="365125"/>
          </a:xfrm>
          <a:prstGeom prst="rect">
            <a:avLst/>
          </a:prstGeom>
        </p:spPr>
        <p:txBody>
          <a:bodyPr/>
          <a:lstStyle>
            <a:lvl1pPr>
              <a:defRPr/>
            </a:lvl1pPr>
          </a:lstStyle>
          <a:p>
            <a:pPr>
              <a:defRPr/>
            </a:pPr>
            <a:fld id="{B88F2FE3-20A6-406F-AF2F-A900C1EF3115}" type="slidenum">
              <a:rPr lang="en-CA"/>
              <a:pPr>
                <a:defRPr/>
              </a:pPr>
              <a:t>‹#›</a:t>
            </a:fld>
            <a:endParaRPr lang="en-CA" dirty="0"/>
          </a:p>
        </p:txBody>
      </p:sp>
      <p:pic>
        <p:nvPicPr>
          <p:cNvPr id="24" name="Picture 46" descr="ICCS-new-logo 2008"/>
          <p:cNvPicPr>
            <a:picLocks noChangeAspect="1" noChangeArrowheads="1"/>
          </p:cNvPicPr>
          <p:nvPr userDrawn="1"/>
        </p:nvPicPr>
        <p:blipFill>
          <a:blip r:embed="rId14" cstate="print"/>
          <a:srcRect/>
          <a:stretch>
            <a:fillRect/>
          </a:stretch>
        </p:blipFill>
        <p:spPr bwMode="auto">
          <a:xfrm>
            <a:off x="7981950" y="152400"/>
            <a:ext cx="895350" cy="1143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2" r:id="rId1"/>
    <p:sldLayoutId id="2147483724" r:id="rId2"/>
    <p:sldLayoutId id="2147483720" r:id="rId3"/>
    <p:sldLayoutId id="2147483726" r:id="rId4"/>
    <p:sldLayoutId id="2147483719" r:id="rId5"/>
    <p:sldLayoutId id="2147483725" r:id="rId6"/>
    <p:sldLayoutId id="2147483727" r:id="rId7"/>
    <p:sldLayoutId id="2147483729" r:id="rId8"/>
    <p:sldLayoutId id="2147483732" r:id="rId9"/>
    <p:sldLayoutId id="2147483733" r:id="rId10"/>
    <p:sldLayoutId id="2147483734" r:id="rId11"/>
    <p:sldLayoutId id="2147483747" r:id="rId12"/>
  </p:sldLayoutIdLst>
  <p:transition>
    <p:random/>
  </p:transition>
  <p:hf hdr="0" ftr="0" dt="0"/>
  <p:txStyles>
    <p:titleStyle>
      <a:lvl1pPr algn="l" rtl="0" eaLnBrk="0" fontAlgn="base" hangingPunct="0">
        <a:spcBef>
          <a:spcPct val="0"/>
        </a:spcBef>
        <a:spcAft>
          <a:spcPct val="0"/>
        </a:spcAft>
        <a:defRPr sz="3600" kern="1200">
          <a:solidFill>
            <a:srgbClr val="2E3640"/>
          </a:solidFill>
          <a:latin typeface="+mj-lt"/>
          <a:ea typeface="+mj-ea"/>
          <a:cs typeface="+mj-cs"/>
        </a:defRPr>
      </a:lvl1pPr>
      <a:lvl2pPr algn="l" rtl="0" eaLnBrk="0" fontAlgn="base" hangingPunct="0">
        <a:spcBef>
          <a:spcPct val="0"/>
        </a:spcBef>
        <a:spcAft>
          <a:spcPct val="0"/>
        </a:spcAft>
        <a:defRPr sz="3600">
          <a:solidFill>
            <a:srgbClr val="2E3640"/>
          </a:solidFill>
          <a:latin typeface="Arial Narrow" pitchFamily="34" charset="0"/>
        </a:defRPr>
      </a:lvl2pPr>
      <a:lvl3pPr algn="l" rtl="0" eaLnBrk="0" fontAlgn="base" hangingPunct="0">
        <a:spcBef>
          <a:spcPct val="0"/>
        </a:spcBef>
        <a:spcAft>
          <a:spcPct val="0"/>
        </a:spcAft>
        <a:defRPr sz="3600">
          <a:solidFill>
            <a:srgbClr val="2E3640"/>
          </a:solidFill>
          <a:latin typeface="Arial Narrow" pitchFamily="34" charset="0"/>
        </a:defRPr>
      </a:lvl3pPr>
      <a:lvl4pPr algn="l" rtl="0" eaLnBrk="0" fontAlgn="base" hangingPunct="0">
        <a:spcBef>
          <a:spcPct val="0"/>
        </a:spcBef>
        <a:spcAft>
          <a:spcPct val="0"/>
        </a:spcAft>
        <a:defRPr sz="3600">
          <a:solidFill>
            <a:srgbClr val="2E3640"/>
          </a:solidFill>
          <a:latin typeface="Arial Narrow" pitchFamily="34" charset="0"/>
        </a:defRPr>
      </a:lvl4pPr>
      <a:lvl5pPr algn="l" rtl="0" eaLnBrk="0" fontAlgn="base" hangingPunct="0">
        <a:spcBef>
          <a:spcPct val="0"/>
        </a:spcBef>
        <a:spcAft>
          <a:spcPct val="0"/>
        </a:spcAft>
        <a:defRPr sz="3600">
          <a:solidFill>
            <a:srgbClr val="2E3640"/>
          </a:solidFill>
          <a:latin typeface="Arial Narrow" pitchFamily="34" charset="0"/>
        </a:defRPr>
      </a:lvl5pPr>
      <a:lvl6pPr marL="457200" algn="l" rtl="0" fontAlgn="base">
        <a:spcBef>
          <a:spcPct val="0"/>
        </a:spcBef>
        <a:spcAft>
          <a:spcPct val="0"/>
        </a:spcAft>
        <a:defRPr sz="3600">
          <a:solidFill>
            <a:srgbClr val="2E3640"/>
          </a:solidFill>
          <a:latin typeface="Arial Narrow" pitchFamily="34" charset="0"/>
        </a:defRPr>
      </a:lvl6pPr>
      <a:lvl7pPr marL="914400" algn="l" rtl="0" fontAlgn="base">
        <a:spcBef>
          <a:spcPct val="0"/>
        </a:spcBef>
        <a:spcAft>
          <a:spcPct val="0"/>
        </a:spcAft>
        <a:defRPr sz="3600">
          <a:solidFill>
            <a:srgbClr val="2E3640"/>
          </a:solidFill>
          <a:latin typeface="Arial Narrow" pitchFamily="34" charset="0"/>
        </a:defRPr>
      </a:lvl7pPr>
      <a:lvl8pPr marL="1371600" algn="l" rtl="0" fontAlgn="base">
        <a:spcBef>
          <a:spcPct val="0"/>
        </a:spcBef>
        <a:spcAft>
          <a:spcPct val="0"/>
        </a:spcAft>
        <a:defRPr sz="3600">
          <a:solidFill>
            <a:srgbClr val="2E3640"/>
          </a:solidFill>
          <a:latin typeface="Arial Narrow" pitchFamily="34" charset="0"/>
        </a:defRPr>
      </a:lvl8pPr>
      <a:lvl9pPr marL="1828800" algn="l" rtl="0" fontAlgn="base">
        <a:spcBef>
          <a:spcPct val="0"/>
        </a:spcBef>
        <a:spcAft>
          <a:spcPct val="0"/>
        </a:spcAft>
        <a:defRPr sz="3600">
          <a:solidFill>
            <a:srgbClr val="2E3640"/>
          </a:solidFill>
          <a:latin typeface="Arial Narrow"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9E70E4-6D1F-4856-9697-D83A4A008AAB}" type="datetimeFigureOut">
              <a:rPr lang="en-CA" smtClean="0"/>
              <a:pPr/>
              <a:t>2016-05-27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smtClean="0"/>
              <a:t>Copyright © ICCS 2015</a:t>
            </a: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FE60C-F7A7-4363-B0B7-B88751C3BA74}"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5.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5"/>
          <p:cNvSpPr>
            <a:spLocks noGrp="1"/>
          </p:cNvSpPr>
          <p:nvPr>
            <p:ph type="ctrTitle"/>
          </p:nvPr>
        </p:nvSpPr>
        <p:spPr>
          <a:xfrm>
            <a:off x="685800" y="4800600"/>
            <a:ext cx="7162800" cy="1676400"/>
          </a:xfrm>
        </p:spPr>
        <p:txBody>
          <a:bodyPr/>
          <a:lstStyle/>
          <a:p>
            <a:pPr eaLnBrk="1" hangingPunct="1"/>
            <a:r>
              <a:rPr lang="en-US" sz="2800" dirty="0" smtClean="0"/>
              <a:t>Measuring Citizen Satisfaction – </a:t>
            </a:r>
            <a:r>
              <a:rPr lang="en-US" sz="2800" i="1" dirty="0" smtClean="0"/>
              <a:t>Moving from Research to Results</a:t>
            </a:r>
            <a:r>
              <a:rPr lang="en-US" sz="2800" dirty="0" smtClean="0"/>
              <a:t/>
            </a:r>
            <a:br>
              <a:rPr lang="en-US" sz="2800" dirty="0" smtClean="0"/>
            </a:br>
            <a:r>
              <a:rPr lang="en-US" sz="2000" dirty="0" smtClean="0"/>
              <a:t>June 1, 2016</a:t>
            </a:r>
            <a:br>
              <a:rPr lang="en-US" sz="2000" dirty="0" smtClean="0"/>
            </a:br>
            <a:r>
              <a:rPr lang="en-US" sz="2000" dirty="0" smtClean="0"/>
              <a:t>Winnipeg, MB</a:t>
            </a:r>
            <a:r>
              <a:rPr lang="en-US" sz="2800" dirty="0" smtClean="0"/>
              <a:t/>
            </a:r>
            <a:br>
              <a:rPr lang="en-US" sz="2800" dirty="0" smtClean="0"/>
            </a:br>
            <a:r>
              <a:rPr lang="en-US" sz="2800" dirty="0" smtClean="0"/>
              <a:t/>
            </a:r>
            <a:br>
              <a:rPr lang="en-US" sz="2800" dirty="0" smtClean="0"/>
            </a:br>
            <a:endParaRPr lang="en-US" sz="2800" dirty="0" smtClean="0"/>
          </a:p>
        </p:txBody>
      </p:sp>
      <p:sp>
        <p:nvSpPr>
          <p:cNvPr id="5123" name="Subtitle 16"/>
          <p:cNvSpPr>
            <a:spLocks noGrp="1"/>
          </p:cNvSpPr>
          <p:nvPr>
            <p:ph type="subTitle" idx="1"/>
          </p:nvPr>
        </p:nvSpPr>
        <p:spPr>
          <a:xfrm>
            <a:off x="685800" y="6400800"/>
            <a:ext cx="6400800" cy="457200"/>
          </a:xfrm>
        </p:spPr>
        <p:txBody>
          <a:bodyPr/>
          <a:lstStyle/>
          <a:p>
            <a:pPr eaLnBrk="1" hangingPunct="1">
              <a:spcBef>
                <a:spcPct val="0"/>
              </a:spcBef>
            </a:pPr>
            <a:r>
              <a:rPr lang="en-US" sz="2400" cap="none" dirty="0" smtClean="0">
                <a:solidFill>
                  <a:srgbClr val="EFB32F"/>
                </a:solidFill>
              </a:rPr>
              <a:t>Institute for Citizen-Centred Service</a:t>
            </a:r>
          </a:p>
        </p:txBody>
      </p:sp>
      <p:pic>
        <p:nvPicPr>
          <p:cNvPr id="5124" name="Picture 2" descr="C:\Users\HaR\Desktop\ICCS-New-Logo-Color-white-trans.png"/>
          <p:cNvPicPr>
            <a:picLocks noChangeAspect="1" noChangeArrowheads="1"/>
          </p:cNvPicPr>
          <p:nvPr/>
        </p:nvPicPr>
        <p:blipFill>
          <a:blip r:embed="rId3" cstate="print"/>
          <a:srcRect/>
          <a:stretch>
            <a:fillRect/>
          </a:stretch>
        </p:blipFill>
        <p:spPr bwMode="auto">
          <a:xfrm>
            <a:off x="7848600" y="5486400"/>
            <a:ext cx="1143000" cy="1143000"/>
          </a:xfrm>
          <a:prstGeom prst="rect">
            <a:avLst/>
          </a:prstGeom>
          <a:noFill/>
          <a:ln w="9525">
            <a:noFill/>
            <a:miter lim="800000"/>
            <a:headEnd/>
            <a:tailEnd/>
          </a:ln>
        </p:spPr>
      </p:pic>
      <p:pic>
        <p:nvPicPr>
          <p:cNvPr id="5125" name="Picture 2"/>
          <p:cNvPicPr>
            <a:picLocks noChangeAspect="1" noChangeArrowheads="1"/>
          </p:cNvPicPr>
          <p:nvPr/>
        </p:nvPicPr>
        <p:blipFill>
          <a:blip r:embed="rId4" cstate="print"/>
          <a:srcRect/>
          <a:stretch>
            <a:fillRect/>
          </a:stretch>
        </p:blipFill>
        <p:spPr bwMode="auto">
          <a:xfrm>
            <a:off x="-19050" y="0"/>
            <a:ext cx="9163050" cy="4800600"/>
          </a:xfrm>
          <a:prstGeom prst="rect">
            <a:avLst/>
          </a:prstGeom>
          <a:noFill/>
          <a:ln w="9525" algn="ctr">
            <a:noFill/>
            <a:miter lim="800000"/>
            <a:headEnd/>
            <a:tailEnd/>
          </a:ln>
          <a:effectLst/>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90600" y="228600"/>
            <a:ext cx="7239000" cy="1219200"/>
          </a:xfrm>
        </p:spPr>
        <p:txBody>
          <a:bodyPr/>
          <a:lstStyle/>
          <a:p>
            <a:r>
              <a:rPr lang="en-CA" b="1" dirty="0" smtClean="0"/>
              <a:t>ICCS Service Improvement Framework</a:t>
            </a:r>
            <a:endParaRPr lang="en-CA" b="1" dirty="0"/>
          </a:p>
        </p:txBody>
      </p:sp>
      <p:sp>
        <p:nvSpPr>
          <p:cNvPr id="3" name="Slide Number Placeholder 2"/>
          <p:cNvSpPr>
            <a:spLocks noGrp="1"/>
          </p:cNvSpPr>
          <p:nvPr>
            <p:ph type="sldNum" sz="quarter" idx="4294967295"/>
          </p:nvPr>
        </p:nvSpPr>
        <p:spPr>
          <a:xfrm>
            <a:off x="8589963" y="6429375"/>
            <a:ext cx="554037" cy="365125"/>
          </a:xfrm>
        </p:spPr>
        <p:txBody>
          <a:bodyPr/>
          <a:lstStyle/>
          <a:p>
            <a:pPr>
              <a:defRPr/>
            </a:pPr>
            <a:fld id="{B88F2FE3-20A6-406F-AF2F-A900C1EF3115}" type="slidenum">
              <a:rPr lang="en-CA" smtClean="0"/>
              <a:pPr>
                <a:defRPr/>
              </a:pPr>
              <a:t>10</a:t>
            </a:fld>
            <a:endParaRPr lang="en-CA" dirty="0"/>
          </a:p>
        </p:txBody>
      </p:sp>
      <p:pic>
        <p:nvPicPr>
          <p:cNvPr id="89090" name="Picture 2"/>
          <p:cNvPicPr>
            <a:picLocks noChangeAspect="1" noChangeArrowheads="1"/>
          </p:cNvPicPr>
          <p:nvPr/>
        </p:nvPicPr>
        <p:blipFill>
          <a:blip r:embed="rId2" cstate="print"/>
          <a:srcRect/>
          <a:stretch>
            <a:fillRect/>
          </a:stretch>
        </p:blipFill>
        <p:spPr bwMode="auto">
          <a:xfrm>
            <a:off x="1371600" y="1147874"/>
            <a:ext cx="6781800" cy="519101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Asking the right questions</a:t>
            </a:r>
            <a:endParaRPr lang="en-CA" b="1" dirty="0"/>
          </a:p>
        </p:txBody>
      </p:sp>
      <p:sp>
        <p:nvSpPr>
          <p:cNvPr id="3" name="Content Placeholder 2"/>
          <p:cNvSpPr>
            <a:spLocks noGrp="1"/>
          </p:cNvSpPr>
          <p:nvPr>
            <p:ph idx="1"/>
          </p:nvPr>
        </p:nvSpPr>
        <p:spPr>
          <a:xfrm>
            <a:off x="1371600" y="1447800"/>
            <a:ext cx="6858000" cy="1981200"/>
          </a:xfrm>
        </p:spPr>
        <p:txBody>
          <a:bodyPr/>
          <a:lstStyle/>
          <a:p>
            <a:r>
              <a:rPr lang="en-CA" dirty="0" smtClean="0">
                <a:solidFill>
                  <a:schemeClr val="tx1"/>
                </a:solidFill>
              </a:rPr>
              <a:t>Benchmarking progress against yourself and  and others</a:t>
            </a:r>
          </a:p>
          <a:p>
            <a:r>
              <a:rPr lang="en-CA" dirty="0" smtClean="0">
                <a:solidFill>
                  <a:schemeClr val="tx1"/>
                </a:solidFill>
              </a:rPr>
              <a:t>Common consistent measurement</a:t>
            </a:r>
            <a:endParaRPr lang="en-CA" dirty="0">
              <a:solidFill>
                <a:schemeClr val="tx1"/>
              </a:solidFill>
            </a:endParaRPr>
          </a:p>
        </p:txBody>
      </p:sp>
      <p:graphicFrame>
        <p:nvGraphicFramePr>
          <p:cNvPr id="5" name="Group 87"/>
          <p:cNvGraphicFramePr>
            <a:graphicFrameLocks noGrp="1"/>
          </p:cNvGraphicFramePr>
          <p:nvPr/>
        </p:nvGraphicFramePr>
        <p:xfrm>
          <a:off x="1219200" y="3352800"/>
          <a:ext cx="7561262" cy="2482789"/>
        </p:xfrm>
        <a:graphic>
          <a:graphicData uri="http://schemas.openxmlformats.org/drawingml/2006/table">
            <a:tbl>
              <a:tblPr/>
              <a:tblGrid>
                <a:gridCol w="2832100"/>
                <a:gridCol w="1406525"/>
                <a:gridCol w="1658937"/>
                <a:gridCol w="1663700"/>
              </a:tblGrid>
              <a:tr h="192024">
                <a:tc>
                  <a:txBody>
                    <a:bodyPr/>
                    <a:lstStyle/>
                    <a:p>
                      <a:pPr marL="0" marR="0" lvl="0" indent="0" algn="l" defTabSz="914400" rtl="0" eaLnBrk="1" fontAlgn="base" latinLnBrk="0" hangingPunct="1">
                        <a:lnSpc>
                          <a:spcPct val="90000"/>
                        </a:lnSpc>
                        <a:spcBef>
                          <a:spcPct val="150000"/>
                        </a:spcBef>
                        <a:spcAft>
                          <a:spcPct val="0"/>
                        </a:spcAft>
                        <a:buClr>
                          <a:srgbClr val="C0C0C0"/>
                        </a:buClr>
                        <a:buSzTx/>
                        <a:buFont typeface="Wingdings" pitchFamily="2" charset="2"/>
                        <a:buNone/>
                        <a:tabLst/>
                      </a:pPr>
                      <a:endParaRPr kumimoji="0" lang="en-US" sz="1400" b="1" i="0" u="none" strike="noStrike" cap="none" normalizeH="0" baseline="0" dirty="0" smtClean="0">
                        <a:ln>
                          <a:noFill/>
                        </a:ln>
                        <a:solidFill>
                          <a:schemeClr val="tx1"/>
                        </a:solidFill>
                        <a:effectLst/>
                        <a:latin typeface="Calibri" pitchFamily="34" charset="0"/>
                      </a:endParaRPr>
                    </a:p>
                  </a:txBody>
                  <a:tcPr marL="0" marR="0" marT="0" marB="0" anchor="ctr" horzOverflow="overflow">
                    <a:lnL cap="flat">
                      <a:noFill/>
                    </a:lnL>
                    <a:lnR w="12700" cap="flat" cmpd="sng" algn="ctr">
                      <a:solidFill>
                        <a:srgbClr val="DDDDDD"/>
                      </a:solidFill>
                      <a:prstDash val="solid"/>
                      <a:round/>
                      <a:headEnd type="none" w="med" len="med"/>
                      <a:tailEnd type="none" w="med" len="med"/>
                    </a:lnR>
                    <a:lnT cap="flat">
                      <a:noFill/>
                    </a:lnT>
                    <a:lnB w="12700" cap="flat" cmpd="sng" algn="ctr">
                      <a:solidFill>
                        <a:srgbClr val="DDDDDD"/>
                      </a:solidFill>
                      <a:prstDash val="solid"/>
                      <a:round/>
                      <a:headEnd type="none" w="med" len="med"/>
                      <a:tailEnd type="none" w="med" len="med"/>
                    </a:lnB>
                    <a:lnTlToBr>
                      <a:noFill/>
                    </a:lnTlToBr>
                    <a:lnBlToTr>
                      <a:noFill/>
                    </a:lnBlToTr>
                    <a:solidFill>
                      <a:srgbClr val="DDDDDD"/>
                    </a:solidFill>
                  </a:tcPr>
                </a:tc>
                <a:tc gridSpan="3">
                  <a:txBody>
                    <a:bodyPr/>
                    <a:lstStyle/>
                    <a:p>
                      <a:pPr marL="0" marR="0" lvl="0" indent="0" algn="ctr" defTabSz="914400" rtl="0" eaLnBrk="1" fontAlgn="base" latinLnBrk="0" hangingPunct="1">
                        <a:lnSpc>
                          <a:spcPct val="90000"/>
                        </a:lnSpc>
                        <a:spcBef>
                          <a:spcPct val="150000"/>
                        </a:spcBef>
                        <a:spcAft>
                          <a:spcPct val="0"/>
                        </a:spcAft>
                        <a:buClr>
                          <a:srgbClr val="C0C0C0"/>
                        </a:buClr>
                        <a:buSzTx/>
                        <a:buFont typeface="Wingdings" pitchFamily="2" charset="2"/>
                        <a:buNone/>
                        <a:tabLst/>
                      </a:pPr>
                      <a:r>
                        <a:rPr kumimoji="0" lang="en-CA" sz="1400" b="1" i="0" u="none" strike="noStrike" cap="none" normalizeH="0" baseline="0" smtClean="0">
                          <a:ln>
                            <a:noFill/>
                          </a:ln>
                          <a:solidFill>
                            <a:srgbClr val="000000"/>
                          </a:solidFill>
                          <a:effectLst/>
                          <a:latin typeface="Calibri" pitchFamily="34" charset="0"/>
                          <a:ea typeface="Times" pitchFamily="18" charset="0"/>
                          <a:cs typeface="Arial" pitchFamily="34" charset="0"/>
                        </a:rPr>
                        <a:t>Average Score (0-100)</a:t>
                      </a:r>
                    </a:p>
                  </a:txBody>
                  <a:tcPr marL="0" marR="0" marT="0" marB="0" anchor="ctr" horzOverflow="overflow">
                    <a:lnL w="12700" cap="flat" cmpd="sng" algn="ctr">
                      <a:solidFill>
                        <a:srgbClr val="DDDDDD"/>
                      </a:solidFill>
                      <a:prstDash val="solid"/>
                      <a:round/>
                      <a:headEnd type="none" w="med" len="med"/>
                      <a:tailEnd type="none" w="med" len="med"/>
                    </a:lnL>
                    <a:lnR cap="flat">
                      <a:noFill/>
                    </a:lnR>
                    <a:lnT cap="flat">
                      <a:noFill/>
                    </a:lnT>
                    <a:lnB w="12700" cap="flat" cmpd="sng" algn="ctr">
                      <a:solidFill>
                        <a:srgbClr val="DDDDDD"/>
                      </a:solidFill>
                      <a:prstDash val="solid"/>
                      <a:round/>
                      <a:headEnd type="none" w="med" len="med"/>
                      <a:tailEnd type="none" w="med" len="med"/>
                    </a:lnB>
                    <a:lnTlToBr>
                      <a:noFill/>
                    </a:lnTlToBr>
                    <a:lnBlToTr>
                      <a:noFill/>
                    </a:lnBlToTr>
                    <a:solidFill>
                      <a:srgbClr val="DDDDDD"/>
                    </a:solidFill>
                  </a:tcPr>
                </a:tc>
                <a:tc hMerge="1">
                  <a:txBody>
                    <a:bodyPr/>
                    <a:lstStyle/>
                    <a:p>
                      <a:endParaRPr lang="en-CA"/>
                    </a:p>
                  </a:txBody>
                  <a:tcPr/>
                </a:tc>
                <a:tc hMerge="1">
                  <a:txBody>
                    <a:bodyPr/>
                    <a:lstStyle/>
                    <a:p>
                      <a:endParaRPr lang="en-CA"/>
                    </a:p>
                  </a:txBody>
                  <a:tcPr/>
                </a:tc>
              </a:tr>
              <a:tr h="207963">
                <a:tc>
                  <a:txBody>
                    <a:bodyPr/>
                    <a:lstStyle/>
                    <a:p>
                      <a:pPr marL="0" marR="0" lvl="0" indent="0" algn="l" defTabSz="914400" rtl="0" eaLnBrk="1" fontAlgn="base" latinLnBrk="0" hangingPunct="1">
                        <a:lnSpc>
                          <a:spcPct val="90000"/>
                        </a:lnSpc>
                        <a:spcBef>
                          <a:spcPct val="150000"/>
                        </a:spcBef>
                        <a:spcAft>
                          <a:spcPct val="0"/>
                        </a:spcAft>
                        <a:buClr>
                          <a:srgbClr val="C0C0C0"/>
                        </a:buClr>
                        <a:buSzTx/>
                        <a:buFont typeface="Wingdings" pitchFamily="2" charset="2"/>
                        <a:buNone/>
                        <a:tabLst/>
                      </a:pPr>
                      <a:endParaRPr kumimoji="0" lang="en-US" sz="1400" b="1" i="0" u="none" strike="noStrike" cap="none" normalizeH="0" baseline="0" dirty="0" smtClean="0">
                        <a:ln>
                          <a:noFill/>
                        </a:ln>
                        <a:solidFill>
                          <a:schemeClr val="tx1"/>
                        </a:solidFill>
                        <a:effectLst/>
                        <a:latin typeface="Calibri" pitchFamily="34" charset="0"/>
                      </a:endParaRPr>
                    </a:p>
                  </a:txBody>
                  <a:tcPr marL="54000" marR="54000" marT="0" marB="0" horzOverflow="overflow">
                    <a:lnL cap="flat">
                      <a:noFill/>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150000"/>
                        </a:spcBef>
                        <a:spcAft>
                          <a:spcPct val="0"/>
                        </a:spcAft>
                        <a:buClr>
                          <a:srgbClr val="C0C0C0"/>
                        </a:buClr>
                        <a:buSzTx/>
                        <a:buFont typeface="Wingdings" pitchFamily="2" charset="2"/>
                        <a:buNone/>
                        <a:tabLst/>
                      </a:pPr>
                      <a:r>
                        <a:rPr kumimoji="0" lang="en-CA" sz="1200" b="1" i="0" u="none" strike="noStrike" cap="none" normalizeH="0" baseline="0" smtClean="0">
                          <a:ln>
                            <a:noFill/>
                          </a:ln>
                          <a:solidFill>
                            <a:srgbClr val="000000"/>
                          </a:solidFill>
                          <a:effectLst/>
                          <a:latin typeface="Calibri" pitchFamily="34" charset="0"/>
                          <a:ea typeface="Times" pitchFamily="18" charset="0"/>
                          <a:cs typeface="Arial" pitchFamily="34" charset="0"/>
                        </a:rPr>
                        <a:t>National</a:t>
                      </a:r>
                    </a:p>
                  </a:txBody>
                  <a:tcPr marL="0" marR="0" marT="0" marB="0" anchor="ct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150000"/>
                        </a:spcBef>
                        <a:spcAft>
                          <a:spcPct val="0"/>
                        </a:spcAft>
                        <a:buClr>
                          <a:srgbClr val="C0C0C0"/>
                        </a:buClr>
                        <a:buSzTx/>
                        <a:buFont typeface="Wingdings" pitchFamily="2" charset="2"/>
                        <a:buNone/>
                        <a:tabLst/>
                      </a:pPr>
                      <a:r>
                        <a:rPr kumimoji="0" lang="en-CA" sz="1200" b="1" i="0" u="none" strike="noStrike" cap="none" normalizeH="0" baseline="0" smtClean="0">
                          <a:ln>
                            <a:noFill/>
                          </a:ln>
                          <a:solidFill>
                            <a:srgbClr val="000000"/>
                          </a:solidFill>
                          <a:effectLst/>
                          <a:latin typeface="Calibri" pitchFamily="34" charset="0"/>
                          <a:cs typeface="Arial" pitchFamily="34" charset="0"/>
                        </a:rPr>
                        <a:t>Manitoba</a:t>
                      </a:r>
                    </a:p>
                  </a:txBody>
                  <a:tcPr marL="0" marR="0" marT="0" marB="0" anchor="ct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150000"/>
                        </a:spcBef>
                        <a:spcAft>
                          <a:spcPct val="0"/>
                        </a:spcAft>
                        <a:buClr>
                          <a:srgbClr val="C0C0C0"/>
                        </a:buClr>
                        <a:buSzTx/>
                        <a:buFont typeface="Wingdings" pitchFamily="2" charset="2"/>
                        <a:buNone/>
                        <a:tabLst/>
                      </a:pPr>
                      <a:r>
                        <a:rPr kumimoji="0" lang="en-CA" sz="1200" b="1" i="0" u="none" strike="noStrike" cap="none" normalizeH="0" baseline="0" smtClean="0">
                          <a:ln>
                            <a:noFill/>
                          </a:ln>
                          <a:solidFill>
                            <a:srgbClr val="000000"/>
                          </a:solidFill>
                          <a:effectLst/>
                          <a:latin typeface="Calibri" pitchFamily="34" charset="0"/>
                          <a:cs typeface="Arial" pitchFamily="34" charset="0"/>
                        </a:rPr>
                        <a:t>Best in Class 1</a:t>
                      </a:r>
                    </a:p>
                  </a:txBody>
                  <a:tcPr marL="0" marR="0" marT="0" marB="0" anchor="ctr" horzOverflow="overflow">
                    <a:lnL w="12700" cap="flat" cmpd="sng" algn="ctr">
                      <a:solidFill>
                        <a:srgbClr val="DDDDDD"/>
                      </a:solidFill>
                      <a:prstDash val="solid"/>
                      <a:round/>
                      <a:headEnd type="none" w="med" len="med"/>
                      <a:tailEnd type="none" w="med" len="med"/>
                    </a:lnL>
                    <a:lnR cap="flat">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chemeClr val="bg1"/>
                    </a:solidFill>
                  </a:tcPr>
                </a:tc>
              </a:tr>
              <a:tr h="207963">
                <a:tc>
                  <a:txBody>
                    <a:bodyPr/>
                    <a:lstStyle/>
                    <a:p>
                      <a:pPr marL="0" marR="0" lvl="0" indent="0" algn="l" defTabSz="914400" rtl="0" eaLnBrk="1" fontAlgn="base" latinLnBrk="0" hangingPunct="1">
                        <a:lnSpc>
                          <a:spcPct val="90000"/>
                        </a:lnSpc>
                        <a:spcBef>
                          <a:spcPct val="150000"/>
                        </a:spcBef>
                        <a:spcAft>
                          <a:spcPct val="0"/>
                        </a:spcAft>
                        <a:buClr>
                          <a:srgbClr val="C0C0C0"/>
                        </a:buClr>
                        <a:buSzTx/>
                        <a:buFont typeface="Wingdings" pitchFamily="2" charset="2"/>
                        <a:buNone/>
                        <a:tabLst/>
                      </a:pPr>
                      <a:r>
                        <a:rPr kumimoji="0" lang="en-CA" sz="1400" b="1" i="0" u="none" strike="noStrike" cap="none" normalizeH="0" baseline="0" smtClean="0">
                          <a:ln>
                            <a:noFill/>
                          </a:ln>
                          <a:solidFill>
                            <a:schemeClr val="tx1"/>
                          </a:solidFill>
                          <a:effectLst/>
                          <a:latin typeface="Calibri" pitchFamily="34" charset="0"/>
                        </a:rPr>
                        <a:t>Service Type</a:t>
                      </a:r>
                    </a:p>
                  </a:txBody>
                  <a:tcPr marL="54000" marR="54000" marT="0" marB="0" horzOverflow="overflow">
                    <a:lnL cap="flat">
                      <a:noFill/>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90000"/>
                        </a:lnSpc>
                        <a:spcBef>
                          <a:spcPct val="150000"/>
                        </a:spcBef>
                        <a:spcAft>
                          <a:spcPct val="0"/>
                        </a:spcAft>
                        <a:buClr>
                          <a:srgbClr val="C0C0C0"/>
                        </a:buClr>
                        <a:buSzTx/>
                        <a:buFont typeface="Wingdings" pitchFamily="2" charset="2"/>
                        <a:buNone/>
                        <a:tabLst/>
                      </a:pPr>
                      <a:r>
                        <a:rPr kumimoji="0" lang="en-CA" sz="1200" b="1" i="0" u="none" strike="noStrike" cap="none" normalizeH="0" baseline="0" smtClean="0">
                          <a:ln>
                            <a:noFill/>
                          </a:ln>
                          <a:solidFill>
                            <a:srgbClr val="000000"/>
                          </a:solidFill>
                          <a:effectLst/>
                          <a:latin typeface="Calibri" pitchFamily="34" charset="0"/>
                          <a:cs typeface="Arial" pitchFamily="34" charset="0"/>
                        </a:rPr>
                        <a:t>CF6</a:t>
                      </a:r>
                    </a:p>
                  </a:txBody>
                  <a:tcPr marL="0" marR="0" marT="0" marB="0" anchor="ct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90000"/>
                        </a:lnSpc>
                        <a:spcBef>
                          <a:spcPct val="150000"/>
                        </a:spcBef>
                        <a:spcAft>
                          <a:spcPct val="0"/>
                        </a:spcAft>
                        <a:buClr>
                          <a:srgbClr val="C0C0C0"/>
                        </a:buClr>
                        <a:buSzTx/>
                        <a:buFont typeface="Wingdings" pitchFamily="2" charset="2"/>
                        <a:buNone/>
                        <a:tabLst/>
                      </a:pPr>
                      <a:r>
                        <a:rPr kumimoji="0" lang="en-CA" sz="1200" b="1" i="0" u="none" strike="noStrike" cap="none" normalizeH="0" baseline="0" smtClean="0">
                          <a:ln>
                            <a:noFill/>
                          </a:ln>
                          <a:solidFill>
                            <a:srgbClr val="000000"/>
                          </a:solidFill>
                          <a:effectLst/>
                          <a:latin typeface="Calibri" pitchFamily="34" charset="0"/>
                          <a:cs typeface="Arial" pitchFamily="34" charset="0"/>
                        </a:rPr>
                        <a:t>CF6</a:t>
                      </a:r>
                    </a:p>
                  </a:txBody>
                  <a:tcPr marL="0" marR="0" marT="0" marB="0" anchor="ct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90000"/>
                        </a:lnSpc>
                        <a:spcBef>
                          <a:spcPct val="150000"/>
                        </a:spcBef>
                        <a:spcAft>
                          <a:spcPct val="0"/>
                        </a:spcAft>
                        <a:buClr>
                          <a:srgbClr val="C0C0C0"/>
                        </a:buClr>
                        <a:buSzTx/>
                        <a:buFont typeface="Wingdings" pitchFamily="2" charset="2"/>
                        <a:buNone/>
                        <a:tabLst/>
                      </a:pPr>
                      <a:r>
                        <a:rPr kumimoji="0" lang="en-CA" sz="1200" b="1" i="0" u="none" strike="noStrike" cap="none" normalizeH="0" baseline="0" smtClean="0">
                          <a:ln>
                            <a:noFill/>
                          </a:ln>
                          <a:solidFill>
                            <a:srgbClr val="000000"/>
                          </a:solidFill>
                          <a:effectLst/>
                          <a:latin typeface="Calibri" pitchFamily="34" charset="0"/>
                          <a:cs typeface="Arial" pitchFamily="34" charset="0"/>
                        </a:rPr>
                        <a:t>CF6</a:t>
                      </a:r>
                    </a:p>
                  </a:txBody>
                  <a:tcPr marL="0" marR="0" marT="0" marB="0" anchor="ctr" horzOverflow="overflow">
                    <a:lnL w="12700" cap="flat" cmpd="sng" algn="ctr">
                      <a:solidFill>
                        <a:srgbClr val="DDDDDD"/>
                      </a:solidFill>
                      <a:prstDash val="solid"/>
                      <a:round/>
                      <a:headEnd type="none" w="med" len="med"/>
                      <a:tailEnd type="none" w="med" len="med"/>
                    </a:lnL>
                    <a:lnR cap="flat">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DDDDDD"/>
                    </a:solidFill>
                  </a:tcPr>
                </a:tc>
              </a:tr>
              <a:tr h="182563">
                <a:tc>
                  <a:txBody>
                    <a:bodyPr/>
                    <a:lstStyle/>
                    <a:p>
                      <a:pPr marL="0" marR="0" lvl="0" indent="0" algn="l" defTabSz="914400" rtl="0" eaLnBrk="1" fontAlgn="base" latinLnBrk="0" hangingPunct="1">
                        <a:lnSpc>
                          <a:spcPct val="90000"/>
                        </a:lnSpc>
                        <a:spcBef>
                          <a:spcPct val="150000"/>
                        </a:spcBef>
                        <a:spcAft>
                          <a:spcPct val="0"/>
                        </a:spcAft>
                        <a:buClr>
                          <a:srgbClr val="C0C0C0"/>
                        </a:buClr>
                        <a:buSzTx/>
                        <a:buFont typeface="Wingdings" pitchFamily="2" charset="2"/>
                        <a:buNone/>
                        <a:tabLst/>
                      </a:pPr>
                      <a:r>
                        <a:rPr kumimoji="0" lang="en-CA" sz="1200" b="0" i="0" u="none" strike="noStrike" cap="none" normalizeH="0" baseline="0" smtClean="0">
                          <a:ln>
                            <a:noFill/>
                          </a:ln>
                          <a:solidFill>
                            <a:srgbClr val="000000"/>
                          </a:solidFill>
                          <a:effectLst/>
                          <a:latin typeface="Calibri" pitchFamily="34" charset="0"/>
                          <a:ea typeface="Times" pitchFamily="18" charset="0"/>
                          <a:cs typeface="Arial" pitchFamily="34" charset="0"/>
                        </a:rPr>
                        <a:t>ALL PROVINCIAL/TERRITORIAL SERVICES</a:t>
                      </a:r>
                    </a:p>
                  </a:txBody>
                  <a:tcPr marL="54000" marR="54000" marT="0" marB="0" anchor="ctr" horzOverflow="overflow">
                    <a:lnL cap="flat">
                      <a:noFill/>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0"/>
                        </a:spcBef>
                        <a:spcAft>
                          <a:spcPct val="0"/>
                        </a:spcAft>
                        <a:buClr>
                          <a:srgbClr val="C0C0C0"/>
                        </a:buClr>
                        <a:buSzTx/>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71</a:t>
                      </a:r>
                    </a:p>
                  </a:txBody>
                  <a:tcPr marL="0" marR="0" marT="0" marB="0" anchor="ct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0"/>
                        </a:spcBef>
                        <a:spcAft>
                          <a:spcPct val="0"/>
                        </a:spcAft>
                        <a:buClr>
                          <a:srgbClr val="C0C0C0"/>
                        </a:buClr>
                        <a:buSzTx/>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71</a:t>
                      </a:r>
                    </a:p>
                  </a:txBody>
                  <a:tcPr marL="0" marR="0" marT="0" marB="0" anchor="ct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0"/>
                        </a:spcBef>
                        <a:spcAft>
                          <a:spcPct val="0"/>
                        </a:spcAft>
                        <a:buClr>
                          <a:srgbClr val="C0C0C0"/>
                        </a:buClr>
                        <a:buSzTx/>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76</a:t>
                      </a:r>
                    </a:p>
                  </a:txBody>
                  <a:tcPr marL="0" marR="0" marT="0" marB="0" anchor="ctr" horzOverflow="overflow">
                    <a:lnL w="12700" cap="flat" cmpd="sng" algn="ctr">
                      <a:solidFill>
                        <a:srgbClr val="DDDDDD"/>
                      </a:solidFill>
                      <a:prstDash val="solid"/>
                      <a:round/>
                      <a:headEnd type="none" w="med" len="med"/>
                      <a:tailEnd type="none" w="med" len="med"/>
                    </a:lnL>
                    <a:lnR cap="flat">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r>
              <a:tr h="184150">
                <a:tc>
                  <a:txBody>
                    <a:bodyPr/>
                    <a:lstStyle/>
                    <a:p>
                      <a:pPr marL="0" marR="0" lvl="0" indent="0" algn="l" defTabSz="914400" rtl="0" eaLnBrk="1" fontAlgn="base" latinLnBrk="0" hangingPunct="1">
                        <a:lnSpc>
                          <a:spcPct val="90000"/>
                        </a:lnSpc>
                        <a:spcBef>
                          <a:spcPct val="150000"/>
                        </a:spcBef>
                        <a:spcAft>
                          <a:spcPct val="0"/>
                        </a:spcAft>
                        <a:buClr>
                          <a:srgbClr val="C0C0C0"/>
                        </a:buClr>
                        <a:buSzTx/>
                        <a:buFont typeface="Wingdings" pitchFamily="2" charset="2"/>
                        <a:buNone/>
                        <a:tabLst/>
                      </a:pPr>
                      <a:r>
                        <a:rPr kumimoji="0" lang="en-CA" sz="1200" b="0" i="0" u="none" strike="noStrike" cap="none" normalizeH="0" baseline="0" smtClean="0">
                          <a:ln>
                            <a:noFill/>
                          </a:ln>
                          <a:solidFill>
                            <a:srgbClr val="000000"/>
                          </a:solidFill>
                          <a:effectLst/>
                          <a:latin typeface="Calibri" pitchFamily="34" charset="0"/>
                          <a:ea typeface="Times" pitchFamily="18" charset="0"/>
                          <a:cs typeface="Arial" pitchFamily="34" charset="0"/>
                        </a:rPr>
                        <a:t>   Transactional</a:t>
                      </a:r>
                    </a:p>
                  </a:txBody>
                  <a:tcPr marL="54000" marR="54000" marT="0" marB="0" anchor="ctr" horzOverflow="overflow">
                    <a:lnL cap="flat">
                      <a:noFill/>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0"/>
                        </a:spcBef>
                        <a:spcAft>
                          <a:spcPct val="0"/>
                        </a:spcAft>
                        <a:buClr>
                          <a:srgbClr val="C0C0C0"/>
                        </a:buClr>
                        <a:buSzTx/>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76</a:t>
                      </a:r>
                    </a:p>
                  </a:txBody>
                  <a:tcPr marL="0" marR="0" marT="0" marB="0" anchor="ct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0"/>
                        </a:spcBef>
                        <a:spcAft>
                          <a:spcPct val="0"/>
                        </a:spcAft>
                        <a:buClr>
                          <a:srgbClr val="C0C0C0"/>
                        </a:buClr>
                        <a:buSzTx/>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78</a:t>
                      </a:r>
                    </a:p>
                  </a:txBody>
                  <a:tcPr marL="0" marR="0" marT="0" marB="0" anchor="ct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0"/>
                        </a:spcBef>
                        <a:spcAft>
                          <a:spcPct val="0"/>
                        </a:spcAft>
                        <a:buClr>
                          <a:srgbClr val="C0C0C0"/>
                        </a:buClr>
                        <a:buSzTx/>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81</a:t>
                      </a:r>
                    </a:p>
                  </a:txBody>
                  <a:tcPr marL="0" marR="0" marT="0" marB="0" anchor="ctr" horzOverflow="overflow">
                    <a:lnL w="12700" cap="flat" cmpd="sng" algn="ctr">
                      <a:solidFill>
                        <a:srgbClr val="DDDDDD"/>
                      </a:solidFill>
                      <a:prstDash val="solid"/>
                      <a:round/>
                      <a:headEnd type="none" w="med" len="med"/>
                      <a:tailEnd type="none" w="med" len="med"/>
                    </a:lnL>
                    <a:lnR cap="flat">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r>
              <a:tr h="185738">
                <a:tc>
                  <a:txBody>
                    <a:bodyPr/>
                    <a:lstStyle/>
                    <a:p>
                      <a:pPr marL="0" marR="0" lvl="0" indent="0" algn="l" defTabSz="914400" rtl="0" eaLnBrk="1" fontAlgn="base" latinLnBrk="0" hangingPunct="1">
                        <a:lnSpc>
                          <a:spcPct val="90000"/>
                        </a:lnSpc>
                        <a:spcBef>
                          <a:spcPct val="150000"/>
                        </a:spcBef>
                        <a:spcAft>
                          <a:spcPct val="0"/>
                        </a:spcAft>
                        <a:buClr>
                          <a:srgbClr val="C0C0C0"/>
                        </a:buClr>
                        <a:buSzTx/>
                        <a:buFont typeface="Wingdings" pitchFamily="2" charset="2"/>
                        <a:buNone/>
                        <a:tabLst/>
                      </a:pPr>
                      <a:r>
                        <a:rPr kumimoji="0" lang="en-CA" sz="1200" b="0" i="0" u="none" strike="noStrike" cap="none" normalizeH="0" baseline="0" smtClean="0">
                          <a:ln>
                            <a:noFill/>
                          </a:ln>
                          <a:solidFill>
                            <a:srgbClr val="000000"/>
                          </a:solidFill>
                          <a:effectLst/>
                          <a:latin typeface="Calibri" pitchFamily="34" charset="0"/>
                          <a:ea typeface="Times" pitchFamily="18" charset="0"/>
                          <a:cs typeface="Arial" pitchFamily="34" charset="0"/>
                        </a:rPr>
                        <a:t>   Information/advisory services</a:t>
                      </a:r>
                    </a:p>
                  </a:txBody>
                  <a:tcPr marL="54000" marR="54000" marT="0" marB="0" anchor="ctr" horzOverflow="overflow">
                    <a:lnL cap="flat">
                      <a:noFill/>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0"/>
                        </a:spcBef>
                        <a:spcAft>
                          <a:spcPct val="0"/>
                        </a:spcAft>
                        <a:buClr>
                          <a:srgbClr val="C0C0C0"/>
                        </a:buClr>
                        <a:buSzTx/>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62</a:t>
                      </a:r>
                    </a:p>
                  </a:txBody>
                  <a:tcPr marL="0" marR="0" marT="0" marB="0" anchor="ct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0"/>
                        </a:spcBef>
                        <a:spcAft>
                          <a:spcPct val="0"/>
                        </a:spcAft>
                        <a:buClr>
                          <a:srgbClr val="C0C0C0"/>
                        </a:buClr>
                        <a:buSzTx/>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64</a:t>
                      </a:r>
                    </a:p>
                  </a:txBody>
                  <a:tcPr marL="0" marR="0" marT="0" marB="0" anchor="ct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0"/>
                        </a:spcBef>
                        <a:spcAft>
                          <a:spcPct val="0"/>
                        </a:spcAft>
                        <a:buClr>
                          <a:srgbClr val="C0C0C0"/>
                        </a:buClr>
                        <a:buSzTx/>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67</a:t>
                      </a:r>
                    </a:p>
                  </a:txBody>
                  <a:tcPr marL="0" marR="0" marT="0" marB="0" anchor="ctr" horzOverflow="overflow">
                    <a:lnL w="12700" cap="flat" cmpd="sng" algn="ctr">
                      <a:solidFill>
                        <a:srgbClr val="DDDDDD"/>
                      </a:solidFill>
                      <a:prstDash val="solid"/>
                      <a:round/>
                      <a:headEnd type="none" w="med" len="med"/>
                      <a:tailEnd type="none" w="med" len="med"/>
                    </a:lnL>
                    <a:lnR cap="flat">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r>
              <a:tr h="184150">
                <a:tc>
                  <a:txBody>
                    <a:bodyPr/>
                    <a:lstStyle/>
                    <a:p>
                      <a:pPr marL="0" marR="0" lvl="0" indent="0" algn="l" defTabSz="914400" rtl="0" eaLnBrk="1" fontAlgn="base" latinLnBrk="0" hangingPunct="1">
                        <a:lnSpc>
                          <a:spcPct val="90000"/>
                        </a:lnSpc>
                        <a:spcBef>
                          <a:spcPct val="150000"/>
                        </a:spcBef>
                        <a:spcAft>
                          <a:spcPct val="0"/>
                        </a:spcAft>
                        <a:buClr>
                          <a:srgbClr val="C0C0C0"/>
                        </a:buClr>
                        <a:buSzTx/>
                        <a:buFont typeface="Wingdings" pitchFamily="2" charset="2"/>
                        <a:buNone/>
                        <a:tabLst/>
                      </a:pPr>
                      <a:r>
                        <a:rPr kumimoji="0" lang="en-CA" sz="1200" b="0" i="0" u="none" strike="noStrike" cap="none" normalizeH="0" baseline="0" smtClean="0">
                          <a:ln>
                            <a:noFill/>
                          </a:ln>
                          <a:solidFill>
                            <a:srgbClr val="000000"/>
                          </a:solidFill>
                          <a:effectLst/>
                          <a:latin typeface="Calibri" pitchFamily="34" charset="0"/>
                          <a:ea typeface="Times" pitchFamily="18" charset="0"/>
                          <a:cs typeface="Arial" pitchFamily="34" charset="0"/>
                        </a:rPr>
                        <a:t>   Relational</a:t>
                      </a:r>
                    </a:p>
                  </a:txBody>
                  <a:tcPr marL="54000" marR="54000" marT="0" marB="0" anchor="ctr" horzOverflow="overflow">
                    <a:lnL cap="flat">
                      <a:noFill/>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0"/>
                        </a:spcBef>
                        <a:spcAft>
                          <a:spcPct val="0"/>
                        </a:spcAft>
                        <a:buClr>
                          <a:srgbClr val="C0C0C0"/>
                        </a:buClr>
                        <a:buSzTx/>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70</a:t>
                      </a:r>
                    </a:p>
                  </a:txBody>
                  <a:tcPr marL="0" marR="0" marT="0" marB="0" anchor="ct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0"/>
                        </a:spcBef>
                        <a:spcAft>
                          <a:spcPct val="0"/>
                        </a:spcAft>
                        <a:buClr>
                          <a:srgbClr val="C0C0C0"/>
                        </a:buClr>
                        <a:buSzTx/>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67</a:t>
                      </a:r>
                    </a:p>
                  </a:txBody>
                  <a:tcPr marL="0" marR="0" marT="0" marB="0" anchor="ct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0"/>
                        </a:spcBef>
                        <a:spcAft>
                          <a:spcPct val="0"/>
                        </a:spcAft>
                        <a:buClr>
                          <a:srgbClr val="C0C0C0"/>
                        </a:buClr>
                        <a:buSzTx/>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76</a:t>
                      </a:r>
                    </a:p>
                  </a:txBody>
                  <a:tcPr marL="0" marR="0" marT="0" marB="0" anchor="ctr" horzOverflow="overflow">
                    <a:lnL w="12700" cap="flat" cmpd="sng" algn="ctr">
                      <a:solidFill>
                        <a:srgbClr val="DDDDDD"/>
                      </a:solidFill>
                      <a:prstDash val="solid"/>
                      <a:round/>
                      <a:headEnd type="none" w="med" len="med"/>
                      <a:tailEnd type="none" w="med" len="med"/>
                    </a:lnL>
                    <a:lnR cap="flat">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r>
              <a:tr h="184150">
                <a:tc>
                  <a:txBody>
                    <a:bodyPr/>
                    <a:lstStyle/>
                    <a:p>
                      <a:pPr marL="0" marR="0" lvl="0" indent="0" algn="l" defTabSz="914400" rtl="0" eaLnBrk="1" fontAlgn="base" latinLnBrk="0" hangingPunct="1">
                        <a:lnSpc>
                          <a:spcPct val="90000"/>
                        </a:lnSpc>
                        <a:spcBef>
                          <a:spcPct val="150000"/>
                        </a:spcBef>
                        <a:spcAft>
                          <a:spcPct val="0"/>
                        </a:spcAft>
                        <a:buClr>
                          <a:srgbClr val="C0C0C0"/>
                        </a:buClr>
                        <a:buSzTx/>
                        <a:buFont typeface="Wingdings" pitchFamily="2" charset="2"/>
                        <a:buNone/>
                        <a:tabLst/>
                      </a:pPr>
                      <a:r>
                        <a:rPr kumimoji="0" lang="en-CA" sz="1200" b="0" i="0" u="none" strike="noStrike" cap="none" normalizeH="0" baseline="0" smtClean="0">
                          <a:ln>
                            <a:noFill/>
                          </a:ln>
                          <a:solidFill>
                            <a:srgbClr val="000000"/>
                          </a:solidFill>
                          <a:effectLst/>
                          <a:latin typeface="Calibri" pitchFamily="34" charset="0"/>
                          <a:ea typeface="Times" pitchFamily="18" charset="0"/>
                          <a:cs typeface="Arial" pitchFamily="34" charset="0"/>
                        </a:rPr>
                        <a:t>   Voluntary</a:t>
                      </a:r>
                    </a:p>
                  </a:txBody>
                  <a:tcPr marL="54000" marR="54000" marT="0" marB="0" anchor="ctr" horzOverflow="overflow">
                    <a:lnL cap="flat">
                      <a:noFill/>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0"/>
                        </a:spcBef>
                        <a:spcAft>
                          <a:spcPct val="0"/>
                        </a:spcAft>
                        <a:buClr>
                          <a:srgbClr val="C0C0C0"/>
                        </a:buClr>
                        <a:buSzTx/>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69</a:t>
                      </a:r>
                    </a:p>
                  </a:txBody>
                  <a:tcPr marL="0" marR="0" marT="0" marB="0" anchor="ct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0"/>
                        </a:spcBef>
                        <a:spcAft>
                          <a:spcPct val="0"/>
                        </a:spcAft>
                        <a:buClr>
                          <a:srgbClr val="C0C0C0"/>
                        </a:buClr>
                        <a:buSzTx/>
                        <a:buFont typeface="Wingdings" pitchFamily="2" charset="2"/>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67</a:t>
                      </a:r>
                    </a:p>
                  </a:txBody>
                  <a:tcPr marL="0" marR="0" marT="0" marB="0" anchor="ct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0"/>
                        </a:spcBef>
                        <a:spcAft>
                          <a:spcPct val="0"/>
                        </a:spcAft>
                        <a:buClr>
                          <a:srgbClr val="C0C0C0"/>
                        </a:buClr>
                        <a:buSzTx/>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74</a:t>
                      </a:r>
                    </a:p>
                  </a:txBody>
                  <a:tcPr marL="0" marR="0" marT="0" marB="0" anchor="ctr" horzOverflow="overflow">
                    <a:lnL w="12700" cap="flat" cmpd="sng" algn="ctr">
                      <a:solidFill>
                        <a:srgbClr val="DDDDDD"/>
                      </a:solidFill>
                      <a:prstDash val="solid"/>
                      <a:round/>
                      <a:headEnd type="none" w="med" len="med"/>
                      <a:tailEnd type="none" w="med" len="med"/>
                    </a:lnL>
                    <a:lnR cap="flat">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r>
              <a:tr h="184150">
                <a:tc>
                  <a:txBody>
                    <a:bodyPr/>
                    <a:lstStyle/>
                    <a:p>
                      <a:pPr marL="0" marR="0" lvl="0" indent="0" algn="l" defTabSz="914400" rtl="0" eaLnBrk="1" fontAlgn="base" latinLnBrk="0" hangingPunct="1">
                        <a:lnSpc>
                          <a:spcPct val="90000"/>
                        </a:lnSpc>
                        <a:spcBef>
                          <a:spcPct val="150000"/>
                        </a:spcBef>
                        <a:spcAft>
                          <a:spcPct val="0"/>
                        </a:spcAft>
                        <a:buClr>
                          <a:srgbClr val="C0C0C0"/>
                        </a:buClr>
                        <a:buSzTx/>
                        <a:buFont typeface="Wingdings" pitchFamily="2" charset="2"/>
                        <a:buNone/>
                        <a:tabLst/>
                      </a:pPr>
                      <a:r>
                        <a:rPr kumimoji="0" lang="en-US" sz="1200" b="0" i="0" u="none" strike="noStrike" cap="none" normalizeH="0" baseline="0" smtClean="0">
                          <a:ln>
                            <a:noFill/>
                          </a:ln>
                          <a:solidFill>
                            <a:srgbClr val="000000"/>
                          </a:solidFill>
                          <a:effectLst/>
                          <a:latin typeface="Calibri" pitchFamily="34" charset="0"/>
                          <a:ea typeface="Times" pitchFamily="18" charset="0"/>
                          <a:cs typeface="Arial" pitchFamily="34" charset="0"/>
                        </a:rPr>
                        <a:t>   Involuntary</a:t>
                      </a:r>
                    </a:p>
                  </a:txBody>
                  <a:tcPr marL="54000" marR="54000" marT="0" marB="0" anchor="ctr" horzOverflow="overflow">
                    <a:lnL cap="flat">
                      <a:noFill/>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0"/>
                        </a:spcBef>
                        <a:spcAft>
                          <a:spcPct val="0"/>
                        </a:spcAft>
                        <a:buClr>
                          <a:srgbClr val="C0C0C0"/>
                        </a:buClr>
                        <a:buSzTx/>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76</a:t>
                      </a:r>
                    </a:p>
                  </a:txBody>
                  <a:tcPr marL="0" marR="0" marT="0" marB="0" anchor="ct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0"/>
                        </a:spcBef>
                        <a:spcAft>
                          <a:spcPct val="0"/>
                        </a:spcAft>
                        <a:buClr>
                          <a:srgbClr val="C0C0C0"/>
                        </a:buClr>
                        <a:buSzTx/>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79</a:t>
                      </a:r>
                    </a:p>
                  </a:txBody>
                  <a:tcPr marL="0" marR="0" marT="0" marB="0" anchor="ct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0"/>
                        </a:spcBef>
                        <a:spcAft>
                          <a:spcPct val="0"/>
                        </a:spcAft>
                        <a:buClr>
                          <a:srgbClr val="C0C0C0"/>
                        </a:buClr>
                        <a:buSzTx/>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83</a:t>
                      </a:r>
                    </a:p>
                  </a:txBody>
                  <a:tcPr marL="0" marR="0" marT="0" marB="0" anchor="ctr" horzOverflow="overflow">
                    <a:lnL w="12700" cap="flat" cmpd="sng" algn="ctr">
                      <a:solidFill>
                        <a:srgbClr val="DDDDDD"/>
                      </a:solidFill>
                      <a:prstDash val="solid"/>
                      <a:round/>
                      <a:headEnd type="none" w="med" len="med"/>
                      <a:tailEnd type="none" w="med" len="med"/>
                    </a:lnL>
                    <a:lnR cap="flat">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r>
              <a:tr h="184150">
                <a:tc>
                  <a:txBody>
                    <a:bodyPr/>
                    <a:lstStyle/>
                    <a:p>
                      <a:pPr marL="0" marR="0" lvl="0" indent="0" algn="l" defTabSz="914400" rtl="0" eaLnBrk="1" fontAlgn="base" latinLnBrk="0" hangingPunct="1">
                        <a:lnSpc>
                          <a:spcPct val="90000"/>
                        </a:lnSpc>
                        <a:spcBef>
                          <a:spcPct val="150000"/>
                        </a:spcBef>
                        <a:spcAft>
                          <a:spcPct val="0"/>
                        </a:spcAft>
                        <a:buClr>
                          <a:srgbClr val="C0C0C0"/>
                        </a:buClr>
                        <a:buSzTx/>
                        <a:buFont typeface="Wingdings" pitchFamily="2" charset="2"/>
                        <a:buNone/>
                        <a:tabLst/>
                      </a:pPr>
                      <a:r>
                        <a:rPr kumimoji="0" lang="en-US" sz="1200" b="0" i="0" u="none" strike="noStrike" cap="none" normalizeH="0" baseline="0" smtClean="0">
                          <a:ln>
                            <a:noFill/>
                          </a:ln>
                          <a:solidFill>
                            <a:srgbClr val="000000"/>
                          </a:solidFill>
                          <a:effectLst/>
                          <a:latin typeface="Calibri" pitchFamily="34" charset="0"/>
                          <a:ea typeface="Times" pitchFamily="18" charset="0"/>
                          <a:cs typeface="Arial" pitchFamily="34" charset="0"/>
                        </a:rPr>
                        <a:t>   Government delivered</a:t>
                      </a:r>
                    </a:p>
                  </a:txBody>
                  <a:tcPr marL="54000" marR="54000" marT="0" marB="0" anchor="ctr" horzOverflow="overflow">
                    <a:lnL cap="flat">
                      <a:noFill/>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0"/>
                        </a:spcBef>
                        <a:spcAft>
                          <a:spcPct val="0"/>
                        </a:spcAft>
                        <a:buClr>
                          <a:srgbClr val="C0C0C0"/>
                        </a:buClr>
                        <a:buSzTx/>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72</a:t>
                      </a:r>
                    </a:p>
                  </a:txBody>
                  <a:tcPr marL="0" marR="0" marT="0" marB="0" anchor="ct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0"/>
                        </a:spcBef>
                        <a:spcAft>
                          <a:spcPct val="0"/>
                        </a:spcAft>
                        <a:buClr>
                          <a:srgbClr val="C0C0C0"/>
                        </a:buClr>
                        <a:buSzTx/>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74</a:t>
                      </a:r>
                    </a:p>
                  </a:txBody>
                  <a:tcPr marL="0" marR="0" marT="0" marB="0" anchor="ct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0"/>
                        </a:spcBef>
                        <a:spcAft>
                          <a:spcPct val="0"/>
                        </a:spcAft>
                        <a:buClr>
                          <a:srgbClr val="C0C0C0"/>
                        </a:buClr>
                        <a:buSzTx/>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77</a:t>
                      </a:r>
                    </a:p>
                  </a:txBody>
                  <a:tcPr marL="0" marR="0" marT="0" marB="0" anchor="ctr" horzOverflow="overflow">
                    <a:lnL w="12700" cap="flat" cmpd="sng" algn="ctr">
                      <a:solidFill>
                        <a:srgbClr val="DDDDDD"/>
                      </a:solidFill>
                      <a:prstDash val="solid"/>
                      <a:round/>
                      <a:headEnd type="none" w="med" len="med"/>
                      <a:tailEnd type="none" w="med" len="med"/>
                    </a:lnL>
                    <a:lnR cap="flat">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r>
              <a:tr h="184150">
                <a:tc>
                  <a:txBody>
                    <a:bodyPr/>
                    <a:lstStyle/>
                    <a:p>
                      <a:pPr marL="0" marR="0" lvl="0" indent="0" algn="l" defTabSz="914400" rtl="0" eaLnBrk="1" fontAlgn="base" latinLnBrk="0" hangingPunct="1">
                        <a:lnSpc>
                          <a:spcPct val="90000"/>
                        </a:lnSpc>
                        <a:spcBef>
                          <a:spcPct val="150000"/>
                        </a:spcBef>
                        <a:spcAft>
                          <a:spcPct val="0"/>
                        </a:spcAft>
                        <a:buClr>
                          <a:srgbClr val="C0C0C0"/>
                        </a:buClr>
                        <a:buSzTx/>
                        <a:buFont typeface="Wingdings" pitchFamily="2" charset="2"/>
                        <a:buNone/>
                        <a:tabLst/>
                      </a:pPr>
                      <a:r>
                        <a:rPr kumimoji="0" lang="en-US" sz="1200" b="0" i="0" u="none" strike="noStrike" cap="none" normalizeH="0" baseline="0" smtClean="0">
                          <a:ln>
                            <a:noFill/>
                          </a:ln>
                          <a:solidFill>
                            <a:srgbClr val="000000"/>
                          </a:solidFill>
                          <a:effectLst/>
                          <a:latin typeface="Calibri" pitchFamily="34" charset="0"/>
                          <a:ea typeface="Times" pitchFamily="18" charset="0"/>
                          <a:cs typeface="Arial" pitchFamily="34" charset="0"/>
                        </a:rPr>
                        <a:t>   Third-party delivered</a:t>
                      </a:r>
                    </a:p>
                  </a:txBody>
                  <a:tcPr marL="54000" marR="54000" marT="0" marB="0" anchor="ctr" horzOverflow="overflow">
                    <a:lnL cap="flat">
                      <a:noFill/>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0"/>
                        </a:spcBef>
                        <a:spcAft>
                          <a:spcPct val="0"/>
                        </a:spcAft>
                        <a:buClr>
                          <a:srgbClr val="C0C0C0"/>
                        </a:buClr>
                        <a:buSzTx/>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67</a:t>
                      </a:r>
                    </a:p>
                  </a:txBody>
                  <a:tcPr marL="0" marR="0" marT="0" marB="0" anchor="ct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0"/>
                        </a:spcBef>
                        <a:spcAft>
                          <a:spcPct val="0"/>
                        </a:spcAft>
                        <a:buClr>
                          <a:srgbClr val="C0C0C0"/>
                        </a:buClr>
                        <a:buSzTx/>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62</a:t>
                      </a:r>
                    </a:p>
                  </a:txBody>
                  <a:tcPr marL="0" marR="0" marT="0" marB="0" anchor="ct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0"/>
                        </a:spcBef>
                        <a:spcAft>
                          <a:spcPct val="0"/>
                        </a:spcAft>
                        <a:buClr>
                          <a:srgbClr val="C0C0C0"/>
                        </a:buClr>
                        <a:buSzTx/>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72</a:t>
                      </a:r>
                    </a:p>
                  </a:txBody>
                  <a:tcPr marL="0" marR="0" marT="0" marB="0" anchor="ctr" horzOverflow="overflow">
                    <a:lnL w="12700" cap="flat" cmpd="sng" algn="ctr">
                      <a:solidFill>
                        <a:srgbClr val="DDDDDD"/>
                      </a:solidFill>
                      <a:prstDash val="solid"/>
                      <a:round/>
                      <a:headEnd type="none" w="med" len="med"/>
                      <a:tailEnd type="none" w="med" len="med"/>
                    </a:lnL>
                    <a:lnR cap="flat">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r>
              <a:tr h="184150">
                <a:tc>
                  <a:txBody>
                    <a:bodyPr/>
                    <a:lstStyle/>
                    <a:p>
                      <a:pPr marL="0" marR="0" lvl="0" indent="0" algn="l" defTabSz="914400" rtl="0" eaLnBrk="1" fontAlgn="base" latinLnBrk="0" hangingPunct="1">
                        <a:lnSpc>
                          <a:spcPct val="90000"/>
                        </a:lnSpc>
                        <a:spcBef>
                          <a:spcPct val="150000"/>
                        </a:spcBef>
                        <a:spcAft>
                          <a:spcPct val="0"/>
                        </a:spcAft>
                        <a:buClr>
                          <a:srgbClr val="C0C0C0"/>
                        </a:buClr>
                        <a:buSzTx/>
                        <a:buFont typeface="Wingdings" pitchFamily="2" charset="2"/>
                        <a:buNone/>
                        <a:tabLst/>
                      </a:pPr>
                      <a:r>
                        <a:rPr kumimoji="0" lang="en-US" sz="1200" b="0" i="0" u="none" strike="noStrike" cap="none" normalizeH="0" baseline="0" smtClean="0">
                          <a:ln>
                            <a:noFill/>
                          </a:ln>
                          <a:solidFill>
                            <a:srgbClr val="000000"/>
                          </a:solidFill>
                          <a:effectLst/>
                          <a:latin typeface="Calibri" pitchFamily="34" charset="0"/>
                          <a:ea typeface="Times" pitchFamily="18" charset="0"/>
                          <a:cs typeface="Arial" pitchFamily="34" charset="0"/>
                        </a:rPr>
                        <a:t>   Social Entitlement</a:t>
                      </a:r>
                    </a:p>
                  </a:txBody>
                  <a:tcPr marL="54000" marR="54000" marT="0" marB="0" anchor="ctr" horzOverflow="overflow">
                    <a:lnL cap="flat">
                      <a:noFill/>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0"/>
                        </a:spcBef>
                        <a:spcAft>
                          <a:spcPct val="0"/>
                        </a:spcAft>
                        <a:buClr>
                          <a:srgbClr val="C0C0C0"/>
                        </a:buClr>
                        <a:buSzTx/>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57</a:t>
                      </a:r>
                    </a:p>
                  </a:txBody>
                  <a:tcPr marL="0" marR="0" marT="0" marB="0" anchor="ct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0"/>
                        </a:spcBef>
                        <a:spcAft>
                          <a:spcPct val="0"/>
                        </a:spcAft>
                        <a:buClr>
                          <a:srgbClr val="C0C0C0"/>
                        </a:buClr>
                        <a:buSzTx/>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58</a:t>
                      </a:r>
                    </a:p>
                  </a:txBody>
                  <a:tcPr marL="0" marR="0" marT="0" marB="0" anchor="ct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0"/>
                        </a:spcBef>
                        <a:spcAft>
                          <a:spcPct val="0"/>
                        </a:spcAft>
                        <a:buClr>
                          <a:srgbClr val="C0C0C0"/>
                        </a:buClr>
                        <a:buSzTx/>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66</a:t>
                      </a:r>
                    </a:p>
                  </a:txBody>
                  <a:tcPr marL="0" marR="0" marT="0" marB="0" anchor="ctr" horzOverflow="overflow">
                    <a:lnL w="12700" cap="flat" cmpd="sng" algn="ctr">
                      <a:solidFill>
                        <a:srgbClr val="DDDDDD"/>
                      </a:solidFill>
                      <a:prstDash val="solid"/>
                      <a:round/>
                      <a:headEnd type="none" w="med" len="med"/>
                      <a:tailEnd type="none" w="med" len="med"/>
                    </a:lnL>
                    <a:lnR cap="flat">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r>
              <a:tr h="217488">
                <a:tc gridSpan="4">
                  <a:txBody>
                    <a:bodyPr/>
                    <a:lstStyle/>
                    <a:p>
                      <a:pPr marL="0" marR="0" lvl="0" indent="0" algn="ctr" defTabSz="914400" rtl="0" eaLnBrk="1" fontAlgn="base" latinLnBrk="0" hangingPunct="1">
                        <a:lnSpc>
                          <a:spcPct val="90000"/>
                        </a:lnSpc>
                        <a:spcBef>
                          <a:spcPct val="150000"/>
                        </a:spcBef>
                        <a:spcAft>
                          <a:spcPct val="0"/>
                        </a:spcAft>
                        <a:buClr>
                          <a:srgbClr val="C0C0C0"/>
                        </a:buClr>
                        <a:buSzTx/>
                        <a:buFont typeface="Wingdings" pitchFamily="2" charset="2"/>
                        <a:buNone/>
                        <a:tabLst/>
                      </a:pPr>
                      <a:endParaRPr kumimoji="0" lang="en-US" sz="1200" b="0" i="0" u="none" strike="noStrike" cap="none" normalizeH="0" baseline="0" dirty="0" smtClean="0">
                        <a:ln>
                          <a:noFill/>
                        </a:ln>
                        <a:solidFill>
                          <a:schemeClr val="tx1"/>
                        </a:solidFill>
                        <a:effectLst/>
                        <a:latin typeface="Calibri" pitchFamily="34" charset="0"/>
                      </a:endParaRPr>
                    </a:p>
                  </a:txBody>
                  <a:tcPr marL="0" marR="0" marT="0" marB="0" anchor="ctr" horzOverflow="overflow">
                    <a:lnL cap="flat">
                      <a:noFill/>
                    </a:lnL>
                    <a:lnR cap="flat">
                      <a:noFill/>
                    </a:lnR>
                    <a:lnT w="12700" cap="flat" cmpd="sng" algn="ctr">
                      <a:solidFill>
                        <a:srgbClr val="DDDDDD"/>
                      </a:solidFill>
                      <a:prstDash val="solid"/>
                      <a:round/>
                      <a:headEnd type="none" w="med" len="med"/>
                      <a:tailEnd type="none" w="med" len="med"/>
                    </a:lnT>
                    <a:lnB cap="flat">
                      <a:noFill/>
                    </a:lnB>
                    <a:lnTlToBr>
                      <a:noFill/>
                    </a:lnTlToBr>
                    <a:lnBlToTr>
                      <a:noFill/>
                    </a:lnBlToTr>
                    <a:solidFill>
                      <a:srgbClr val="DDDDDD"/>
                    </a:solidFill>
                  </a:tcPr>
                </a:tc>
                <a:tc hMerge="1">
                  <a:txBody>
                    <a:bodyPr/>
                    <a:lstStyle/>
                    <a:p>
                      <a:endParaRPr lang="en-CA"/>
                    </a:p>
                  </a:txBody>
                  <a:tcPr/>
                </a:tc>
                <a:tc hMerge="1">
                  <a:txBody>
                    <a:bodyPr/>
                    <a:lstStyle/>
                    <a:p>
                      <a:endParaRPr lang="en-CA"/>
                    </a:p>
                  </a:txBody>
                  <a:tcPr/>
                </a:tc>
                <a:tc hMerge="1">
                  <a:txBody>
                    <a:bodyPr/>
                    <a:lstStyle/>
                    <a:p>
                      <a:endParaRPr lang="en-CA"/>
                    </a:p>
                  </a:txBody>
                  <a:tcPr/>
                </a:tc>
              </a:tr>
            </a:tbl>
          </a:graphicData>
        </a:graphic>
      </p:graphicFrame>
      <p:pic>
        <p:nvPicPr>
          <p:cNvPr id="6" name="Picture 120" descr="wb01753_"/>
          <p:cNvPicPr>
            <a:picLocks noChangeAspect="1" noChangeArrowheads="1"/>
          </p:cNvPicPr>
          <p:nvPr/>
        </p:nvPicPr>
        <p:blipFill>
          <a:blip r:embed="rId2" cstate="print"/>
          <a:srcRect/>
          <a:stretch>
            <a:fillRect/>
          </a:stretch>
        </p:blipFill>
        <p:spPr bwMode="gray">
          <a:xfrm>
            <a:off x="6019800" y="4495800"/>
            <a:ext cx="614362" cy="261938"/>
          </a:xfrm>
          <a:prstGeom prst="rect">
            <a:avLst/>
          </a:prstGeom>
          <a:noFill/>
          <a:ln w="9525">
            <a:noFill/>
            <a:miter lim="800000"/>
            <a:headEnd/>
            <a:tailEnd/>
          </a:ln>
        </p:spPr>
      </p:pic>
      <p:pic>
        <p:nvPicPr>
          <p:cNvPr id="7" name="Picture 120" descr="wb01753_"/>
          <p:cNvPicPr>
            <a:picLocks noChangeAspect="1" noChangeArrowheads="1"/>
          </p:cNvPicPr>
          <p:nvPr/>
        </p:nvPicPr>
        <p:blipFill>
          <a:blip r:embed="rId2" cstate="print"/>
          <a:srcRect/>
          <a:stretch>
            <a:fillRect/>
          </a:stretch>
        </p:blipFill>
        <p:spPr bwMode="gray">
          <a:xfrm>
            <a:off x="6019800" y="3886200"/>
            <a:ext cx="614362" cy="261938"/>
          </a:xfrm>
          <a:prstGeom prst="rect">
            <a:avLst/>
          </a:prstGeom>
          <a:noFill/>
          <a:ln w="9525">
            <a:noFill/>
            <a:miter lim="800000"/>
            <a:headEnd/>
            <a:tailEnd/>
          </a:ln>
        </p:spPr>
      </p:pic>
      <p:pic>
        <p:nvPicPr>
          <p:cNvPr id="8" name="Picture 120" descr="wb01753_"/>
          <p:cNvPicPr>
            <a:picLocks noChangeAspect="1" noChangeArrowheads="1"/>
          </p:cNvPicPr>
          <p:nvPr/>
        </p:nvPicPr>
        <p:blipFill>
          <a:blip r:embed="rId2" cstate="print"/>
          <a:srcRect/>
          <a:stretch>
            <a:fillRect/>
          </a:stretch>
        </p:blipFill>
        <p:spPr bwMode="gray">
          <a:xfrm>
            <a:off x="6019800" y="5410200"/>
            <a:ext cx="614362" cy="277813"/>
          </a:xfrm>
          <a:prstGeom prst="rect">
            <a:avLst/>
          </a:prstGeom>
          <a:noFill/>
          <a:ln w="9525">
            <a:noFill/>
            <a:miter lim="800000"/>
            <a:headEnd/>
            <a:tailEnd/>
          </a:ln>
        </p:spPr>
      </p:pic>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title"/>
          </p:nvPr>
        </p:nvSpPr>
        <p:spPr>
          <a:xfrm>
            <a:off x="1143000" y="228600"/>
            <a:ext cx="6764850" cy="838200"/>
          </a:xfrm>
        </p:spPr>
        <p:txBody>
          <a:bodyPr>
            <a:noAutofit/>
          </a:bodyPr>
          <a:lstStyle/>
          <a:p>
            <a:pPr algn="ctr"/>
            <a:r>
              <a:rPr lang="en-US" b="1" dirty="0" smtClean="0"/>
              <a:t>The Public Sector Service Value Chain</a:t>
            </a:r>
          </a:p>
        </p:txBody>
      </p:sp>
      <p:sp>
        <p:nvSpPr>
          <p:cNvPr id="11" name="Footer Placeholder 10"/>
          <p:cNvSpPr>
            <a:spLocks noGrp="1"/>
          </p:cNvSpPr>
          <p:nvPr>
            <p:ph type="ftr" sz="quarter" idx="4294967295"/>
          </p:nvPr>
        </p:nvSpPr>
        <p:spPr>
          <a:xfrm>
            <a:off x="201613" y="6423025"/>
            <a:ext cx="6122987" cy="365125"/>
          </a:xfrm>
          <a:prstGeom prst="rect">
            <a:avLst/>
          </a:prstGeom>
        </p:spPr>
        <p:txBody>
          <a:bodyPr/>
          <a:lstStyle/>
          <a:p>
            <a:pPr>
              <a:defRPr/>
            </a:pPr>
            <a:r>
              <a:rPr lang="en-CA" sz="1200" dirty="0" smtClean="0"/>
              <a:t>©  Institute for Citizen-Centred Service 2016</a:t>
            </a:r>
            <a:endParaRPr lang="en-US" sz="1200" dirty="0"/>
          </a:p>
        </p:txBody>
      </p:sp>
      <p:sp>
        <p:nvSpPr>
          <p:cNvPr id="59396" name="Oval 38"/>
          <p:cNvSpPr>
            <a:spLocks noChangeArrowheads="1"/>
          </p:cNvSpPr>
          <p:nvPr/>
        </p:nvSpPr>
        <p:spPr bwMode="auto">
          <a:xfrm>
            <a:off x="990600" y="1676400"/>
            <a:ext cx="1828800" cy="1106488"/>
          </a:xfrm>
          <a:prstGeom prst="roundRect">
            <a:avLst/>
          </a:prstGeom>
          <a:solidFill>
            <a:srgbClr val="FF9966"/>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auto">
              <a:spcBef>
                <a:spcPts val="0"/>
              </a:spcBef>
              <a:spcAft>
                <a:spcPts val="0"/>
              </a:spcAft>
              <a:defRPr/>
            </a:pPr>
            <a:r>
              <a:rPr lang="en-US" sz="2000" b="1" dirty="0"/>
              <a:t>Engaged </a:t>
            </a:r>
          </a:p>
          <a:p>
            <a:pPr algn="ctr" fontAlgn="auto">
              <a:spcBef>
                <a:spcPts val="0"/>
              </a:spcBef>
              <a:spcAft>
                <a:spcPts val="0"/>
              </a:spcAft>
              <a:defRPr/>
            </a:pPr>
            <a:r>
              <a:rPr lang="en-US" sz="2000" b="1" dirty="0"/>
              <a:t>Employees</a:t>
            </a:r>
          </a:p>
        </p:txBody>
      </p:sp>
      <p:sp>
        <p:nvSpPr>
          <p:cNvPr id="59397" name="Oval 39"/>
          <p:cNvSpPr>
            <a:spLocks noChangeArrowheads="1"/>
          </p:cNvSpPr>
          <p:nvPr/>
        </p:nvSpPr>
        <p:spPr bwMode="auto">
          <a:xfrm>
            <a:off x="3657600" y="1676400"/>
            <a:ext cx="2057400" cy="1143000"/>
          </a:xfrm>
          <a:prstGeom prst="roundRect">
            <a:avLst/>
          </a:prstGeom>
          <a:solidFill>
            <a:srgbClr val="FF5B5B"/>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auto">
              <a:spcBef>
                <a:spcPts val="0"/>
              </a:spcBef>
              <a:spcAft>
                <a:spcPts val="0"/>
              </a:spcAft>
              <a:defRPr/>
            </a:pPr>
            <a:r>
              <a:rPr lang="en-US" sz="2000" b="1" dirty="0"/>
              <a:t>Citizen </a:t>
            </a:r>
          </a:p>
          <a:p>
            <a:pPr algn="ctr" fontAlgn="auto">
              <a:spcBef>
                <a:spcPts val="0"/>
              </a:spcBef>
              <a:spcAft>
                <a:spcPts val="0"/>
              </a:spcAft>
              <a:defRPr/>
            </a:pPr>
            <a:r>
              <a:rPr lang="en-US" sz="2000" b="1" dirty="0"/>
              <a:t>Service </a:t>
            </a:r>
          </a:p>
          <a:p>
            <a:pPr algn="ctr" fontAlgn="auto">
              <a:spcBef>
                <a:spcPts val="0"/>
              </a:spcBef>
              <a:spcAft>
                <a:spcPts val="0"/>
              </a:spcAft>
              <a:defRPr/>
            </a:pPr>
            <a:r>
              <a:rPr lang="en-US" sz="2000" b="1" dirty="0"/>
              <a:t>Satisfaction</a:t>
            </a:r>
          </a:p>
        </p:txBody>
      </p:sp>
      <p:sp>
        <p:nvSpPr>
          <p:cNvPr id="59398" name="Oval 40"/>
          <p:cNvSpPr>
            <a:spLocks noChangeArrowheads="1"/>
          </p:cNvSpPr>
          <p:nvPr/>
        </p:nvSpPr>
        <p:spPr bwMode="auto">
          <a:xfrm>
            <a:off x="6553200" y="1676400"/>
            <a:ext cx="2024608" cy="1106488"/>
          </a:xfrm>
          <a:prstGeom prst="roundRect">
            <a:avLst/>
          </a:prstGeom>
          <a:solidFill>
            <a:srgbClr val="FF9933"/>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auto">
              <a:spcBef>
                <a:spcPts val="0"/>
              </a:spcBef>
              <a:spcAft>
                <a:spcPts val="0"/>
              </a:spcAft>
              <a:defRPr/>
            </a:pPr>
            <a:r>
              <a:rPr lang="en-US" sz="2000" b="1" dirty="0"/>
              <a:t>Citizen </a:t>
            </a:r>
          </a:p>
          <a:p>
            <a:pPr algn="ctr" fontAlgn="auto">
              <a:spcBef>
                <a:spcPts val="0"/>
              </a:spcBef>
              <a:spcAft>
                <a:spcPts val="0"/>
              </a:spcAft>
              <a:defRPr/>
            </a:pPr>
            <a:r>
              <a:rPr lang="en-US" sz="2000" b="1" dirty="0"/>
              <a:t>trust &amp; </a:t>
            </a:r>
          </a:p>
          <a:p>
            <a:pPr algn="ctr" fontAlgn="auto">
              <a:spcBef>
                <a:spcPts val="0"/>
              </a:spcBef>
              <a:spcAft>
                <a:spcPts val="0"/>
              </a:spcAft>
              <a:defRPr/>
            </a:pPr>
            <a:r>
              <a:rPr lang="en-US" sz="2000" b="1" dirty="0"/>
              <a:t>confidence </a:t>
            </a:r>
          </a:p>
        </p:txBody>
      </p:sp>
      <p:sp>
        <p:nvSpPr>
          <p:cNvPr id="59399" name="Rectangle 41"/>
          <p:cNvSpPr>
            <a:spLocks noChangeArrowheads="1"/>
          </p:cNvSpPr>
          <p:nvPr/>
        </p:nvSpPr>
        <p:spPr bwMode="auto">
          <a:xfrm>
            <a:off x="1828800" y="3581400"/>
            <a:ext cx="6154936" cy="2213372"/>
          </a:xfrm>
          <a:prstGeom prst="wedgeRoundRectCallout">
            <a:avLst>
              <a:gd name="adj1" fmla="val 1705"/>
              <a:gd name="adj2" fmla="val 73420"/>
              <a:gd name="adj3" fmla="val 16667"/>
            </a:avLst>
          </a:prstGeom>
          <a:ln>
            <a:prstDash val="sysDot"/>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fontAlgn="auto">
              <a:spcBef>
                <a:spcPts val="0"/>
              </a:spcBef>
              <a:spcAft>
                <a:spcPts val="0"/>
              </a:spcAft>
              <a:defRPr/>
            </a:pPr>
            <a:r>
              <a:rPr lang="en-US" dirty="0"/>
              <a:t>A strong twin relationship exists between the two “links” above. Organizations with above average customer satisfaction also have above average employee satisfaction and vice versa. </a:t>
            </a:r>
          </a:p>
          <a:p>
            <a:pPr algn="ctr" fontAlgn="auto">
              <a:spcBef>
                <a:spcPts val="0"/>
              </a:spcBef>
              <a:spcAft>
                <a:spcPts val="0"/>
              </a:spcAft>
              <a:defRPr/>
            </a:pPr>
            <a:r>
              <a:rPr lang="en-US" dirty="0"/>
              <a:t>“The link between employee satisfaction and client satisfaction is so strong that it has been called the </a:t>
            </a:r>
            <a:r>
              <a:rPr lang="en-US" i="1" dirty="0"/>
              <a:t>satisfaction mirror</a:t>
            </a:r>
            <a:r>
              <a:rPr lang="en-US" dirty="0"/>
              <a:t> in management literature.”</a:t>
            </a:r>
          </a:p>
          <a:p>
            <a:pPr algn="r" fontAlgn="auto">
              <a:spcBef>
                <a:spcPts val="0"/>
              </a:spcBef>
              <a:spcAft>
                <a:spcPts val="0"/>
              </a:spcAft>
              <a:defRPr/>
            </a:pPr>
            <a:r>
              <a:rPr lang="en-US" sz="1600" i="1" dirty="0" err="1"/>
              <a:t>Heintzman</a:t>
            </a:r>
            <a:r>
              <a:rPr lang="en-US" sz="1600" i="1" dirty="0"/>
              <a:t> and </a:t>
            </a:r>
            <a:r>
              <a:rPr lang="en-US" sz="1600" i="1" dirty="0" err="1"/>
              <a:t>Marson</a:t>
            </a:r>
            <a:r>
              <a:rPr lang="en-US" sz="1600" i="1" dirty="0"/>
              <a:t> 2005 </a:t>
            </a:r>
          </a:p>
        </p:txBody>
      </p:sp>
      <p:sp>
        <p:nvSpPr>
          <p:cNvPr id="59400" name="AutoShape 42"/>
          <p:cNvSpPr>
            <a:spLocks noChangeArrowheads="1"/>
          </p:cNvSpPr>
          <p:nvPr/>
        </p:nvSpPr>
        <p:spPr bwMode="auto">
          <a:xfrm>
            <a:off x="2743200" y="1981200"/>
            <a:ext cx="936625" cy="515938"/>
          </a:xfrm>
          <a:prstGeom prst="leftRightArrow">
            <a:avLst>
              <a:gd name="adj1" fmla="val 50000"/>
              <a:gd name="adj2" fmla="val 6712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fontAlgn="auto">
              <a:spcBef>
                <a:spcPts val="0"/>
              </a:spcBef>
              <a:spcAft>
                <a:spcPts val="0"/>
              </a:spcAft>
              <a:defRPr/>
            </a:pPr>
            <a:endParaRPr lang="en-CA"/>
          </a:p>
        </p:txBody>
      </p:sp>
      <p:sp>
        <p:nvSpPr>
          <p:cNvPr id="59401" name="AutoShape 43"/>
          <p:cNvSpPr>
            <a:spLocks noChangeArrowheads="1"/>
          </p:cNvSpPr>
          <p:nvPr/>
        </p:nvSpPr>
        <p:spPr bwMode="auto">
          <a:xfrm>
            <a:off x="5715000" y="1981200"/>
            <a:ext cx="839787" cy="515938"/>
          </a:xfrm>
          <a:prstGeom prst="rightArrow">
            <a:avLst>
              <a:gd name="adj1" fmla="val 50000"/>
              <a:gd name="adj2" fmla="val 6381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fontAlgn="auto">
              <a:spcBef>
                <a:spcPts val="0"/>
              </a:spcBef>
              <a:spcAft>
                <a:spcPts val="0"/>
              </a:spcAft>
              <a:defRPr/>
            </a:pPr>
            <a:endParaRPr lang="en-CA"/>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a:spLocks noGrp="1"/>
          </p:cNvSpPr>
          <p:nvPr>
            <p:ph type="sldNum" sz="quarter" idx="4294967295"/>
          </p:nvPr>
        </p:nvSpPr>
        <p:spPr>
          <a:xfrm>
            <a:off x="7162800" y="6477000"/>
            <a:ext cx="1905000" cy="228600"/>
          </a:xfrm>
          <a:prstGeom prst="rect">
            <a:avLst/>
          </a:prstGeom>
        </p:spPr>
        <p:txBody>
          <a:bodyPr/>
          <a:lstStyle/>
          <a:p>
            <a:fld id="{B092D726-46E6-4E0E-9A1A-0EF59D938706}" type="slidenum">
              <a:rPr lang="en-US"/>
              <a:pPr/>
              <a:t>13</a:t>
            </a:fld>
            <a:endParaRPr lang="en-US"/>
          </a:p>
        </p:txBody>
      </p:sp>
      <p:sp>
        <p:nvSpPr>
          <p:cNvPr id="750596" name="Rectangle 4"/>
          <p:cNvSpPr>
            <a:spLocks noGrp="1" noChangeArrowheads="1"/>
          </p:cNvSpPr>
          <p:nvPr>
            <p:ph type="title"/>
          </p:nvPr>
        </p:nvSpPr>
        <p:spPr>
          <a:xfrm>
            <a:off x="1143000" y="1676400"/>
            <a:ext cx="7772400" cy="1143000"/>
          </a:xfrm>
        </p:spPr>
        <p:txBody>
          <a:bodyPr/>
          <a:lstStyle/>
          <a:p>
            <a:pPr algn="l"/>
            <a:r>
              <a:rPr lang="en-US" sz="2000" dirty="0">
                <a:solidFill>
                  <a:schemeClr val="tx1"/>
                </a:solidFill>
                <a:latin typeface="Arial" pitchFamily="34" charset="0"/>
              </a:rPr>
              <a:t>Strong services contribute to </a:t>
            </a:r>
            <a:r>
              <a:rPr lang="en-US" sz="2000" dirty="0" smtClean="0">
                <a:solidFill>
                  <a:schemeClr val="tx1"/>
                </a:solidFill>
                <a:latin typeface="Arial" pitchFamily="34" charset="0"/>
              </a:rPr>
              <a:t>trust and confidence </a:t>
            </a:r>
            <a:r>
              <a:rPr lang="en-US" sz="2000" dirty="0">
                <a:solidFill>
                  <a:schemeClr val="tx1"/>
                </a:solidFill>
                <a:latin typeface="Arial" pitchFamily="34" charset="0"/>
              </a:rPr>
              <a:t>in the public service</a:t>
            </a:r>
          </a:p>
        </p:txBody>
      </p:sp>
      <p:sp>
        <p:nvSpPr>
          <p:cNvPr id="750597" name="Rectangle 5"/>
          <p:cNvSpPr>
            <a:spLocks noChangeArrowheads="1"/>
          </p:cNvSpPr>
          <p:nvPr/>
        </p:nvSpPr>
        <p:spPr bwMode="auto">
          <a:xfrm>
            <a:off x="838200" y="381000"/>
            <a:ext cx="7239000" cy="1143000"/>
          </a:xfrm>
          <a:prstGeom prst="rect">
            <a:avLst/>
          </a:prstGeom>
          <a:noFill/>
          <a:ln w="9525">
            <a:noFill/>
            <a:miter lim="800000"/>
            <a:headEnd/>
            <a:tailEnd/>
          </a:ln>
          <a:effectLst/>
        </p:spPr>
        <p:txBody>
          <a:bodyPr anchor="ctr"/>
          <a:lstStyle/>
          <a:p>
            <a:pPr algn="ctr"/>
            <a:r>
              <a:rPr lang="en-US" sz="3600" b="1" dirty="0">
                <a:latin typeface="+mj-lt"/>
              </a:rPr>
              <a:t>Drivers of </a:t>
            </a:r>
            <a:r>
              <a:rPr lang="en-US" sz="3600" b="1" dirty="0" smtClean="0">
                <a:latin typeface="+mj-lt"/>
              </a:rPr>
              <a:t>Trust and Confidence </a:t>
            </a:r>
            <a:r>
              <a:rPr lang="en-US" sz="3600" b="1" dirty="0">
                <a:latin typeface="+mj-lt"/>
              </a:rPr>
              <a:t>in the Public Service</a:t>
            </a:r>
          </a:p>
        </p:txBody>
      </p:sp>
      <p:sp>
        <p:nvSpPr>
          <p:cNvPr id="750594" name="Rectangle 2"/>
          <p:cNvSpPr>
            <a:spLocks noChangeArrowheads="1"/>
          </p:cNvSpPr>
          <p:nvPr/>
        </p:nvSpPr>
        <p:spPr bwMode="auto">
          <a:xfrm>
            <a:off x="685800" y="2667000"/>
            <a:ext cx="8458200" cy="3962400"/>
          </a:xfrm>
          <a:prstGeom prst="rect">
            <a:avLst/>
          </a:prstGeom>
          <a:noFill/>
          <a:ln w="9525">
            <a:noFill/>
            <a:miter lim="800000"/>
            <a:headEnd/>
            <a:tailEnd/>
          </a:ln>
          <a:effectLst/>
        </p:spPr>
        <p:txBody>
          <a:bodyPr wrap="none" anchor="ctr"/>
          <a:lstStyle/>
          <a:p>
            <a:endParaRPr lang="en-CA"/>
          </a:p>
        </p:txBody>
      </p:sp>
      <p:sp>
        <p:nvSpPr>
          <p:cNvPr id="750595" name="Rectangle 3"/>
          <p:cNvSpPr>
            <a:spLocks noChangeArrowheads="1"/>
          </p:cNvSpPr>
          <p:nvPr/>
        </p:nvSpPr>
        <p:spPr bwMode="auto">
          <a:xfrm>
            <a:off x="2819400" y="2895600"/>
            <a:ext cx="4038600" cy="762000"/>
          </a:xfrm>
          <a:prstGeom prst="rect">
            <a:avLst/>
          </a:prstGeom>
          <a:noFill/>
          <a:ln w="9525">
            <a:noFill/>
            <a:miter lim="800000"/>
            <a:headEnd/>
            <a:tailEnd/>
          </a:ln>
          <a:effectLst/>
        </p:spPr>
        <p:txBody>
          <a:bodyPr wrap="none" anchor="ctr"/>
          <a:lstStyle/>
          <a:p>
            <a:pPr algn="ctr"/>
            <a:r>
              <a:rPr lang="en-US" b="1" dirty="0" smtClean="0">
                <a:solidFill>
                  <a:srgbClr val="CC3300"/>
                </a:solidFill>
                <a:latin typeface="Arial Narrow" pitchFamily="34" charset="0"/>
              </a:rPr>
              <a:t>TRUST AND CONFIDENCE </a:t>
            </a:r>
            <a:r>
              <a:rPr lang="en-US" b="1" dirty="0">
                <a:solidFill>
                  <a:srgbClr val="CC3300"/>
                </a:solidFill>
                <a:latin typeface="Arial Narrow" pitchFamily="34" charset="0"/>
              </a:rPr>
              <a:t>IN THE PUBLIC SERVICE</a:t>
            </a:r>
            <a:endParaRPr lang="en-CA" b="1" dirty="0">
              <a:solidFill>
                <a:srgbClr val="CC3300"/>
              </a:solidFill>
              <a:latin typeface="Arial Narrow" pitchFamily="34" charset="0"/>
            </a:endParaRPr>
          </a:p>
        </p:txBody>
      </p:sp>
      <p:pic>
        <p:nvPicPr>
          <p:cNvPr id="750598" name="Picture 6"/>
          <p:cNvPicPr>
            <a:picLocks noChangeAspect="1" noChangeArrowheads="1"/>
          </p:cNvPicPr>
          <p:nvPr/>
        </p:nvPicPr>
        <p:blipFill>
          <a:blip r:embed="rId3" cstate="print"/>
          <a:srcRect t="30072" r="1212"/>
          <a:stretch>
            <a:fillRect/>
          </a:stretch>
        </p:blipFill>
        <p:spPr bwMode="auto">
          <a:xfrm>
            <a:off x="990600" y="3806825"/>
            <a:ext cx="7753350" cy="2827338"/>
          </a:xfrm>
          <a:prstGeom prst="rect">
            <a:avLst/>
          </a:prstGeom>
          <a:noFill/>
          <a:ln w="9525">
            <a:noFill/>
            <a:miter lim="800000"/>
            <a:headEnd/>
            <a:tailEnd/>
          </a:ln>
          <a:effectLst/>
        </p:spPr>
      </p:pic>
      <p:sp>
        <p:nvSpPr>
          <p:cNvPr id="750599" name="Rectangle 7"/>
          <p:cNvSpPr>
            <a:spLocks noChangeArrowheads="1"/>
          </p:cNvSpPr>
          <p:nvPr/>
        </p:nvSpPr>
        <p:spPr bwMode="auto">
          <a:xfrm>
            <a:off x="1157288" y="4329113"/>
            <a:ext cx="1524000" cy="623887"/>
          </a:xfrm>
          <a:prstGeom prst="rect">
            <a:avLst/>
          </a:prstGeom>
          <a:noFill/>
          <a:ln w="9525">
            <a:noFill/>
            <a:miter lim="800000"/>
            <a:headEnd/>
            <a:tailEnd/>
          </a:ln>
          <a:effectLst/>
        </p:spPr>
        <p:txBody>
          <a:bodyPr>
            <a:spAutoFit/>
          </a:bodyPr>
          <a:lstStyle/>
          <a:p>
            <a:pPr>
              <a:spcBef>
                <a:spcPct val="50000"/>
              </a:spcBef>
            </a:pPr>
            <a:r>
              <a:rPr lang="en-CA" sz="1400" b="1">
                <a:cs typeface="Times New Roman" pitchFamily="18" charset="0"/>
              </a:rPr>
              <a:t>Strong services</a:t>
            </a:r>
          </a:p>
          <a:p>
            <a:pPr>
              <a:spcBef>
                <a:spcPct val="50000"/>
              </a:spcBef>
            </a:pPr>
            <a:endParaRPr lang="en-CA" sz="1400">
              <a:latin typeface="Times New Roman" pitchFamily="18" charset="0"/>
              <a:cs typeface="Times New Roman" pitchFamily="18" charset="0"/>
            </a:endParaRPr>
          </a:p>
        </p:txBody>
      </p:sp>
      <p:sp>
        <p:nvSpPr>
          <p:cNvPr id="750600" name="Rectangle 8"/>
          <p:cNvSpPr>
            <a:spLocks noChangeArrowheads="1"/>
          </p:cNvSpPr>
          <p:nvPr/>
        </p:nvSpPr>
        <p:spPr bwMode="auto">
          <a:xfrm>
            <a:off x="2481263" y="5043488"/>
            <a:ext cx="1600200" cy="836612"/>
          </a:xfrm>
          <a:prstGeom prst="rect">
            <a:avLst/>
          </a:prstGeom>
          <a:noFill/>
          <a:ln w="9525">
            <a:noFill/>
            <a:miter lim="800000"/>
            <a:headEnd/>
            <a:tailEnd/>
          </a:ln>
          <a:effectLst/>
        </p:spPr>
        <p:txBody>
          <a:bodyPr>
            <a:spAutoFit/>
          </a:bodyPr>
          <a:lstStyle/>
          <a:p>
            <a:pPr algn="ctr">
              <a:spcBef>
                <a:spcPct val="50000"/>
              </a:spcBef>
            </a:pPr>
            <a:r>
              <a:rPr lang="en-CA" sz="1400" b="1">
                <a:cs typeface="Times New Roman" pitchFamily="18" charset="0"/>
              </a:rPr>
              <a:t>Benefits to citizens</a:t>
            </a:r>
          </a:p>
          <a:p>
            <a:pPr algn="ctr">
              <a:spcBef>
                <a:spcPct val="50000"/>
              </a:spcBef>
            </a:pPr>
            <a:endParaRPr lang="en-US" sz="1400">
              <a:latin typeface="Times New Roman" pitchFamily="18" charset="0"/>
              <a:cs typeface="Times New Roman" pitchFamily="18" charset="0"/>
            </a:endParaRPr>
          </a:p>
        </p:txBody>
      </p:sp>
      <p:sp>
        <p:nvSpPr>
          <p:cNvPr id="750601" name="Rectangle 9"/>
          <p:cNvSpPr>
            <a:spLocks noChangeArrowheads="1"/>
          </p:cNvSpPr>
          <p:nvPr/>
        </p:nvSpPr>
        <p:spPr bwMode="auto">
          <a:xfrm>
            <a:off x="4205288" y="5395913"/>
            <a:ext cx="1371600" cy="1049337"/>
          </a:xfrm>
          <a:prstGeom prst="rect">
            <a:avLst/>
          </a:prstGeom>
          <a:noFill/>
          <a:ln w="9525">
            <a:noFill/>
            <a:miter lim="800000"/>
            <a:headEnd/>
            <a:tailEnd/>
          </a:ln>
          <a:effectLst/>
        </p:spPr>
        <p:txBody>
          <a:bodyPr>
            <a:spAutoFit/>
          </a:bodyPr>
          <a:lstStyle/>
          <a:p>
            <a:pPr algn="ctr">
              <a:spcBef>
                <a:spcPct val="50000"/>
              </a:spcBef>
            </a:pPr>
            <a:r>
              <a:rPr lang="en-US" sz="1400" b="1"/>
              <a:t>Equal &amp; ethical treatment</a:t>
            </a:r>
          </a:p>
          <a:p>
            <a:pPr algn="ctr">
              <a:spcBef>
                <a:spcPct val="50000"/>
              </a:spcBef>
            </a:pPr>
            <a:endParaRPr lang="en-US" sz="1400" b="1"/>
          </a:p>
        </p:txBody>
      </p:sp>
      <p:sp>
        <p:nvSpPr>
          <p:cNvPr id="750602" name="Rectangle 10"/>
          <p:cNvSpPr>
            <a:spLocks noChangeArrowheads="1"/>
          </p:cNvSpPr>
          <p:nvPr/>
        </p:nvSpPr>
        <p:spPr bwMode="auto">
          <a:xfrm>
            <a:off x="6553200" y="5014913"/>
            <a:ext cx="1295400" cy="730250"/>
          </a:xfrm>
          <a:prstGeom prst="rect">
            <a:avLst/>
          </a:prstGeom>
          <a:noFill/>
          <a:ln w="9525">
            <a:noFill/>
            <a:miter lim="800000"/>
            <a:headEnd/>
            <a:tailEnd/>
          </a:ln>
          <a:effectLst/>
        </p:spPr>
        <p:txBody>
          <a:bodyPr>
            <a:spAutoFit/>
          </a:bodyPr>
          <a:lstStyle/>
          <a:p>
            <a:pPr algn="ctr"/>
            <a:r>
              <a:rPr lang="en-CA" sz="1400" b="1">
                <a:cs typeface="Times New Roman" pitchFamily="18" charset="0"/>
              </a:rPr>
              <a:t>Strong leadership &amp; management</a:t>
            </a:r>
            <a:endParaRPr lang="en-US" sz="1400" b="1">
              <a:cs typeface="Times New Roman" pitchFamily="18" charset="0"/>
            </a:endParaRPr>
          </a:p>
        </p:txBody>
      </p:sp>
      <p:sp>
        <p:nvSpPr>
          <p:cNvPr id="750604" name="Text Box 12"/>
          <p:cNvSpPr txBox="1">
            <a:spLocks noChangeArrowheads="1"/>
          </p:cNvSpPr>
          <p:nvPr/>
        </p:nvSpPr>
        <p:spPr bwMode="auto">
          <a:xfrm>
            <a:off x="3657600" y="2667000"/>
            <a:ext cx="2133600" cy="366713"/>
          </a:xfrm>
          <a:prstGeom prst="rect">
            <a:avLst/>
          </a:prstGeom>
          <a:noFill/>
          <a:ln w="9525">
            <a:noFill/>
            <a:miter lim="800000"/>
            <a:headEnd/>
            <a:tailEnd/>
          </a:ln>
          <a:effectLst/>
        </p:spPr>
        <p:txBody>
          <a:bodyPr>
            <a:spAutoFit/>
          </a:bodyPr>
          <a:lstStyle/>
          <a:p>
            <a:pPr algn="ctr">
              <a:spcBef>
                <a:spcPct val="50000"/>
              </a:spcBef>
            </a:pPr>
            <a:r>
              <a:rPr lang="en-US" sz="1800" b="1" i="1">
                <a:latin typeface="Arial Narrow" pitchFamily="34" charset="0"/>
              </a:rPr>
              <a:t>Citizens First 4</a:t>
            </a:r>
          </a:p>
        </p:txBody>
      </p:sp>
      <p:sp>
        <p:nvSpPr>
          <p:cNvPr id="750605" name="Arc 13"/>
          <p:cNvSpPr>
            <a:spLocks/>
          </p:cNvSpPr>
          <p:nvPr/>
        </p:nvSpPr>
        <p:spPr bwMode="auto">
          <a:xfrm flipV="1">
            <a:off x="3657600" y="3810000"/>
            <a:ext cx="914400" cy="1066800"/>
          </a:xfrm>
          <a:custGeom>
            <a:avLst/>
            <a:gdLst>
              <a:gd name="G0" fmla="+- 0 0 0"/>
              <a:gd name="G1" fmla="+- 21600 0 0"/>
              <a:gd name="G2" fmla="+- 21600 0 0"/>
              <a:gd name="T0" fmla="*/ 0 w 21585"/>
              <a:gd name="T1" fmla="*/ 0 h 21600"/>
              <a:gd name="T2" fmla="*/ 21585 w 21585"/>
              <a:gd name="T3" fmla="*/ 20803 h 21600"/>
              <a:gd name="T4" fmla="*/ 0 w 21585"/>
              <a:gd name="T5" fmla="*/ 21600 h 21600"/>
            </a:gdLst>
            <a:ahLst/>
            <a:cxnLst>
              <a:cxn ang="0">
                <a:pos x="T0" y="T1"/>
              </a:cxn>
              <a:cxn ang="0">
                <a:pos x="T2" y="T3"/>
              </a:cxn>
              <a:cxn ang="0">
                <a:pos x="T4" y="T5"/>
              </a:cxn>
            </a:cxnLst>
            <a:rect l="0" t="0" r="r" b="b"/>
            <a:pathLst>
              <a:path w="21585" h="21600" fill="none" extrusionOk="0">
                <a:moveTo>
                  <a:pt x="-1" y="0"/>
                </a:moveTo>
                <a:cubicBezTo>
                  <a:pt x="11619" y="0"/>
                  <a:pt x="21156" y="9191"/>
                  <a:pt x="21585" y="20802"/>
                </a:cubicBezTo>
              </a:path>
              <a:path w="21585" h="21600" stroke="0" extrusionOk="0">
                <a:moveTo>
                  <a:pt x="-1" y="0"/>
                </a:moveTo>
                <a:cubicBezTo>
                  <a:pt x="11619" y="0"/>
                  <a:pt x="21156" y="9191"/>
                  <a:pt x="21585" y="20802"/>
                </a:cubicBezTo>
                <a:lnTo>
                  <a:pt x="0" y="21600"/>
                </a:lnTo>
                <a:close/>
              </a:path>
            </a:pathLst>
          </a:custGeom>
          <a:noFill/>
          <a:ln w="63500">
            <a:solidFill>
              <a:srgbClr val="969696"/>
            </a:solidFill>
            <a:round/>
            <a:headEnd/>
            <a:tailEnd type="stealth" w="med" len="med"/>
          </a:ln>
          <a:effectLst/>
        </p:spPr>
        <p:txBody>
          <a:bodyPr wrap="none" anchor="ctr"/>
          <a:lstStyle/>
          <a:p>
            <a:endParaRPr lang="en-CA"/>
          </a:p>
        </p:txBody>
      </p:sp>
      <p:sp>
        <p:nvSpPr>
          <p:cNvPr id="750606" name="Arc 14"/>
          <p:cNvSpPr>
            <a:spLocks/>
          </p:cNvSpPr>
          <p:nvPr/>
        </p:nvSpPr>
        <p:spPr bwMode="auto">
          <a:xfrm flipV="1">
            <a:off x="2057400" y="3810000"/>
            <a:ext cx="2514600" cy="457200"/>
          </a:xfrm>
          <a:custGeom>
            <a:avLst/>
            <a:gdLst>
              <a:gd name="G0" fmla="+- 0 0 0"/>
              <a:gd name="G1" fmla="+- 21600 0 0"/>
              <a:gd name="G2" fmla="+- 21600 0 0"/>
              <a:gd name="T0" fmla="*/ 0 w 21585"/>
              <a:gd name="T1" fmla="*/ 0 h 21600"/>
              <a:gd name="T2" fmla="*/ 21585 w 21585"/>
              <a:gd name="T3" fmla="*/ 20803 h 21600"/>
              <a:gd name="T4" fmla="*/ 0 w 21585"/>
              <a:gd name="T5" fmla="*/ 21600 h 21600"/>
            </a:gdLst>
            <a:ahLst/>
            <a:cxnLst>
              <a:cxn ang="0">
                <a:pos x="T0" y="T1"/>
              </a:cxn>
              <a:cxn ang="0">
                <a:pos x="T2" y="T3"/>
              </a:cxn>
              <a:cxn ang="0">
                <a:pos x="T4" y="T5"/>
              </a:cxn>
            </a:cxnLst>
            <a:rect l="0" t="0" r="r" b="b"/>
            <a:pathLst>
              <a:path w="21585" h="21600" fill="none" extrusionOk="0">
                <a:moveTo>
                  <a:pt x="-1" y="0"/>
                </a:moveTo>
                <a:cubicBezTo>
                  <a:pt x="11619" y="0"/>
                  <a:pt x="21156" y="9191"/>
                  <a:pt x="21585" y="20802"/>
                </a:cubicBezTo>
              </a:path>
              <a:path w="21585" h="21600" stroke="0" extrusionOk="0">
                <a:moveTo>
                  <a:pt x="-1" y="0"/>
                </a:moveTo>
                <a:cubicBezTo>
                  <a:pt x="11619" y="0"/>
                  <a:pt x="21156" y="9191"/>
                  <a:pt x="21585" y="20802"/>
                </a:cubicBezTo>
                <a:lnTo>
                  <a:pt x="0" y="21600"/>
                </a:lnTo>
                <a:close/>
              </a:path>
            </a:pathLst>
          </a:custGeom>
          <a:noFill/>
          <a:ln w="63500">
            <a:solidFill>
              <a:srgbClr val="969696"/>
            </a:solidFill>
            <a:round/>
            <a:headEnd/>
            <a:tailEnd type="stealth" w="med" len="med"/>
          </a:ln>
          <a:effectLst/>
        </p:spPr>
        <p:txBody>
          <a:bodyPr wrap="none" anchor="ctr"/>
          <a:lstStyle/>
          <a:p>
            <a:endParaRPr lang="en-CA"/>
          </a:p>
        </p:txBody>
      </p:sp>
      <p:sp>
        <p:nvSpPr>
          <p:cNvPr id="750607" name="Arc 15"/>
          <p:cNvSpPr>
            <a:spLocks/>
          </p:cNvSpPr>
          <p:nvPr/>
        </p:nvSpPr>
        <p:spPr bwMode="auto">
          <a:xfrm flipH="1" flipV="1">
            <a:off x="4572000" y="3886200"/>
            <a:ext cx="609600" cy="14478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63500">
            <a:solidFill>
              <a:srgbClr val="969696"/>
            </a:solidFill>
            <a:round/>
            <a:headEnd/>
            <a:tailEnd type="stealth" w="med" len="med"/>
          </a:ln>
          <a:effectLst/>
        </p:spPr>
        <p:txBody>
          <a:bodyPr wrap="none" anchor="ctr"/>
          <a:lstStyle/>
          <a:p>
            <a:endParaRPr lang="en-CA"/>
          </a:p>
        </p:txBody>
      </p:sp>
      <p:sp>
        <p:nvSpPr>
          <p:cNvPr id="750608" name="AutoShape 16"/>
          <p:cNvSpPr>
            <a:spLocks noChangeArrowheads="1"/>
          </p:cNvSpPr>
          <p:nvPr/>
        </p:nvSpPr>
        <p:spPr bwMode="auto">
          <a:xfrm rot="-8578932">
            <a:off x="4502150" y="4244975"/>
            <a:ext cx="23622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FF0000"/>
              </a:gs>
              <a:gs pos="100000">
                <a:srgbClr val="FF0000">
                  <a:gamma/>
                  <a:shade val="0"/>
                  <a:invGamma/>
                </a:srgbClr>
              </a:gs>
            </a:gsLst>
            <a:lin ang="0" scaled="1"/>
          </a:gradFill>
          <a:ln w="9525">
            <a:noFill/>
            <a:miter lim="800000"/>
            <a:headEnd/>
            <a:tailEnd/>
          </a:ln>
          <a:effectLst/>
        </p:spPr>
        <p:txBody>
          <a:bodyPr wrap="none" anchor="ctr"/>
          <a:lstStyle/>
          <a:p>
            <a:endParaRPr lang="en-CA"/>
          </a:p>
        </p:txBody>
      </p:sp>
      <p:sp>
        <p:nvSpPr>
          <p:cNvPr id="750609" name="Text Box 17"/>
          <p:cNvSpPr txBox="1">
            <a:spLocks noChangeArrowheads="1"/>
          </p:cNvSpPr>
          <p:nvPr/>
        </p:nvSpPr>
        <p:spPr bwMode="auto">
          <a:xfrm>
            <a:off x="8459788" y="0"/>
            <a:ext cx="684212" cy="274638"/>
          </a:xfrm>
          <a:prstGeom prst="rect">
            <a:avLst/>
          </a:prstGeom>
          <a:noFill/>
          <a:ln w="9525">
            <a:noFill/>
            <a:miter lim="800000"/>
            <a:headEnd/>
            <a:tailEnd/>
          </a:ln>
          <a:effectLst/>
        </p:spPr>
        <p:txBody>
          <a:bodyPr>
            <a:spAutoFit/>
          </a:bodyPr>
          <a:lstStyle/>
          <a:p>
            <a:pPr algn="r">
              <a:spcBef>
                <a:spcPct val="50000"/>
              </a:spcBef>
            </a:pPr>
            <a:r>
              <a:rPr lang="en-US" sz="1200"/>
              <a:t>N</a:t>
            </a: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Why Customer Experience Matters?</a:t>
            </a:r>
            <a:endParaRPr lang="en-CA" b="1" dirty="0"/>
          </a:p>
        </p:txBody>
      </p:sp>
      <p:pic>
        <p:nvPicPr>
          <p:cNvPr id="2052" name="Picture 4"/>
          <p:cNvPicPr>
            <a:picLocks noGrp="1" noChangeAspect="1" noChangeArrowheads="1"/>
          </p:cNvPicPr>
          <p:nvPr>
            <p:ph sz="quarter" idx="1"/>
          </p:nvPr>
        </p:nvPicPr>
        <p:blipFill>
          <a:blip r:embed="rId2" cstate="print"/>
          <a:srcRect/>
          <a:stretch>
            <a:fillRect/>
          </a:stretch>
        </p:blipFill>
        <p:spPr bwMode="auto">
          <a:xfrm>
            <a:off x="1295400" y="1524000"/>
            <a:ext cx="7152456" cy="4495800"/>
          </a:xfrm>
          <a:prstGeom prst="rect">
            <a:avLst/>
          </a:prstGeom>
          <a:noFill/>
          <a:ln w="9525">
            <a:noFill/>
            <a:miter lim="800000"/>
            <a:headEnd/>
            <a:tailEnd/>
          </a:ln>
        </p:spPr>
      </p:pic>
      <p:sp>
        <p:nvSpPr>
          <p:cNvPr id="4" name="Rectangle 3"/>
          <p:cNvSpPr/>
          <p:nvPr/>
        </p:nvSpPr>
        <p:spPr>
          <a:xfrm>
            <a:off x="323528" y="6309320"/>
            <a:ext cx="3292889" cy="307777"/>
          </a:xfrm>
          <a:prstGeom prst="rect">
            <a:avLst/>
          </a:prstGeom>
        </p:spPr>
        <p:txBody>
          <a:bodyPr wrap="none">
            <a:spAutoFit/>
          </a:bodyPr>
          <a:lstStyle/>
          <a:p>
            <a:r>
              <a:rPr lang="en-CA" sz="1400" dirty="0" smtClean="0"/>
              <a:t>CX Strategies Summit, April 7, Toronto</a:t>
            </a:r>
            <a:endParaRPr lang="en-CA"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b="1" dirty="0" smtClean="0">
                <a:solidFill>
                  <a:schemeClr val="tx1"/>
                </a:solidFill>
              </a:rPr>
              <a:t>Hertz Vs Competitor</a:t>
            </a:r>
            <a:endParaRPr lang="en-CA" b="1" dirty="0">
              <a:solidFill>
                <a:schemeClr val="tx1"/>
              </a:solidFill>
            </a:endParaRPr>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724400" y="1676400"/>
            <a:ext cx="4419600" cy="4275978"/>
          </a:xfrm>
          <a:prstGeom prst="rect">
            <a:avLst/>
          </a:prstGeom>
          <a:noFill/>
          <a:ln w="9525">
            <a:noFill/>
            <a:miter lim="800000"/>
            <a:headEnd/>
            <a:tailEnd/>
          </a:ln>
        </p:spPr>
      </p:pic>
      <p:pic>
        <p:nvPicPr>
          <p:cNvPr id="3075" name="Picture 3"/>
          <p:cNvPicPr>
            <a:picLocks noGrp="1" noChangeAspect="1" noChangeArrowheads="1"/>
          </p:cNvPicPr>
          <p:nvPr>
            <p:ph sz="half" idx="1"/>
          </p:nvPr>
        </p:nvPicPr>
        <p:blipFill>
          <a:blip r:embed="rId3" cstate="print"/>
          <a:srcRect/>
          <a:stretch>
            <a:fillRect/>
          </a:stretch>
        </p:blipFill>
        <p:spPr bwMode="auto">
          <a:xfrm>
            <a:off x="1066800" y="1905000"/>
            <a:ext cx="4038600" cy="3810000"/>
          </a:xfrm>
          <a:prstGeom prst="rect">
            <a:avLst/>
          </a:prstGeom>
          <a:noFill/>
          <a:ln w="9525">
            <a:noFill/>
            <a:miter lim="800000"/>
            <a:headEnd/>
            <a:tailEnd/>
          </a:ln>
        </p:spPr>
      </p:pic>
      <p:pic>
        <p:nvPicPr>
          <p:cNvPr id="9" name="Picture 8" descr="Hertz.jpg"/>
          <p:cNvPicPr>
            <a:picLocks noChangeAspect="1"/>
          </p:cNvPicPr>
          <p:nvPr/>
        </p:nvPicPr>
        <p:blipFill>
          <a:blip r:embed="rId4" cstate="print"/>
          <a:stretch>
            <a:fillRect/>
          </a:stretch>
        </p:blipFill>
        <p:spPr>
          <a:xfrm>
            <a:off x="1981200" y="1219200"/>
            <a:ext cx="1728192" cy="915942"/>
          </a:xfrm>
          <a:prstGeom prst="rect">
            <a:avLst/>
          </a:prstGeom>
        </p:spPr>
      </p:pic>
      <p:sp>
        <p:nvSpPr>
          <p:cNvPr id="6" name="Rectangle 5"/>
          <p:cNvSpPr/>
          <p:nvPr/>
        </p:nvSpPr>
        <p:spPr>
          <a:xfrm>
            <a:off x="395536" y="6309320"/>
            <a:ext cx="3292889" cy="307777"/>
          </a:xfrm>
          <a:prstGeom prst="rect">
            <a:avLst/>
          </a:prstGeom>
        </p:spPr>
        <p:txBody>
          <a:bodyPr wrap="none">
            <a:spAutoFit/>
          </a:bodyPr>
          <a:lstStyle/>
          <a:p>
            <a:r>
              <a:rPr lang="en-CA" sz="1400" dirty="0" smtClean="0"/>
              <a:t>CX Strategies Summit, April 7, Toronto</a:t>
            </a:r>
            <a:endParaRPr lang="en-CA"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Disability and Access Issues </a:t>
            </a:r>
            <a:endParaRPr lang="en-CA" b="1" dirty="0"/>
          </a:p>
        </p:txBody>
      </p:sp>
      <p:sp>
        <p:nvSpPr>
          <p:cNvPr id="4" name="Slide Number Placeholder 3"/>
          <p:cNvSpPr>
            <a:spLocks noGrp="1"/>
          </p:cNvSpPr>
          <p:nvPr>
            <p:ph type="sldNum" sz="quarter" idx="10"/>
          </p:nvPr>
        </p:nvSpPr>
        <p:spPr/>
        <p:txBody>
          <a:bodyPr/>
          <a:lstStyle/>
          <a:p>
            <a:pPr>
              <a:defRPr/>
            </a:pPr>
            <a:fld id="{30B7108B-0191-4493-9C7D-F880CA0EEAEB}" type="slidenum">
              <a:rPr lang="en-CA" smtClean="0"/>
              <a:pPr>
                <a:defRPr/>
              </a:pPr>
              <a:t>16</a:t>
            </a:fld>
            <a:endParaRPr lang="en-CA"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219200" y="1972184"/>
            <a:ext cx="7315200" cy="4885816"/>
          </a:xfrm>
          <a:prstGeom prst="rect">
            <a:avLst/>
          </a:prstGeom>
          <a:noFill/>
          <a:ln w="9525">
            <a:noFill/>
            <a:miter lim="800000"/>
            <a:headEnd/>
            <a:tailEnd/>
          </a:ln>
        </p:spPr>
      </p:pic>
      <p:sp>
        <p:nvSpPr>
          <p:cNvPr id="6" name="TextBox 5"/>
          <p:cNvSpPr txBox="1"/>
          <p:nvPr/>
        </p:nvSpPr>
        <p:spPr>
          <a:xfrm>
            <a:off x="1371600" y="990600"/>
            <a:ext cx="6324600" cy="923330"/>
          </a:xfrm>
          <a:prstGeom prst="rect">
            <a:avLst/>
          </a:prstGeom>
          <a:noFill/>
        </p:spPr>
        <p:txBody>
          <a:bodyPr wrap="square" rtlCol="0">
            <a:spAutoFit/>
          </a:bodyPr>
          <a:lstStyle/>
          <a:p>
            <a:r>
              <a:rPr lang="en-CA" i="1" dirty="0" smtClean="0">
                <a:solidFill>
                  <a:srgbClr val="FF0000"/>
                </a:solidFill>
              </a:rPr>
              <a:t>Canadians with a disability reported having an average </a:t>
            </a:r>
            <a:r>
              <a:rPr lang="en-CA" b="1" i="1" u="sng" dirty="0" smtClean="0">
                <a:solidFill>
                  <a:srgbClr val="FF0000"/>
                </a:solidFill>
              </a:rPr>
              <a:t>of  4 access problems receiving a service </a:t>
            </a:r>
            <a:r>
              <a:rPr lang="en-CA" dirty="0" smtClean="0">
                <a:solidFill>
                  <a:srgbClr val="FF0000"/>
                </a:solidFill>
              </a:rPr>
              <a:t>versus </a:t>
            </a:r>
            <a:r>
              <a:rPr lang="en-CA" b="1" i="1" u="sng" dirty="0" smtClean="0">
                <a:solidFill>
                  <a:srgbClr val="FF0000"/>
                </a:solidFill>
              </a:rPr>
              <a:t>3 </a:t>
            </a:r>
            <a:r>
              <a:rPr lang="en-CA" i="1" dirty="0" smtClean="0">
                <a:solidFill>
                  <a:srgbClr val="FF0000"/>
                </a:solidFill>
              </a:rPr>
              <a:t>for non-disabled Canadians  (CF 5)</a:t>
            </a:r>
            <a:endParaRPr lang="en-CA" i="1"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Service Experience – Manitoba </a:t>
            </a:r>
            <a:r>
              <a:rPr lang="en-CA" sz="2800" dirty="0" smtClean="0"/>
              <a:t>(</a:t>
            </a:r>
            <a:r>
              <a:rPr lang="en-CA" sz="2400" dirty="0" smtClean="0"/>
              <a:t>CF7 )</a:t>
            </a:r>
            <a:endParaRPr lang="en-CA" sz="2400" dirty="0"/>
          </a:p>
        </p:txBody>
      </p:sp>
      <p:sp>
        <p:nvSpPr>
          <p:cNvPr id="4" name="Slide Number Placeholder 3"/>
          <p:cNvSpPr>
            <a:spLocks noGrp="1"/>
          </p:cNvSpPr>
          <p:nvPr>
            <p:ph type="sldNum" sz="quarter" idx="10"/>
          </p:nvPr>
        </p:nvSpPr>
        <p:spPr/>
        <p:txBody>
          <a:bodyPr/>
          <a:lstStyle/>
          <a:p>
            <a:pPr>
              <a:defRPr/>
            </a:pPr>
            <a:fld id="{30B7108B-0191-4493-9C7D-F880CA0EEAEB}" type="slidenum">
              <a:rPr lang="en-CA" smtClean="0"/>
              <a:pPr>
                <a:defRPr/>
              </a:pPr>
              <a:t>17</a:t>
            </a:fld>
            <a:endParaRPr lang="en-CA"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143000" y="914400"/>
            <a:ext cx="7696200" cy="5715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Manitoba vs. P/T Average </a:t>
            </a:r>
            <a:r>
              <a:rPr lang="en-CA" sz="2400" dirty="0" smtClean="0"/>
              <a:t>(CF7)</a:t>
            </a:r>
            <a:endParaRPr lang="en-CA" sz="2400" dirty="0"/>
          </a:p>
        </p:txBody>
      </p:sp>
      <p:sp>
        <p:nvSpPr>
          <p:cNvPr id="4" name="Slide Number Placeholder 3"/>
          <p:cNvSpPr>
            <a:spLocks noGrp="1"/>
          </p:cNvSpPr>
          <p:nvPr>
            <p:ph type="sldNum" sz="quarter" idx="10"/>
          </p:nvPr>
        </p:nvSpPr>
        <p:spPr/>
        <p:txBody>
          <a:bodyPr/>
          <a:lstStyle/>
          <a:p>
            <a:pPr>
              <a:defRPr/>
            </a:pPr>
            <a:fld id="{30B7108B-0191-4493-9C7D-F880CA0EEAEB}" type="slidenum">
              <a:rPr lang="en-CA" smtClean="0"/>
              <a:pPr>
                <a:defRPr/>
              </a:pPr>
              <a:t>18</a:t>
            </a:fld>
            <a:endParaRPr lang="en-CA"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295400" y="1143000"/>
            <a:ext cx="7155633" cy="51054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Manitoba vs. P/T Average </a:t>
            </a:r>
            <a:endParaRPr lang="en-CA" b="1" dirty="0"/>
          </a:p>
        </p:txBody>
      </p:sp>
      <p:sp>
        <p:nvSpPr>
          <p:cNvPr id="4" name="Slide Number Placeholder 3"/>
          <p:cNvSpPr>
            <a:spLocks noGrp="1"/>
          </p:cNvSpPr>
          <p:nvPr>
            <p:ph type="sldNum" sz="quarter" idx="10"/>
          </p:nvPr>
        </p:nvSpPr>
        <p:spPr/>
        <p:txBody>
          <a:bodyPr/>
          <a:lstStyle/>
          <a:p>
            <a:pPr>
              <a:defRPr/>
            </a:pPr>
            <a:fld id="{30B7108B-0191-4493-9C7D-F880CA0EEAEB}" type="slidenum">
              <a:rPr lang="en-CA" smtClean="0"/>
              <a:pPr>
                <a:defRPr/>
              </a:pPr>
              <a:t>19</a:t>
            </a:fld>
            <a:endParaRPr lang="en-CA"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219200" y="1143000"/>
            <a:ext cx="7250991" cy="5334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sz="2800" b="1" dirty="0" smtClean="0">
                <a:solidFill>
                  <a:schemeClr val="tx1"/>
                </a:solidFill>
                <a:latin typeface="Arial Narrow" pitchFamily="34" charset="0"/>
              </a:rPr>
              <a:t>Why Accessibility matters</a:t>
            </a:r>
          </a:p>
          <a:p>
            <a:r>
              <a:rPr lang="en-CA" sz="2800" b="1" dirty="0" smtClean="0">
                <a:solidFill>
                  <a:schemeClr val="tx1"/>
                </a:solidFill>
                <a:latin typeface="Arial Narrow" pitchFamily="34" charset="0"/>
              </a:rPr>
              <a:t>Good Research Drives Results – </a:t>
            </a:r>
            <a:r>
              <a:rPr lang="en-CA" sz="2800" b="1" i="1" dirty="0" smtClean="0">
                <a:solidFill>
                  <a:schemeClr val="tx1"/>
                </a:solidFill>
                <a:latin typeface="Arial Narrow" pitchFamily="34" charset="0"/>
              </a:rPr>
              <a:t>A Canadian success story</a:t>
            </a:r>
          </a:p>
          <a:p>
            <a:r>
              <a:rPr lang="en-CA" sz="2800" b="1" dirty="0" smtClean="0">
                <a:solidFill>
                  <a:schemeClr val="tx1"/>
                </a:solidFill>
                <a:latin typeface="Arial Narrow" pitchFamily="34" charset="0"/>
              </a:rPr>
              <a:t>Asking the right questions</a:t>
            </a:r>
          </a:p>
          <a:p>
            <a:r>
              <a:rPr lang="en-CA" sz="2800" b="1" dirty="0" smtClean="0">
                <a:solidFill>
                  <a:schemeClr val="tx1"/>
                </a:solidFill>
                <a:latin typeface="Arial Narrow" pitchFamily="34" charset="0"/>
              </a:rPr>
              <a:t>The link between service and “trust and confidence”</a:t>
            </a:r>
          </a:p>
          <a:p>
            <a:r>
              <a:rPr lang="en-CA" sz="2800" b="1" dirty="0" smtClean="0">
                <a:solidFill>
                  <a:schemeClr val="tx1"/>
                </a:solidFill>
                <a:latin typeface="Arial Narrow" pitchFamily="34" charset="0"/>
              </a:rPr>
              <a:t>Understanding “effort”</a:t>
            </a:r>
          </a:p>
          <a:p>
            <a:r>
              <a:rPr lang="en-CA" sz="2800" b="1" dirty="0" smtClean="0">
                <a:solidFill>
                  <a:schemeClr val="tx1"/>
                </a:solidFill>
                <a:latin typeface="Arial Narrow" pitchFamily="34" charset="0"/>
              </a:rPr>
              <a:t>Leadership is responsible for “service culture”</a:t>
            </a:r>
          </a:p>
          <a:p>
            <a:r>
              <a:rPr lang="en-CA" sz="2800" b="1" dirty="0" smtClean="0">
                <a:solidFill>
                  <a:schemeClr val="tx1"/>
                </a:solidFill>
                <a:latin typeface="Arial Narrow" pitchFamily="34" charset="0"/>
              </a:rPr>
              <a:t>Why accessibility is good for bottom-line</a:t>
            </a:r>
          </a:p>
          <a:p>
            <a:endParaRPr lang="en-CA" dirty="0"/>
          </a:p>
        </p:txBody>
      </p:sp>
      <p:sp>
        <p:nvSpPr>
          <p:cNvPr id="3" name="Title 2"/>
          <p:cNvSpPr>
            <a:spLocks noGrp="1"/>
          </p:cNvSpPr>
          <p:nvPr>
            <p:ph type="title"/>
          </p:nvPr>
        </p:nvSpPr>
        <p:spPr/>
        <p:txBody>
          <a:bodyPr/>
          <a:lstStyle/>
          <a:p>
            <a:r>
              <a:rPr lang="en-CA" b="1" dirty="0" smtClean="0"/>
              <a:t>Overview</a:t>
            </a:r>
            <a:endParaRPr lang="en-CA" b="1" dirty="0"/>
          </a:p>
        </p:txBody>
      </p:sp>
      <p:sp>
        <p:nvSpPr>
          <p:cNvPr id="4" name="Slide Number Placeholder 3"/>
          <p:cNvSpPr>
            <a:spLocks noGrp="1"/>
          </p:cNvSpPr>
          <p:nvPr>
            <p:ph type="sldNum" sz="quarter" idx="10"/>
          </p:nvPr>
        </p:nvSpPr>
        <p:spPr/>
        <p:txBody>
          <a:bodyPr/>
          <a:lstStyle/>
          <a:p>
            <a:pPr>
              <a:defRPr/>
            </a:pPr>
            <a:fld id="{C333DDBA-2A27-4566-ADBE-D65E822ADAD6}" type="slidenum">
              <a:rPr lang="en-CA" smtClean="0"/>
              <a:pPr>
                <a:defRPr/>
              </a:pPr>
              <a:t>2</a:t>
            </a:fld>
            <a:endParaRPr lang="en-CA" dirty="0"/>
          </a:p>
        </p:txBody>
      </p:sp>
      <p:pic>
        <p:nvPicPr>
          <p:cNvPr id="5" name="Picture 4" descr="VoC2.jpg"/>
          <p:cNvPicPr>
            <a:picLocks noChangeAspect="1"/>
          </p:cNvPicPr>
          <p:nvPr/>
        </p:nvPicPr>
        <p:blipFill>
          <a:blip r:embed="rId2" cstate="print"/>
          <a:stretch>
            <a:fillRect/>
          </a:stretch>
        </p:blipFill>
        <p:spPr>
          <a:xfrm>
            <a:off x="5943600" y="3962400"/>
            <a:ext cx="1447800" cy="965200"/>
          </a:xfrm>
          <a:prstGeom prst="rect">
            <a:avLst/>
          </a:prstGeom>
        </p:spPr>
      </p:pic>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Citizen-Centred Service and Service Management </a:t>
            </a:r>
            <a:endParaRPr lang="en-CA" b="1" dirty="0"/>
          </a:p>
        </p:txBody>
      </p:sp>
      <p:sp>
        <p:nvSpPr>
          <p:cNvPr id="4" name="Content Placeholder 13"/>
          <p:cNvSpPr>
            <a:spLocks noGrp="1"/>
          </p:cNvSpPr>
          <p:nvPr>
            <p:ph sz="quarter" idx="1"/>
          </p:nvPr>
        </p:nvSpPr>
        <p:spPr>
          <a:xfrm>
            <a:off x="1371600" y="1752600"/>
            <a:ext cx="6858000" cy="4495800"/>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ormAutofit lnSpcReduction="10000"/>
          </a:bodyPr>
          <a:lstStyle/>
          <a:p>
            <a:pPr marL="0" indent="0" algn="ctr" eaLnBrk="1" fontAlgn="auto" hangingPunct="1">
              <a:spcAft>
                <a:spcPts val="0"/>
              </a:spcAft>
              <a:buClr>
                <a:schemeClr val="accent1">
                  <a:lumMod val="75000"/>
                </a:schemeClr>
              </a:buClr>
              <a:buFont typeface="Webdings" pitchFamily="18" charset="2"/>
              <a:buNone/>
              <a:defRPr/>
            </a:pPr>
            <a:r>
              <a:rPr lang="en-CA" sz="2800" dirty="0" smtClean="0"/>
              <a:t>“</a:t>
            </a:r>
            <a:r>
              <a:rPr lang="en-CA" sz="2800" b="1" dirty="0" smtClean="0"/>
              <a:t>Citizen-Centred Service incorporates citizens’ concerns at every stage of the service design and delivery process; that is, citizens’ needs become the organizing principle around which the public interest is determined and service delivery is planned.”</a:t>
            </a:r>
          </a:p>
          <a:p>
            <a:pPr marL="0" indent="0" eaLnBrk="1" fontAlgn="auto" hangingPunct="1">
              <a:spcAft>
                <a:spcPts val="0"/>
              </a:spcAft>
              <a:buClr>
                <a:schemeClr val="accent1">
                  <a:lumMod val="75000"/>
                </a:schemeClr>
              </a:buClr>
              <a:buFont typeface="Webdings" pitchFamily="18" charset="2"/>
              <a:buNone/>
              <a:defRPr/>
            </a:pPr>
            <a:endParaRPr lang="en-CA" sz="2800" dirty="0" smtClean="0"/>
          </a:p>
          <a:p>
            <a:pPr marL="0" indent="0" algn="r" eaLnBrk="1" fontAlgn="auto" hangingPunct="1">
              <a:spcBef>
                <a:spcPts val="1800"/>
              </a:spcBef>
              <a:spcAft>
                <a:spcPts val="0"/>
              </a:spcAft>
              <a:buClr>
                <a:schemeClr val="accent1">
                  <a:lumMod val="75000"/>
                </a:schemeClr>
              </a:buClr>
              <a:buFont typeface="Webdings" pitchFamily="18" charset="2"/>
              <a:buNone/>
              <a:defRPr/>
            </a:pPr>
            <a:r>
              <a:rPr lang="en-CA" sz="2000" i="1" dirty="0" smtClean="0"/>
              <a:t>Deputy Ministers’ Task Force</a:t>
            </a:r>
          </a:p>
          <a:p>
            <a:pPr marL="0" indent="0" algn="r" eaLnBrk="1" fontAlgn="auto" hangingPunct="1">
              <a:spcAft>
                <a:spcPts val="0"/>
              </a:spcAft>
              <a:buClr>
                <a:schemeClr val="accent1">
                  <a:lumMod val="75000"/>
                </a:schemeClr>
              </a:buClr>
              <a:buFont typeface="Webdings" pitchFamily="18" charset="2"/>
              <a:buNone/>
              <a:defRPr/>
            </a:pPr>
            <a:r>
              <a:rPr lang="en-CA" sz="2000" i="1" dirty="0" smtClean="0"/>
              <a:t>on Service  Delivery Models (1996)</a:t>
            </a:r>
            <a:endParaRPr lang="en-CA" dirty="0" smtClean="0"/>
          </a:p>
          <a:p>
            <a:pPr eaLnBrk="1" fontAlgn="auto" hangingPunct="1">
              <a:spcAft>
                <a:spcPts val="0"/>
              </a:spcAft>
              <a:buClr>
                <a:schemeClr val="accent1">
                  <a:lumMod val="75000"/>
                </a:schemeClr>
              </a:buClr>
              <a:buFont typeface="Webdings" pitchFamily="18" charset="2"/>
              <a:buNone/>
              <a:defRPr/>
            </a:pPr>
            <a:endParaRPr lang="en-CA" dirty="0"/>
          </a:p>
        </p:txBody>
      </p:sp>
      <p:pic>
        <p:nvPicPr>
          <p:cNvPr id="5" name="Picture 7" descr="Canadians-21"/>
          <p:cNvPicPr>
            <a:picLocks noChangeAspect="1" noChangeArrowheads="1"/>
          </p:cNvPicPr>
          <p:nvPr/>
        </p:nvPicPr>
        <p:blipFill>
          <a:blip r:embed="rId2" cstate="print"/>
          <a:srcRect/>
          <a:stretch>
            <a:fillRect/>
          </a:stretch>
        </p:blipFill>
        <p:spPr bwMode="auto">
          <a:xfrm>
            <a:off x="685800" y="4343400"/>
            <a:ext cx="3806825" cy="19113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b="1" dirty="0" smtClean="0">
                <a:solidFill>
                  <a:schemeClr val="tx1"/>
                </a:solidFill>
              </a:rPr>
              <a:t>Service Management </a:t>
            </a:r>
            <a:endParaRPr lang="en-CA" b="1" dirty="0">
              <a:solidFill>
                <a:schemeClr val="tx1"/>
              </a:solidFill>
            </a:endParaRPr>
          </a:p>
        </p:txBody>
      </p:sp>
      <p:sp>
        <p:nvSpPr>
          <p:cNvPr id="4" name="Content Placeholder 3"/>
          <p:cNvSpPr>
            <a:spLocks noGrp="1"/>
          </p:cNvSpPr>
          <p:nvPr>
            <p:ph sz="quarter" idx="1"/>
          </p:nvPr>
        </p:nvSpPr>
        <p:spPr/>
        <p:txBody>
          <a:bodyPr>
            <a:normAutofit fontScale="92500"/>
          </a:bodyPr>
          <a:lstStyle/>
          <a:p>
            <a:r>
              <a:rPr lang="en-CA" b="1" i="1" dirty="0" smtClean="0">
                <a:solidFill>
                  <a:schemeClr val="tx1"/>
                </a:solidFill>
              </a:rPr>
              <a:t>Outside-in</a:t>
            </a:r>
            <a:r>
              <a:rPr lang="en-CA" b="1" dirty="0" smtClean="0">
                <a:solidFill>
                  <a:schemeClr val="tx1"/>
                </a:solidFill>
              </a:rPr>
              <a:t> focus –  Understanding client needs, expectations and experience.</a:t>
            </a:r>
          </a:p>
          <a:p>
            <a:r>
              <a:rPr lang="en-CA" b="1" i="1" dirty="0" smtClean="0">
                <a:solidFill>
                  <a:schemeClr val="tx1"/>
                </a:solidFill>
              </a:rPr>
              <a:t>Delivery is based on process capability</a:t>
            </a:r>
          </a:p>
          <a:p>
            <a:r>
              <a:rPr lang="en-CA" b="1" i="1" dirty="0" smtClean="0">
                <a:solidFill>
                  <a:schemeClr val="tx1"/>
                </a:solidFill>
              </a:rPr>
              <a:t>Service as science -</a:t>
            </a:r>
            <a:r>
              <a:rPr lang="en-CA" b="1" dirty="0" smtClean="0">
                <a:solidFill>
                  <a:schemeClr val="tx1"/>
                </a:solidFill>
              </a:rPr>
              <a:t> Understand how service delivery is designed, measured and managed.</a:t>
            </a:r>
          </a:p>
          <a:p>
            <a:r>
              <a:rPr lang="en-CA" b="1" i="1" dirty="0" smtClean="0">
                <a:solidFill>
                  <a:schemeClr val="tx1"/>
                </a:solidFill>
              </a:rPr>
              <a:t>Competency based management of Human Resources – </a:t>
            </a:r>
            <a:r>
              <a:rPr lang="en-CA" b="1" dirty="0" smtClean="0">
                <a:solidFill>
                  <a:schemeClr val="tx1"/>
                </a:solidFill>
              </a:rPr>
              <a:t>Expectations clear and support provided</a:t>
            </a:r>
          </a:p>
          <a:p>
            <a:r>
              <a:rPr lang="en-CA" b="1" i="1" dirty="0" smtClean="0">
                <a:solidFill>
                  <a:schemeClr val="tx1"/>
                </a:solidFill>
              </a:rPr>
              <a:t>Leaders are accountable for Service Culture</a:t>
            </a:r>
          </a:p>
          <a:p>
            <a:endParaRPr lang="en-CA"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32656"/>
            <a:ext cx="6705600" cy="758952"/>
          </a:xfrm>
        </p:spPr>
        <p:txBody>
          <a:bodyPr>
            <a:normAutofit fontScale="90000"/>
          </a:bodyPr>
          <a:lstStyle/>
          <a:p>
            <a:pPr algn="l"/>
            <a:r>
              <a:rPr lang="en-US" b="1" dirty="0" smtClean="0">
                <a:solidFill>
                  <a:schemeClr val="tx1"/>
                </a:solidFill>
              </a:rPr>
              <a:t>The Key Characteristics of Effective Public Sector Service Management</a:t>
            </a:r>
            <a:r>
              <a:rPr lang="en-US" dirty="0" smtClean="0"/>
              <a:t>: </a:t>
            </a:r>
            <a:endParaRPr lang="en-CA" dirty="0"/>
          </a:p>
        </p:txBody>
      </p:sp>
      <p:sp>
        <p:nvSpPr>
          <p:cNvPr id="5" name="Content Placeholder 4"/>
          <p:cNvSpPr>
            <a:spLocks noGrp="1"/>
          </p:cNvSpPr>
          <p:nvPr>
            <p:ph sz="quarter" idx="1"/>
          </p:nvPr>
        </p:nvSpPr>
        <p:spPr/>
        <p:txBody>
          <a:bodyPr/>
          <a:lstStyle/>
          <a:p>
            <a:pPr>
              <a:buNone/>
            </a:pPr>
            <a:r>
              <a:rPr lang="en-US" dirty="0" smtClean="0"/>
              <a:t/>
            </a:r>
            <a:br>
              <a:rPr lang="en-US" dirty="0" smtClean="0"/>
            </a:br>
            <a:r>
              <a:rPr lang="en-US" dirty="0" smtClean="0">
                <a:solidFill>
                  <a:srgbClr val="0070C0"/>
                </a:solidFill>
              </a:rPr>
              <a:t>What are the competencies and enablers of service management success?</a:t>
            </a:r>
            <a:endParaRPr lang="en-CA" dirty="0"/>
          </a:p>
        </p:txBody>
      </p:sp>
      <p:pic>
        <p:nvPicPr>
          <p:cNvPr id="6" name="Picture 5" descr="checklist.jpg"/>
          <p:cNvPicPr>
            <a:picLocks noChangeAspect="1"/>
          </p:cNvPicPr>
          <p:nvPr/>
        </p:nvPicPr>
        <p:blipFill>
          <a:blip r:embed="rId2" cstate="print"/>
          <a:stretch>
            <a:fillRect/>
          </a:stretch>
        </p:blipFill>
        <p:spPr>
          <a:xfrm>
            <a:off x="4067944" y="3140968"/>
            <a:ext cx="2857500" cy="244792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Service managers need to be…</a:t>
            </a:r>
            <a:endParaRPr lang="en-CA" b="1" dirty="0">
              <a:solidFill>
                <a:schemeClr val="tx1"/>
              </a:solidFill>
            </a:endParaRPr>
          </a:p>
        </p:txBody>
      </p:sp>
      <p:sp>
        <p:nvSpPr>
          <p:cNvPr id="5" name="Footer Placeholder 4"/>
          <p:cNvSpPr>
            <a:spLocks noGrp="1"/>
          </p:cNvSpPr>
          <p:nvPr>
            <p:ph type="ftr" sz="quarter" idx="4294967295"/>
          </p:nvPr>
        </p:nvSpPr>
        <p:spPr>
          <a:xfrm>
            <a:off x="914400" y="6248400"/>
            <a:ext cx="6122987" cy="365125"/>
          </a:xfrm>
          <a:prstGeom prst="rect">
            <a:avLst/>
          </a:prstGeom>
        </p:spPr>
        <p:txBody>
          <a:bodyPr/>
          <a:lstStyle/>
          <a:p>
            <a:pPr>
              <a:defRPr/>
            </a:pPr>
            <a:r>
              <a:rPr lang="en-CA" dirty="0" smtClean="0"/>
              <a:t>©  Institute for Citizen-Centred Service 2013</a:t>
            </a:r>
            <a:endParaRPr lang="en-US" dirty="0"/>
          </a:p>
        </p:txBody>
      </p:sp>
      <p:graphicFrame>
        <p:nvGraphicFramePr>
          <p:cNvPr id="6" name="Content Placeholder 2"/>
          <p:cNvGraphicFramePr>
            <a:graphicFrameLocks noGrp="1"/>
          </p:cNvGraphicFramePr>
          <p:nvPr>
            <p:ph sz="quarter" idx="1"/>
            <p:extLst>
              <p:ext uri="{D42A27DB-BD31-4B8C-83A1-F6EECF244321}">
                <p14:modId xmlns:p14="http://schemas.microsoft.com/office/powerpoint/2010/main" xmlns="" val="3983217148"/>
              </p:ext>
            </p:extLst>
          </p:nvPr>
        </p:nvGraphicFramePr>
        <p:xfrm>
          <a:off x="163512" y="1628800"/>
          <a:ext cx="8980488" cy="47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b="1" dirty="0" smtClean="0"/>
              <a:t>Evolution of Thinking about Customer Experience </a:t>
            </a:r>
            <a:endParaRPr lang="en-CA" b="1" dirty="0"/>
          </a:p>
        </p:txBody>
      </p:sp>
      <p:graphicFrame>
        <p:nvGraphicFramePr>
          <p:cNvPr id="7" name="Content Placeholder 6"/>
          <p:cNvGraphicFramePr>
            <a:graphicFrameLocks noGrp="1"/>
          </p:cNvGraphicFramePr>
          <p:nvPr>
            <p:ph sz="quarter" idx="1"/>
          </p:nvPr>
        </p:nvGraphicFramePr>
        <p:xfrm>
          <a:off x="1371600" y="1524000"/>
          <a:ext cx="7361238"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ight Arrow 7"/>
          <p:cNvSpPr/>
          <p:nvPr/>
        </p:nvSpPr>
        <p:spPr>
          <a:xfrm>
            <a:off x="1600200" y="5334000"/>
            <a:ext cx="6768752"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Thoughts</a:t>
            </a:r>
            <a:endParaRPr lang="en-CA" b="1" dirty="0"/>
          </a:p>
        </p:txBody>
      </p:sp>
      <p:sp>
        <p:nvSpPr>
          <p:cNvPr id="3" name="Content Placeholder 2"/>
          <p:cNvSpPr>
            <a:spLocks noGrp="1"/>
          </p:cNvSpPr>
          <p:nvPr>
            <p:ph idx="1"/>
          </p:nvPr>
        </p:nvSpPr>
        <p:spPr>
          <a:xfrm>
            <a:off x="1219200" y="990600"/>
            <a:ext cx="6858000" cy="4876800"/>
          </a:xfrm>
        </p:spPr>
        <p:txBody>
          <a:bodyPr/>
          <a:lstStyle/>
          <a:p>
            <a:r>
              <a:rPr lang="en-CA" sz="2800" b="1" dirty="0" smtClean="0">
                <a:solidFill>
                  <a:schemeClr val="tx1"/>
                </a:solidFill>
              </a:rPr>
              <a:t>Good research can drive action and results.</a:t>
            </a:r>
          </a:p>
          <a:p>
            <a:r>
              <a:rPr lang="en-CA" sz="2800" b="1" dirty="0" smtClean="0">
                <a:solidFill>
                  <a:schemeClr val="tx1"/>
                </a:solidFill>
              </a:rPr>
              <a:t>Service management is  two parts science and one part art</a:t>
            </a:r>
          </a:p>
          <a:p>
            <a:r>
              <a:rPr lang="en-CA" sz="2800" b="1" dirty="0" smtClean="0">
                <a:solidFill>
                  <a:schemeClr val="tx1"/>
                </a:solidFill>
              </a:rPr>
              <a:t>Better public sector service delivery management will improve accessibility for Canadians with disabilities</a:t>
            </a:r>
          </a:p>
          <a:p>
            <a:r>
              <a:rPr lang="en-CA" sz="2800" b="1" dirty="0" smtClean="0">
                <a:solidFill>
                  <a:schemeClr val="tx1"/>
                </a:solidFill>
              </a:rPr>
              <a:t>Opportunity for DI community to leverage existing research and funding (visibility and awareness)</a:t>
            </a:r>
          </a:p>
          <a:p>
            <a:r>
              <a:rPr lang="en-CA" sz="2800" b="1" dirty="0" smtClean="0">
                <a:solidFill>
                  <a:schemeClr val="tx1"/>
                </a:solidFill>
              </a:rPr>
              <a:t> System wide transformation requires collaboration and community – </a:t>
            </a:r>
            <a:r>
              <a:rPr lang="en-CA" sz="2800" b="1" i="1" dirty="0" smtClean="0">
                <a:solidFill>
                  <a:schemeClr val="tx1"/>
                </a:solidFill>
              </a:rPr>
              <a:t>No jurisdiction is an island onto themselves.</a:t>
            </a:r>
            <a:endParaRPr lang="en-CA" sz="2800" b="1" i="1" dirty="0">
              <a:solidFill>
                <a:schemeClr val="tx1"/>
              </a:solidFill>
            </a:endParaRPr>
          </a:p>
        </p:txBody>
      </p:sp>
      <p:sp>
        <p:nvSpPr>
          <p:cNvPr id="4" name="Slide Number Placeholder 3"/>
          <p:cNvSpPr>
            <a:spLocks noGrp="1"/>
          </p:cNvSpPr>
          <p:nvPr>
            <p:ph type="sldNum" sz="quarter" idx="10"/>
          </p:nvPr>
        </p:nvSpPr>
        <p:spPr/>
        <p:txBody>
          <a:bodyPr/>
          <a:lstStyle/>
          <a:p>
            <a:pPr>
              <a:defRPr/>
            </a:pPr>
            <a:fld id="{30B7108B-0191-4493-9C7D-F880CA0EEAEB}" type="slidenum">
              <a:rPr lang="en-CA" smtClean="0"/>
              <a:pPr>
                <a:defRPr/>
              </a:pPr>
              <a:t>25</a:t>
            </a:fld>
            <a:endParaRPr lang="en-C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Raising Your Game</a:t>
            </a:r>
            <a:endParaRPr lang="en-CA" b="1" dirty="0"/>
          </a:p>
        </p:txBody>
      </p:sp>
      <p:pic>
        <p:nvPicPr>
          <p:cNvPr id="4" name="Content Placeholder 3" descr="raising your game 2.jpg"/>
          <p:cNvPicPr>
            <a:picLocks noGrp="1" noChangeAspect="1"/>
          </p:cNvPicPr>
          <p:nvPr>
            <p:ph sz="quarter" idx="1"/>
          </p:nvPr>
        </p:nvPicPr>
        <p:blipFill>
          <a:blip r:embed="rId2" cstate="print"/>
          <a:stretch>
            <a:fillRect/>
          </a:stretch>
        </p:blipFill>
        <p:spPr>
          <a:xfrm>
            <a:off x="1447800" y="1849204"/>
            <a:ext cx="2590800" cy="3683602"/>
          </a:xfrm>
        </p:spPr>
      </p:pic>
      <p:pic>
        <p:nvPicPr>
          <p:cNvPr id="5" name="Picture 4" descr="raising your game.jpg"/>
          <p:cNvPicPr>
            <a:picLocks noChangeAspect="1"/>
          </p:cNvPicPr>
          <p:nvPr/>
        </p:nvPicPr>
        <p:blipFill>
          <a:blip r:embed="rId3" cstate="print"/>
          <a:stretch>
            <a:fillRect/>
          </a:stretch>
        </p:blipFill>
        <p:spPr>
          <a:xfrm>
            <a:off x="4572000" y="2133600"/>
            <a:ext cx="4000500" cy="2667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333DDBA-2A27-4566-ADBE-D65E822ADAD6}" type="slidenum">
              <a:rPr lang="en-CA" smtClean="0"/>
              <a:pPr>
                <a:defRPr/>
              </a:pPr>
              <a:t>3</a:t>
            </a:fld>
            <a:endParaRPr lang="en-CA"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143000" y="457200"/>
            <a:ext cx="7086600" cy="5791200"/>
          </a:xfrm>
          <a:prstGeom prst="rect">
            <a:avLst/>
          </a:prstGeom>
          <a:noFill/>
          <a:ln w="9525">
            <a:noFill/>
            <a:miter lim="800000"/>
            <a:headEnd/>
            <a:tailEnd/>
          </a:ln>
        </p:spPr>
      </p:pic>
      <p:sp>
        <p:nvSpPr>
          <p:cNvPr id="6" name="TextBox 5"/>
          <p:cNvSpPr txBox="1"/>
          <p:nvPr/>
        </p:nvSpPr>
        <p:spPr>
          <a:xfrm>
            <a:off x="2209800" y="5334000"/>
            <a:ext cx="3962400" cy="369332"/>
          </a:xfrm>
          <a:prstGeom prst="rect">
            <a:avLst/>
          </a:prstGeom>
          <a:noFill/>
        </p:spPr>
        <p:txBody>
          <a:bodyPr wrap="square" rtlCol="0">
            <a:spAutoFit/>
          </a:bodyPr>
          <a:lstStyle/>
          <a:p>
            <a:r>
              <a:rPr lang="en-CA" dirty="0" smtClean="0"/>
              <a:t>Citizens First 5</a:t>
            </a:r>
            <a:endParaRPr lang="en-CA" dirty="0"/>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333DDBA-2A27-4566-ADBE-D65E822ADAD6}" type="slidenum">
              <a:rPr lang="en-CA" smtClean="0"/>
              <a:pPr>
                <a:defRPr/>
              </a:pPr>
              <a:t>4</a:t>
            </a:fld>
            <a:endParaRPr lang="en-CA" dirty="0"/>
          </a:p>
        </p:txBody>
      </p:sp>
      <p:pic>
        <p:nvPicPr>
          <p:cNvPr id="2051" name="Picture 3"/>
          <p:cNvPicPr>
            <a:picLocks noChangeAspect="1" noChangeArrowheads="1"/>
          </p:cNvPicPr>
          <p:nvPr/>
        </p:nvPicPr>
        <p:blipFill>
          <a:blip r:embed="rId2" cstate="print"/>
          <a:srcRect/>
          <a:stretch>
            <a:fillRect/>
          </a:stretch>
        </p:blipFill>
        <p:spPr bwMode="auto">
          <a:xfrm>
            <a:off x="1143000" y="152400"/>
            <a:ext cx="7543800" cy="6570406"/>
          </a:xfrm>
          <a:prstGeom prst="rect">
            <a:avLst/>
          </a:prstGeom>
          <a:noFill/>
          <a:ln w="9525">
            <a:noFill/>
            <a:miter lim="800000"/>
            <a:headEnd/>
            <a:tailEnd/>
          </a:ln>
        </p:spPr>
      </p:pic>
      <p:sp>
        <p:nvSpPr>
          <p:cNvPr id="8" name="TextBox 7"/>
          <p:cNvSpPr txBox="1"/>
          <p:nvPr/>
        </p:nvSpPr>
        <p:spPr>
          <a:xfrm>
            <a:off x="1828800" y="5791200"/>
            <a:ext cx="3962400" cy="369332"/>
          </a:xfrm>
          <a:prstGeom prst="rect">
            <a:avLst/>
          </a:prstGeom>
          <a:noFill/>
        </p:spPr>
        <p:txBody>
          <a:bodyPr wrap="square" rtlCol="0">
            <a:spAutoFit/>
          </a:bodyPr>
          <a:lstStyle/>
          <a:p>
            <a:r>
              <a:rPr lang="en-CA" dirty="0" smtClean="0"/>
              <a:t>Citizens First 5</a:t>
            </a:r>
            <a:endParaRPr lang="en-CA" dirty="0"/>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71600" y="228600"/>
            <a:ext cx="6858000" cy="762000"/>
          </a:xfrm>
        </p:spPr>
        <p:txBody>
          <a:bodyPr/>
          <a:lstStyle/>
          <a:p>
            <a:pPr algn="ctr"/>
            <a:r>
              <a:rPr lang="en-CA" b="1" dirty="0" smtClean="0"/>
              <a:t>Customer Satisfaction Index Scores</a:t>
            </a:r>
            <a:br>
              <a:rPr lang="en-CA" b="1" dirty="0" smtClean="0"/>
            </a:br>
            <a:r>
              <a:rPr lang="en-CA" b="1" dirty="0" smtClean="0"/>
              <a:t>1998-2014  </a:t>
            </a:r>
            <a:endParaRPr lang="en-CA" sz="4400" b="1" dirty="0"/>
          </a:p>
        </p:txBody>
      </p:sp>
      <p:pic>
        <p:nvPicPr>
          <p:cNvPr id="6" name="Picture 4"/>
          <p:cNvPicPr>
            <a:picLocks noChangeAspect="1" noChangeArrowheads="1"/>
          </p:cNvPicPr>
          <p:nvPr/>
        </p:nvPicPr>
        <p:blipFill>
          <a:blip r:embed="rId2" cstate="print"/>
          <a:srcRect/>
          <a:stretch>
            <a:fillRect/>
          </a:stretch>
        </p:blipFill>
        <p:spPr bwMode="auto">
          <a:xfrm>
            <a:off x="1066800" y="1752600"/>
            <a:ext cx="7265324" cy="4343400"/>
          </a:xfrm>
          <a:prstGeom prst="rect">
            <a:avLst/>
          </a:prstGeom>
          <a:noFill/>
          <a:ln w="9525">
            <a:noFill/>
            <a:miter lim="800000"/>
            <a:headEnd/>
            <a:tailEnd/>
          </a:ln>
        </p:spPr>
      </p:pic>
      <p:cxnSp>
        <p:nvCxnSpPr>
          <p:cNvPr id="8" name="Straight Connector 7"/>
          <p:cNvCxnSpPr/>
          <p:nvPr/>
        </p:nvCxnSpPr>
        <p:spPr>
          <a:xfrm flipV="1">
            <a:off x="2057400" y="3505200"/>
            <a:ext cx="0" cy="2133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638800" y="4800600"/>
            <a:ext cx="2494594" cy="461665"/>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400" b="1" cap="none" spc="0" dirty="0" smtClean="0">
                <a:ln>
                  <a:prstDash val="solid"/>
                </a:ln>
                <a:effectLst>
                  <a:outerShdw blurRad="88000" dist="50800" dir="5040000" algn="tl">
                    <a:schemeClr val="accent4">
                      <a:tint val="80000"/>
                      <a:satMod val="250000"/>
                      <a:alpha val="45000"/>
                    </a:schemeClr>
                  </a:outerShdw>
                </a:effectLst>
              </a:rPr>
              <a:t>Success Story?</a:t>
            </a:r>
            <a:endParaRPr lang="en-US" sz="2400" b="1" cap="none" spc="0" dirty="0">
              <a:ln>
                <a:prstDash val="solid"/>
              </a:ln>
              <a:effectLst>
                <a:outerShdw blurRad="88000" dist="50800" dir="5040000" algn="tl">
                  <a:schemeClr val="accent4">
                    <a:tint val="80000"/>
                    <a:satMod val="250000"/>
                    <a:alpha val="45000"/>
                  </a:schemeClr>
                </a:outerShdw>
              </a:effectLst>
            </a:endParaRPr>
          </a:p>
        </p:txBody>
      </p:sp>
      <p:sp>
        <p:nvSpPr>
          <p:cNvPr id="9" name="Right Brace 8"/>
          <p:cNvSpPr/>
          <p:nvPr/>
        </p:nvSpPr>
        <p:spPr>
          <a:xfrm rot="5400000">
            <a:off x="6621700" y="3665300"/>
            <a:ext cx="415529" cy="207653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idx="4294967295"/>
          </p:nvPr>
        </p:nvSpPr>
        <p:spPr>
          <a:xfrm>
            <a:off x="1143000" y="228600"/>
            <a:ext cx="7086600" cy="660400"/>
          </a:xfrm>
        </p:spPr>
        <p:txBody>
          <a:bodyPr/>
          <a:lstStyle/>
          <a:p>
            <a:r>
              <a:rPr lang="en-CA" sz="3200" b="1" dirty="0" smtClean="0">
                <a:solidFill>
                  <a:schemeClr val="tx1"/>
                </a:solidFill>
              </a:rPr>
              <a:t>The Institute for Citizen-Centred Service</a:t>
            </a:r>
          </a:p>
        </p:txBody>
      </p:sp>
      <p:sp>
        <p:nvSpPr>
          <p:cNvPr id="28674" name="Rectangle 5"/>
          <p:cNvSpPr>
            <a:spLocks noChangeArrowheads="1"/>
          </p:cNvSpPr>
          <p:nvPr/>
        </p:nvSpPr>
        <p:spPr bwMode="auto">
          <a:xfrm>
            <a:off x="1233488" y="3352800"/>
            <a:ext cx="7315200" cy="3048000"/>
          </a:xfrm>
          <a:prstGeom prst="rect">
            <a:avLst/>
          </a:prstGeom>
          <a:noFill/>
          <a:ln w="9525">
            <a:noFill/>
            <a:miter lim="800000"/>
            <a:headEnd/>
            <a:tailEnd/>
          </a:ln>
        </p:spPr>
        <p:txBody>
          <a:bodyPr/>
          <a:lstStyle/>
          <a:p>
            <a:pPr marL="742950" lvl="1" indent="-285750"/>
            <a:r>
              <a:rPr lang="en-US" sz="1700" dirty="0" smtClean="0">
                <a:latin typeface="Arial Narrow" pitchFamily="34" charset="0"/>
              </a:rPr>
              <a:t>	The ICCS , supported </a:t>
            </a:r>
            <a:r>
              <a:rPr lang="en-US" sz="1700" dirty="0">
                <a:latin typeface="Arial Narrow" pitchFamily="34" charset="0"/>
              </a:rPr>
              <a:t>by governments across Canada, promotes and supports improved service delivery by listening to and acting on the </a:t>
            </a:r>
            <a:r>
              <a:rPr lang="en-US" sz="1700" b="1" i="1" dirty="0">
                <a:latin typeface="Arial Narrow" pitchFamily="34" charset="0"/>
              </a:rPr>
              <a:t>voice of the citizen</a:t>
            </a:r>
            <a:r>
              <a:rPr lang="en-US" sz="1700" dirty="0" smtClean="0">
                <a:latin typeface="Arial Narrow" pitchFamily="34" charset="0"/>
              </a:rPr>
              <a:t>.</a:t>
            </a:r>
          </a:p>
          <a:p>
            <a:pPr marL="742950" lvl="1" indent="-285750"/>
            <a:r>
              <a:rPr lang="en-US" sz="1700" dirty="0" smtClean="0">
                <a:latin typeface="Arial Narrow" pitchFamily="34" charset="0"/>
              </a:rPr>
              <a:t> </a:t>
            </a:r>
          </a:p>
          <a:p>
            <a:pPr marL="742950" lvl="1" indent="-285750"/>
            <a:r>
              <a:rPr lang="en-US" sz="1700" dirty="0" smtClean="0">
                <a:latin typeface="Arial Narrow" pitchFamily="34" charset="0"/>
              </a:rPr>
              <a:t>	Key activities</a:t>
            </a:r>
            <a:r>
              <a:rPr lang="en-CA" sz="1700" dirty="0" smtClean="0">
                <a:solidFill>
                  <a:srgbClr val="000000"/>
                </a:solidFill>
                <a:latin typeface="Arial Narrow" pitchFamily="34" charset="0"/>
                <a:cs typeface="Arial" charset="0"/>
              </a:rPr>
              <a:t>:</a:t>
            </a:r>
            <a:endParaRPr lang="en-CA" sz="1700" dirty="0">
              <a:solidFill>
                <a:srgbClr val="000000"/>
              </a:solidFill>
              <a:latin typeface="Arial Narrow" pitchFamily="34" charset="0"/>
              <a:cs typeface="Arial" charset="0"/>
            </a:endParaRPr>
          </a:p>
          <a:p>
            <a:pPr marL="742950" lvl="1" indent="-285750"/>
            <a:endParaRPr lang="en-US" sz="800" dirty="0">
              <a:solidFill>
                <a:srgbClr val="000000"/>
              </a:solidFill>
              <a:latin typeface="Arial Narrow" pitchFamily="34" charset="0"/>
              <a:cs typeface="Arial" charset="0"/>
            </a:endParaRPr>
          </a:p>
          <a:p>
            <a:pPr marL="1663700" lvl="3" indent="-406400">
              <a:spcAft>
                <a:spcPts val="600"/>
              </a:spcAft>
              <a:buFont typeface="Arial" charset="0"/>
              <a:buChar char="•"/>
            </a:pPr>
            <a:r>
              <a:rPr lang="en-US" sz="1700" b="1" dirty="0">
                <a:solidFill>
                  <a:srgbClr val="000000"/>
                </a:solidFill>
                <a:latin typeface="Arial Narrow" pitchFamily="34" charset="0"/>
                <a:cs typeface="Arial" charset="0"/>
              </a:rPr>
              <a:t>Facilitating Inter-Jurisdictional Collaboration by providing secretariat services to two National Councils</a:t>
            </a:r>
          </a:p>
          <a:p>
            <a:pPr marL="1663700" lvl="3" indent="-406400">
              <a:spcAft>
                <a:spcPts val="600"/>
              </a:spcAft>
              <a:buFont typeface="Arial" charset="0"/>
              <a:buChar char="•"/>
            </a:pPr>
            <a:r>
              <a:rPr lang="en-US" sz="1700" b="1" dirty="0">
                <a:solidFill>
                  <a:srgbClr val="000000"/>
                </a:solidFill>
                <a:latin typeface="Arial Narrow" pitchFamily="34" charset="0"/>
                <a:cs typeface="Arial" charset="0"/>
              </a:rPr>
              <a:t>Managing inter-governmental research agenda (Citizens First and Taking Care of Business)</a:t>
            </a:r>
          </a:p>
          <a:p>
            <a:pPr marL="1663700" lvl="3" indent="-406400">
              <a:spcAft>
                <a:spcPts val="600"/>
              </a:spcAft>
              <a:buFont typeface="Arial" charset="0"/>
              <a:buChar char="•"/>
            </a:pPr>
            <a:r>
              <a:rPr lang="en-US" sz="1700" b="1" dirty="0">
                <a:solidFill>
                  <a:srgbClr val="000000"/>
                </a:solidFill>
                <a:latin typeface="Arial Narrow" pitchFamily="34" charset="0"/>
                <a:cs typeface="Arial" charset="0"/>
              </a:rPr>
              <a:t>Supporting and developing the Common Measurements Tool (CMT)</a:t>
            </a:r>
          </a:p>
          <a:p>
            <a:pPr marL="1663700" lvl="3" indent="-406400">
              <a:spcAft>
                <a:spcPts val="600"/>
              </a:spcAft>
              <a:buFont typeface="Arial" charset="0"/>
              <a:buChar char="•"/>
            </a:pPr>
            <a:r>
              <a:rPr lang="en-US" sz="1700" b="1" dirty="0" smtClean="0">
                <a:solidFill>
                  <a:srgbClr val="000000"/>
                </a:solidFill>
                <a:latin typeface="Arial Narrow" pitchFamily="34" charset="0"/>
                <a:cs typeface="Arial" charset="0"/>
              </a:rPr>
              <a:t>Managing ICCS Service Certification and Learning </a:t>
            </a:r>
            <a:r>
              <a:rPr lang="en-US" sz="1700" b="1" dirty="0">
                <a:solidFill>
                  <a:srgbClr val="000000"/>
                </a:solidFill>
                <a:latin typeface="Arial Narrow" pitchFamily="34" charset="0"/>
                <a:cs typeface="Arial" charset="0"/>
              </a:rPr>
              <a:t>Program</a:t>
            </a:r>
          </a:p>
        </p:txBody>
      </p:sp>
      <p:pic>
        <p:nvPicPr>
          <p:cNvPr id="28675" name="Picture 6"/>
          <p:cNvPicPr>
            <a:picLocks noChangeAspect="1" noChangeArrowheads="1"/>
          </p:cNvPicPr>
          <p:nvPr/>
        </p:nvPicPr>
        <p:blipFill>
          <a:blip r:embed="rId3" cstate="print"/>
          <a:srcRect/>
          <a:stretch>
            <a:fillRect/>
          </a:stretch>
        </p:blipFill>
        <p:spPr bwMode="auto">
          <a:xfrm>
            <a:off x="1409700" y="1143000"/>
            <a:ext cx="3543300" cy="2057400"/>
          </a:xfrm>
          <a:prstGeom prst="rect">
            <a:avLst/>
          </a:prstGeom>
          <a:noFill/>
          <a:ln w="9525">
            <a:noFill/>
            <a:miter lim="800000"/>
            <a:headEnd/>
            <a:tailEnd/>
          </a:ln>
        </p:spPr>
      </p:pic>
      <p:sp>
        <p:nvSpPr>
          <p:cNvPr id="28676" name="TextBox 2"/>
          <p:cNvSpPr txBox="1">
            <a:spLocks noChangeArrowheads="1"/>
          </p:cNvSpPr>
          <p:nvPr/>
        </p:nvSpPr>
        <p:spPr bwMode="auto">
          <a:xfrm>
            <a:off x="5181600" y="1447800"/>
            <a:ext cx="3470275" cy="1190625"/>
          </a:xfrm>
          <a:prstGeom prst="rect">
            <a:avLst/>
          </a:prstGeom>
          <a:noFill/>
          <a:ln w="9525">
            <a:noFill/>
            <a:miter lim="800000"/>
            <a:headEnd/>
            <a:tailEnd/>
          </a:ln>
        </p:spPr>
        <p:txBody>
          <a:bodyPr>
            <a:spAutoFit/>
          </a:bodyPr>
          <a:lstStyle/>
          <a:p>
            <a:pPr marL="0" lvl="3">
              <a:spcBef>
                <a:spcPts val="600"/>
              </a:spcBef>
              <a:spcAft>
                <a:spcPts val="600"/>
              </a:spcAft>
            </a:pPr>
            <a:r>
              <a:rPr lang="en-CA" dirty="0">
                <a:solidFill>
                  <a:srgbClr val="000000"/>
                </a:solidFill>
                <a:latin typeface="Arial Narrow" pitchFamily="34" charset="0"/>
                <a:cs typeface="Arial" charset="0"/>
              </a:rPr>
              <a:t>The </a:t>
            </a:r>
            <a:r>
              <a:rPr lang="en-CA" b="1" dirty="0">
                <a:solidFill>
                  <a:srgbClr val="000000"/>
                </a:solidFill>
                <a:latin typeface="Arial Narrow" pitchFamily="34" charset="0"/>
                <a:cs typeface="Arial" charset="0"/>
              </a:rPr>
              <a:t>mission </a:t>
            </a:r>
            <a:r>
              <a:rPr lang="en-CA" dirty="0">
                <a:solidFill>
                  <a:srgbClr val="000000"/>
                </a:solidFill>
                <a:latin typeface="Arial Narrow" pitchFamily="34" charset="0"/>
                <a:cs typeface="Arial" charset="0"/>
              </a:rPr>
              <a:t>of the ICCS is to support public-sector organizations in achieving high levels of citizen and business satisfaction with public services</a:t>
            </a:r>
          </a:p>
        </p:txBody>
      </p:sp>
      <p:sp>
        <p:nvSpPr>
          <p:cNvPr id="2" name="Slide Number Placeholder 1"/>
          <p:cNvSpPr>
            <a:spLocks noGrp="1"/>
          </p:cNvSpPr>
          <p:nvPr>
            <p:ph type="sldNum" sz="quarter" idx="10"/>
          </p:nvPr>
        </p:nvSpPr>
        <p:spPr/>
        <p:txBody>
          <a:bodyPr/>
          <a:lstStyle/>
          <a:p>
            <a:pPr>
              <a:defRPr/>
            </a:pPr>
            <a:fld id="{C881BF64-9F62-46DB-B814-94037F13737A}" type="slidenum">
              <a:rPr lang="en-CA" sz="1400" smtClean="0"/>
              <a:pPr>
                <a:defRPr/>
              </a:pPr>
              <a:t>6</a:t>
            </a:fld>
            <a:endParaRPr lang="en-CA" sz="1400" dirty="0"/>
          </a:p>
        </p:txBody>
      </p:sp>
    </p:spTree>
    <p:extLst>
      <p:ext uri="{BB962C8B-B14F-4D97-AF65-F5344CB8AC3E}">
        <p14:creationId xmlns:p14="http://schemas.microsoft.com/office/powerpoint/2010/main" xmlns="" val="2984010114"/>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b="1" dirty="0" smtClean="0"/>
              <a:t>Asking the right questions</a:t>
            </a:r>
            <a:endParaRPr lang="en-CA" b="1" dirty="0"/>
          </a:p>
        </p:txBody>
      </p:sp>
      <p:sp>
        <p:nvSpPr>
          <p:cNvPr id="4" name="Content Placeholder 3"/>
          <p:cNvSpPr>
            <a:spLocks noGrp="1"/>
          </p:cNvSpPr>
          <p:nvPr>
            <p:ph idx="1"/>
          </p:nvPr>
        </p:nvSpPr>
        <p:spPr/>
        <p:txBody>
          <a:bodyPr/>
          <a:lstStyle/>
          <a:p>
            <a:r>
              <a:rPr lang="en-CA" dirty="0" smtClean="0">
                <a:solidFill>
                  <a:schemeClr val="tx1"/>
                </a:solidFill>
              </a:rPr>
              <a:t>What are citizen expectations?</a:t>
            </a:r>
          </a:p>
          <a:p>
            <a:r>
              <a:rPr lang="en-CA" dirty="0" smtClean="0">
                <a:solidFill>
                  <a:schemeClr val="tx1"/>
                </a:solidFill>
              </a:rPr>
              <a:t>What was the actual experience?</a:t>
            </a:r>
          </a:p>
          <a:p>
            <a:r>
              <a:rPr lang="en-CA" dirty="0" smtClean="0">
                <a:solidFill>
                  <a:schemeClr val="tx1"/>
                </a:solidFill>
              </a:rPr>
              <a:t>What are the barriers?</a:t>
            </a:r>
          </a:p>
          <a:p>
            <a:r>
              <a:rPr lang="en-CA" dirty="0" smtClean="0">
                <a:solidFill>
                  <a:schemeClr val="tx1"/>
                </a:solidFill>
              </a:rPr>
              <a:t>What are drivers of satisfaction?</a:t>
            </a:r>
          </a:p>
          <a:p>
            <a:r>
              <a:rPr lang="en-CA" dirty="0" smtClean="0">
                <a:solidFill>
                  <a:schemeClr val="tx1"/>
                </a:solidFill>
              </a:rPr>
              <a:t>What are opportunities for improvement?</a:t>
            </a:r>
          </a:p>
          <a:p>
            <a:r>
              <a:rPr lang="en-CA" dirty="0" smtClean="0">
                <a:solidFill>
                  <a:schemeClr val="tx1"/>
                </a:solidFill>
              </a:rPr>
              <a:t>How can I help managers act?</a:t>
            </a:r>
          </a:p>
          <a:p>
            <a:r>
              <a:rPr lang="en-CA" dirty="0" smtClean="0">
                <a:solidFill>
                  <a:schemeClr val="tx1"/>
                </a:solidFill>
              </a:rPr>
              <a:t>Did we make a difference?</a:t>
            </a:r>
          </a:p>
          <a:p>
            <a:r>
              <a:rPr lang="en-CA" dirty="0" smtClean="0">
                <a:solidFill>
                  <a:schemeClr val="tx1"/>
                </a:solidFill>
              </a:rPr>
              <a:t>What are Citizen Expectations.......</a:t>
            </a:r>
          </a:p>
          <a:p>
            <a:endParaRPr lang="en-CA" dirty="0" smtClean="0"/>
          </a:p>
          <a:p>
            <a:endParaRPr lang="en-CA" dirty="0"/>
          </a:p>
        </p:txBody>
      </p:sp>
      <p:sp>
        <p:nvSpPr>
          <p:cNvPr id="2" name="Slide Number Placeholder 1"/>
          <p:cNvSpPr>
            <a:spLocks noGrp="1"/>
          </p:cNvSpPr>
          <p:nvPr>
            <p:ph type="sldNum" sz="quarter" idx="10"/>
          </p:nvPr>
        </p:nvSpPr>
        <p:spPr/>
        <p:txBody>
          <a:bodyPr/>
          <a:lstStyle/>
          <a:p>
            <a:pPr>
              <a:defRPr/>
            </a:pPr>
            <a:fld id="{EC3EFA3E-22A0-4BA6-ABA8-7BA9FB0D4DB3}" type="slidenum">
              <a:rPr lang="en-CA" smtClean="0"/>
              <a:pPr>
                <a:defRPr/>
              </a:pPr>
              <a:t>7</a:t>
            </a:fld>
            <a:endParaRPr lang="en-C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6705600" cy="762000"/>
          </a:xfrm>
        </p:spPr>
        <p:txBody>
          <a:bodyPr/>
          <a:lstStyle/>
          <a:p>
            <a:r>
              <a:rPr lang="en-CA" sz="3200" b="1" dirty="0" smtClean="0"/>
              <a:t>Service Expectations For Routine Transactions</a:t>
            </a:r>
            <a:endParaRPr lang="en-CA" sz="3200" b="1" dirty="0"/>
          </a:p>
        </p:txBody>
      </p:sp>
      <p:sp>
        <p:nvSpPr>
          <p:cNvPr id="4" name="Slide Number Placeholder 3"/>
          <p:cNvSpPr>
            <a:spLocks noGrp="1"/>
          </p:cNvSpPr>
          <p:nvPr>
            <p:ph type="sldNum" sz="quarter" idx="10"/>
          </p:nvPr>
        </p:nvSpPr>
        <p:spPr/>
        <p:txBody>
          <a:bodyPr/>
          <a:lstStyle/>
          <a:p>
            <a:pPr>
              <a:defRPr/>
            </a:pPr>
            <a:fld id="{30B7108B-0191-4493-9C7D-F880CA0EEAEB}" type="slidenum">
              <a:rPr lang="en-CA" smtClean="0"/>
              <a:pPr>
                <a:defRPr/>
              </a:pPr>
              <a:t>8</a:t>
            </a:fld>
            <a:endParaRPr lang="en-CA" dirty="0"/>
          </a:p>
        </p:txBody>
      </p:sp>
      <p:graphicFrame>
        <p:nvGraphicFramePr>
          <p:cNvPr id="3074" name="Object 4"/>
          <p:cNvGraphicFramePr>
            <a:graphicFrameLocks noChangeAspect="1"/>
          </p:cNvGraphicFramePr>
          <p:nvPr>
            <p:ph idx="1"/>
          </p:nvPr>
        </p:nvGraphicFramePr>
        <p:xfrm>
          <a:off x="1600200" y="1447800"/>
          <a:ext cx="7010400" cy="4953000"/>
        </p:xfrm>
        <a:graphic>
          <a:graphicData uri="http://schemas.openxmlformats.org/presentationml/2006/ole">
            <p:oleObj spid="_x0000_s3074" name="Document" r:id="rId3" imgW="6945710" imgH="5617808" progId="Word.Document.8">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title"/>
          </p:nvPr>
        </p:nvSpPr>
        <p:spPr>
          <a:xfrm>
            <a:off x="1219200" y="1828800"/>
            <a:ext cx="7391400" cy="838200"/>
          </a:xfrm>
        </p:spPr>
        <p:txBody>
          <a:bodyPr/>
          <a:lstStyle/>
          <a:p>
            <a:r>
              <a:rPr lang="en-US" sz="2000" dirty="0" smtClean="0">
                <a:solidFill>
                  <a:schemeClr val="tx1"/>
                </a:solidFill>
                <a:latin typeface="Arial" pitchFamily="34" charset="0"/>
              </a:rPr>
              <a:t>These five drivers explain 87% of citizen satisfaction with government services in Canada</a:t>
            </a:r>
          </a:p>
        </p:txBody>
      </p:sp>
      <p:sp>
        <p:nvSpPr>
          <p:cNvPr id="53251" name="Rectangle 5"/>
          <p:cNvSpPr>
            <a:spLocks noChangeArrowheads="1"/>
          </p:cNvSpPr>
          <p:nvPr/>
        </p:nvSpPr>
        <p:spPr bwMode="auto">
          <a:xfrm>
            <a:off x="990600" y="381000"/>
            <a:ext cx="7772400" cy="1143000"/>
          </a:xfrm>
          <a:prstGeom prst="rect">
            <a:avLst/>
          </a:prstGeom>
          <a:noFill/>
          <a:ln w="9525">
            <a:noFill/>
            <a:miter lim="800000"/>
            <a:headEnd/>
            <a:tailEnd/>
          </a:ln>
        </p:spPr>
        <p:txBody>
          <a:bodyPr anchor="ctr"/>
          <a:lstStyle/>
          <a:p>
            <a:pPr algn="ctr"/>
            <a:r>
              <a:rPr lang="en-US" sz="3600" b="1" dirty="0" smtClean="0">
                <a:latin typeface="+mj-lt"/>
              </a:rPr>
              <a:t>Asking the Right Questions</a:t>
            </a:r>
          </a:p>
          <a:p>
            <a:pPr algn="ctr"/>
            <a:r>
              <a:rPr lang="en-US" sz="3200" i="1" dirty="0" smtClean="0"/>
              <a:t>Drivers </a:t>
            </a:r>
            <a:r>
              <a:rPr lang="en-US" sz="3200" i="1" dirty="0"/>
              <a:t>of Satisfaction</a:t>
            </a:r>
          </a:p>
        </p:txBody>
      </p:sp>
      <p:pic>
        <p:nvPicPr>
          <p:cNvPr id="53252" name="Picture 6"/>
          <p:cNvPicPr>
            <a:picLocks noChangeAspect="1" noChangeArrowheads="1"/>
          </p:cNvPicPr>
          <p:nvPr/>
        </p:nvPicPr>
        <p:blipFill>
          <a:blip r:embed="rId3" cstate="print"/>
          <a:srcRect t="24263"/>
          <a:stretch>
            <a:fillRect/>
          </a:stretch>
        </p:blipFill>
        <p:spPr bwMode="auto">
          <a:xfrm>
            <a:off x="990600" y="3768725"/>
            <a:ext cx="7924800" cy="2743200"/>
          </a:xfrm>
          <a:prstGeom prst="rect">
            <a:avLst/>
          </a:prstGeom>
          <a:noFill/>
          <a:ln w="9525">
            <a:noFill/>
            <a:miter lim="800000"/>
            <a:headEnd/>
            <a:tailEnd/>
          </a:ln>
        </p:spPr>
      </p:pic>
      <p:sp>
        <p:nvSpPr>
          <p:cNvPr id="53253" name="AutoShape 4"/>
          <p:cNvSpPr>
            <a:spLocks noChangeAspect="1" noChangeArrowheads="1" noTextEdit="1"/>
          </p:cNvSpPr>
          <p:nvPr/>
        </p:nvSpPr>
        <p:spPr bwMode="auto">
          <a:xfrm>
            <a:off x="1292225" y="3409950"/>
            <a:ext cx="7132638" cy="3067050"/>
          </a:xfrm>
          <a:prstGeom prst="rect">
            <a:avLst/>
          </a:prstGeom>
          <a:noFill/>
          <a:ln w="9525">
            <a:noFill/>
            <a:miter lim="800000"/>
            <a:headEnd/>
            <a:tailEnd/>
          </a:ln>
        </p:spPr>
        <p:txBody>
          <a:bodyPr/>
          <a:lstStyle/>
          <a:p>
            <a:endParaRPr lang="en-CA"/>
          </a:p>
        </p:txBody>
      </p:sp>
      <p:sp>
        <p:nvSpPr>
          <p:cNvPr id="53254" name="Rectangle 7"/>
          <p:cNvSpPr>
            <a:spLocks noChangeArrowheads="1"/>
          </p:cNvSpPr>
          <p:nvPr/>
        </p:nvSpPr>
        <p:spPr bwMode="auto">
          <a:xfrm>
            <a:off x="1249363" y="4352925"/>
            <a:ext cx="1139825" cy="523875"/>
          </a:xfrm>
          <a:prstGeom prst="rect">
            <a:avLst/>
          </a:prstGeom>
          <a:noFill/>
          <a:ln w="9525">
            <a:noFill/>
            <a:miter lim="800000"/>
            <a:headEnd/>
            <a:tailEnd/>
          </a:ln>
        </p:spPr>
        <p:txBody>
          <a:bodyPr wrap="none">
            <a:spAutoFit/>
          </a:bodyPr>
          <a:lstStyle/>
          <a:p>
            <a:r>
              <a:rPr lang="en-CA" sz="1400" b="1">
                <a:cs typeface="Times New Roman" pitchFamily="18" charset="0"/>
              </a:rPr>
              <a:t>Previous </a:t>
            </a:r>
          </a:p>
          <a:p>
            <a:r>
              <a:rPr lang="en-CA" sz="1400" b="1">
                <a:cs typeface="Times New Roman" pitchFamily="18" charset="0"/>
              </a:rPr>
              <a:t>Experience</a:t>
            </a:r>
          </a:p>
        </p:txBody>
      </p:sp>
      <p:sp>
        <p:nvSpPr>
          <p:cNvPr id="53255" name="Rectangle 8"/>
          <p:cNvSpPr>
            <a:spLocks noChangeArrowheads="1"/>
          </p:cNvSpPr>
          <p:nvPr/>
        </p:nvSpPr>
        <p:spPr bwMode="auto">
          <a:xfrm>
            <a:off x="2547938" y="5011738"/>
            <a:ext cx="1055687" cy="846137"/>
          </a:xfrm>
          <a:prstGeom prst="rect">
            <a:avLst/>
          </a:prstGeom>
          <a:noFill/>
          <a:ln w="9525">
            <a:noFill/>
            <a:miter lim="800000"/>
            <a:headEnd/>
            <a:tailEnd/>
          </a:ln>
        </p:spPr>
        <p:txBody>
          <a:bodyPr>
            <a:spAutoFit/>
          </a:bodyPr>
          <a:lstStyle/>
          <a:p>
            <a:pPr>
              <a:spcBef>
                <a:spcPct val="50000"/>
              </a:spcBef>
            </a:pPr>
            <a:r>
              <a:rPr lang="en-CA" sz="1400" b="1">
                <a:cs typeface="Times New Roman" pitchFamily="18" charset="0"/>
              </a:rPr>
              <a:t>Ease of Access</a:t>
            </a:r>
            <a:endParaRPr lang="en-US" sz="1400" b="1">
              <a:cs typeface="Times New Roman" pitchFamily="18" charset="0"/>
            </a:endParaRPr>
          </a:p>
          <a:p>
            <a:pPr>
              <a:spcBef>
                <a:spcPct val="50000"/>
              </a:spcBef>
            </a:pPr>
            <a:endParaRPr lang="en-US" sz="1400">
              <a:latin typeface="Times New Roman" pitchFamily="18" charset="0"/>
              <a:cs typeface="Times New Roman" pitchFamily="18" charset="0"/>
            </a:endParaRPr>
          </a:p>
        </p:txBody>
      </p:sp>
      <p:sp>
        <p:nvSpPr>
          <p:cNvPr id="53256" name="Rectangle 9"/>
          <p:cNvSpPr>
            <a:spLocks noChangeArrowheads="1"/>
          </p:cNvSpPr>
          <p:nvPr/>
        </p:nvSpPr>
        <p:spPr bwMode="auto">
          <a:xfrm>
            <a:off x="5319713" y="5191125"/>
            <a:ext cx="1057275" cy="722313"/>
          </a:xfrm>
          <a:prstGeom prst="rect">
            <a:avLst/>
          </a:prstGeom>
          <a:noFill/>
          <a:ln w="9525">
            <a:noFill/>
            <a:miter lim="800000"/>
            <a:headEnd/>
            <a:tailEnd/>
          </a:ln>
        </p:spPr>
        <p:txBody>
          <a:bodyPr>
            <a:spAutoFit/>
          </a:bodyPr>
          <a:lstStyle/>
          <a:p>
            <a:pPr algn="ctr">
              <a:spcBef>
                <a:spcPct val="50000"/>
              </a:spcBef>
            </a:pPr>
            <a:r>
              <a:rPr lang="en-CA" sz="2000" b="1">
                <a:cs typeface="Times New Roman" pitchFamily="18" charset="0"/>
              </a:rPr>
              <a:t>Staff</a:t>
            </a:r>
            <a:endParaRPr lang="en-US" sz="2000" b="1">
              <a:cs typeface="Times New Roman" pitchFamily="18" charset="0"/>
            </a:endParaRPr>
          </a:p>
          <a:p>
            <a:pPr>
              <a:spcBef>
                <a:spcPct val="50000"/>
              </a:spcBef>
            </a:pPr>
            <a:endParaRPr lang="en-US" sz="1400" b="1">
              <a:latin typeface="Times New Roman" pitchFamily="18" charset="0"/>
              <a:cs typeface="Times New Roman" pitchFamily="18" charset="0"/>
            </a:endParaRPr>
          </a:p>
        </p:txBody>
      </p:sp>
      <p:sp>
        <p:nvSpPr>
          <p:cNvPr id="53257" name="Rectangle 10"/>
          <p:cNvSpPr>
            <a:spLocks noChangeArrowheads="1"/>
          </p:cNvSpPr>
          <p:nvPr/>
        </p:nvSpPr>
        <p:spPr bwMode="auto">
          <a:xfrm>
            <a:off x="5264150" y="4724400"/>
            <a:ext cx="1289050" cy="1311275"/>
          </a:xfrm>
          <a:prstGeom prst="rect">
            <a:avLst/>
          </a:prstGeom>
          <a:noFill/>
          <a:ln w="9525">
            <a:noFill/>
            <a:miter lim="800000"/>
            <a:headEnd/>
            <a:tailEnd/>
          </a:ln>
        </p:spPr>
        <p:txBody>
          <a:bodyPr>
            <a:spAutoFit/>
          </a:bodyPr>
          <a:lstStyle/>
          <a:p>
            <a:pPr>
              <a:spcBef>
                <a:spcPct val="50000"/>
              </a:spcBef>
            </a:pPr>
            <a:endParaRPr lang="en-CA" sz="2000" b="1">
              <a:cs typeface="Times New Roman" pitchFamily="18" charset="0"/>
            </a:endParaRPr>
          </a:p>
          <a:p>
            <a:pPr>
              <a:spcBef>
                <a:spcPct val="50000"/>
              </a:spcBef>
            </a:pPr>
            <a:endParaRPr lang="en-US" sz="2000">
              <a:cs typeface="Times New Roman" pitchFamily="18" charset="0"/>
            </a:endParaRPr>
          </a:p>
          <a:p>
            <a:pPr>
              <a:spcBef>
                <a:spcPct val="50000"/>
              </a:spcBef>
            </a:pPr>
            <a:endParaRPr lang="en-US" sz="2000">
              <a:latin typeface="Times New Roman" pitchFamily="18" charset="0"/>
              <a:cs typeface="Times New Roman" pitchFamily="18" charset="0"/>
            </a:endParaRPr>
          </a:p>
        </p:txBody>
      </p:sp>
      <p:sp>
        <p:nvSpPr>
          <p:cNvPr id="53258" name="Rectangle 11"/>
          <p:cNvSpPr>
            <a:spLocks noChangeArrowheads="1"/>
          </p:cNvSpPr>
          <p:nvPr/>
        </p:nvSpPr>
        <p:spPr bwMode="auto">
          <a:xfrm>
            <a:off x="6934200" y="4703763"/>
            <a:ext cx="1735138" cy="396875"/>
          </a:xfrm>
          <a:prstGeom prst="rect">
            <a:avLst/>
          </a:prstGeom>
          <a:noFill/>
          <a:ln w="9525">
            <a:noFill/>
            <a:miter lim="800000"/>
            <a:headEnd/>
            <a:tailEnd/>
          </a:ln>
        </p:spPr>
        <p:txBody>
          <a:bodyPr>
            <a:spAutoFit/>
          </a:bodyPr>
          <a:lstStyle/>
          <a:p>
            <a:pPr>
              <a:spcBef>
                <a:spcPct val="50000"/>
              </a:spcBef>
            </a:pPr>
            <a:r>
              <a:rPr lang="en-CA" sz="2000" b="1">
                <a:cs typeface="Times New Roman" pitchFamily="18" charset="0"/>
              </a:rPr>
              <a:t>Timeliness</a:t>
            </a:r>
            <a:endParaRPr lang="en-US" sz="2000">
              <a:latin typeface="Times New Roman" pitchFamily="18" charset="0"/>
              <a:cs typeface="Times New Roman" pitchFamily="18" charset="0"/>
            </a:endParaRPr>
          </a:p>
        </p:txBody>
      </p:sp>
      <p:sp>
        <p:nvSpPr>
          <p:cNvPr id="53259" name="Text Box 13"/>
          <p:cNvSpPr txBox="1">
            <a:spLocks noChangeArrowheads="1"/>
          </p:cNvSpPr>
          <p:nvPr/>
        </p:nvSpPr>
        <p:spPr bwMode="auto">
          <a:xfrm>
            <a:off x="3783013" y="2814638"/>
            <a:ext cx="2112962" cy="366712"/>
          </a:xfrm>
          <a:prstGeom prst="rect">
            <a:avLst/>
          </a:prstGeom>
          <a:noFill/>
          <a:ln w="9525">
            <a:noFill/>
            <a:miter lim="800000"/>
            <a:headEnd/>
            <a:tailEnd/>
          </a:ln>
        </p:spPr>
        <p:txBody>
          <a:bodyPr>
            <a:spAutoFit/>
          </a:bodyPr>
          <a:lstStyle/>
          <a:p>
            <a:pPr algn="ctr">
              <a:spcBef>
                <a:spcPct val="50000"/>
              </a:spcBef>
            </a:pPr>
            <a:r>
              <a:rPr lang="en-US" b="1" i="1">
                <a:latin typeface="Arial Narrow" pitchFamily="34" charset="0"/>
              </a:rPr>
              <a:t>Citizens First 5</a:t>
            </a:r>
          </a:p>
        </p:txBody>
      </p:sp>
      <p:sp>
        <p:nvSpPr>
          <p:cNvPr id="53260" name="Arc 14"/>
          <p:cNvSpPr>
            <a:spLocks/>
          </p:cNvSpPr>
          <p:nvPr/>
        </p:nvSpPr>
        <p:spPr bwMode="auto">
          <a:xfrm flipV="1">
            <a:off x="2878138" y="3913188"/>
            <a:ext cx="1735137" cy="1098550"/>
          </a:xfrm>
          <a:custGeom>
            <a:avLst/>
            <a:gdLst>
              <a:gd name="T0" fmla="*/ 0 w 21585"/>
              <a:gd name="T1" fmla="*/ 0 h 21600"/>
              <a:gd name="T2" fmla="*/ 2147483647 w 21585"/>
              <a:gd name="T3" fmla="*/ 2147483647 h 21600"/>
              <a:gd name="T4" fmla="*/ 0 w 21585"/>
              <a:gd name="T5" fmla="*/ 2147483647 h 21600"/>
              <a:gd name="T6" fmla="*/ 0 60000 65536"/>
              <a:gd name="T7" fmla="*/ 0 60000 65536"/>
              <a:gd name="T8" fmla="*/ 0 60000 65536"/>
              <a:gd name="T9" fmla="*/ 0 w 21585"/>
              <a:gd name="T10" fmla="*/ 0 h 21600"/>
              <a:gd name="T11" fmla="*/ 21585 w 21585"/>
              <a:gd name="T12" fmla="*/ 21600 h 21600"/>
            </a:gdLst>
            <a:ahLst/>
            <a:cxnLst>
              <a:cxn ang="T6">
                <a:pos x="T0" y="T1"/>
              </a:cxn>
              <a:cxn ang="T7">
                <a:pos x="T2" y="T3"/>
              </a:cxn>
              <a:cxn ang="T8">
                <a:pos x="T4" y="T5"/>
              </a:cxn>
            </a:cxnLst>
            <a:rect l="T9" t="T10" r="T11" b="T12"/>
            <a:pathLst>
              <a:path w="21585" h="21600" fill="none" extrusionOk="0">
                <a:moveTo>
                  <a:pt x="-1" y="0"/>
                </a:moveTo>
                <a:cubicBezTo>
                  <a:pt x="11619" y="0"/>
                  <a:pt x="21156" y="9191"/>
                  <a:pt x="21585" y="20802"/>
                </a:cubicBezTo>
              </a:path>
              <a:path w="21585" h="21600" stroke="0" extrusionOk="0">
                <a:moveTo>
                  <a:pt x="-1" y="0"/>
                </a:moveTo>
                <a:cubicBezTo>
                  <a:pt x="11619" y="0"/>
                  <a:pt x="21156" y="9191"/>
                  <a:pt x="21585" y="20802"/>
                </a:cubicBezTo>
                <a:lnTo>
                  <a:pt x="0" y="21600"/>
                </a:lnTo>
                <a:close/>
              </a:path>
            </a:pathLst>
          </a:custGeom>
          <a:noFill/>
          <a:ln w="63500">
            <a:solidFill>
              <a:srgbClr val="808080"/>
            </a:solidFill>
            <a:round/>
            <a:headEnd/>
            <a:tailEnd type="stealth" w="med" len="med"/>
          </a:ln>
        </p:spPr>
        <p:txBody>
          <a:bodyPr wrap="none" anchor="ctr"/>
          <a:lstStyle/>
          <a:p>
            <a:endParaRPr lang="en-CA"/>
          </a:p>
        </p:txBody>
      </p:sp>
      <p:sp>
        <p:nvSpPr>
          <p:cNvPr id="53261" name="Arc 15"/>
          <p:cNvSpPr>
            <a:spLocks/>
          </p:cNvSpPr>
          <p:nvPr/>
        </p:nvSpPr>
        <p:spPr bwMode="auto">
          <a:xfrm flipV="1">
            <a:off x="1897063" y="3913188"/>
            <a:ext cx="2716212" cy="439737"/>
          </a:xfrm>
          <a:custGeom>
            <a:avLst/>
            <a:gdLst>
              <a:gd name="T0" fmla="*/ 0 w 21585"/>
              <a:gd name="T1" fmla="*/ 0 h 21600"/>
              <a:gd name="T2" fmla="*/ 2147483647 w 21585"/>
              <a:gd name="T3" fmla="*/ 175527068 h 21600"/>
              <a:gd name="T4" fmla="*/ 0 w 21585"/>
              <a:gd name="T5" fmla="*/ 182251621 h 21600"/>
              <a:gd name="T6" fmla="*/ 0 60000 65536"/>
              <a:gd name="T7" fmla="*/ 0 60000 65536"/>
              <a:gd name="T8" fmla="*/ 0 60000 65536"/>
              <a:gd name="T9" fmla="*/ 0 w 21585"/>
              <a:gd name="T10" fmla="*/ 0 h 21600"/>
              <a:gd name="T11" fmla="*/ 21585 w 21585"/>
              <a:gd name="T12" fmla="*/ 21600 h 21600"/>
            </a:gdLst>
            <a:ahLst/>
            <a:cxnLst>
              <a:cxn ang="T6">
                <a:pos x="T0" y="T1"/>
              </a:cxn>
              <a:cxn ang="T7">
                <a:pos x="T2" y="T3"/>
              </a:cxn>
              <a:cxn ang="T8">
                <a:pos x="T4" y="T5"/>
              </a:cxn>
            </a:cxnLst>
            <a:rect l="T9" t="T10" r="T11" b="T12"/>
            <a:pathLst>
              <a:path w="21585" h="21600" fill="none" extrusionOk="0">
                <a:moveTo>
                  <a:pt x="-1" y="0"/>
                </a:moveTo>
                <a:cubicBezTo>
                  <a:pt x="11619" y="0"/>
                  <a:pt x="21156" y="9191"/>
                  <a:pt x="21585" y="20802"/>
                </a:cubicBezTo>
              </a:path>
              <a:path w="21585" h="21600" stroke="0" extrusionOk="0">
                <a:moveTo>
                  <a:pt x="-1" y="0"/>
                </a:moveTo>
                <a:cubicBezTo>
                  <a:pt x="11619" y="0"/>
                  <a:pt x="21156" y="9191"/>
                  <a:pt x="21585" y="20802"/>
                </a:cubicBezTo>
                <a:lnTo>
                  <a:pt x="0" y="21600"/>
                </a:lnTo>
                <a:close/>
              </a:path>
            </a:pathLst>
          </a:custGeom>
          <a:noFill/>
          <a:ln w="63500">
            <a:solidFill>
              <a:srgbClr val="808080"/>
            </a:solidFill>
            <a:round/>
            <a:headEnd/>
            <a:tailEnd type="stealth" w="med" len="med"/>
          </a:ln>
        </p:spPr>
        <p:txBody>
          <a:bodyPr wrap="none" anchor="ctr"/>
          <a:lstStyle/>
          <a:p>
            <a:endParaRPr lang="en-CA"/>
          </a:p>
        </p:txBody>
      </p:sp>
      <p:sp>
        <p:nvSpPr>
          <p:cNvPr id="53262" name="Arc 16"/>
          <p:cNvSpPr>
            <a:spLocks/>
          </p:cNvSpPr>
          <p:nvPr/>
        </p:nvSpPr>
        <p:spPr bwMode="auto">
          <a:xfrm flipV="1">
            <a:off x="3933825" y="3986213"/>
            <a:ext cx="679450" cy="1611312"/>
          </a:xfrm>
          <a:custGeom>
            <a:avLst/>
            <a:gdLst>
              <a:gd name="T0" fmla="*/ 0 w 21600"/>
              <a:gd name="T1" fmla="*/ 0 h 21600"/>
              <a:gd name="T2" fmla="*/ 672302698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63500">
            <a:solidFill>
              <a:srgbClr val="808080"/>
            </a:solidFill>
            <a:round/>
            <a:headEnd/>
            <a:tailEnd type="stealth" w="med" len="med"/>
          </a:ln>
        </p:spPr>
        <p:txBody>
          <a:bodyPr wrap="none" anchor="ctr"/>
          <a:lstStyle/>
          <a:p>
            <a:endParaRPr lang="en-CA"/>
          </a:p>
        </p:txBody>
      </p:sp>
      <p:sp>
        <p:nvSpPr>
          <p:cNvPr id="53263" name="Rectangle 17"/>
          <p:cNvSpPr>
            <a:spLocks noChangeArrowheads="1"/>
          </p:cNvSpPr>
          <p:nvPr/>
        </p:nvSpPr>
        <p:spPr bwMode="auto">
          <a:xfrm>
            <a:off x="2878138" y="3108325"/>
            <a:ext cx="3998912" cy="731838"/>
          </a:xfrm>
          <a:prstGeom prst="rect">
            <a:avLst/>
          </a:prstGeom>
          <a:noFill/>
          <a:ln w="9525">
            <a:noFill/>
            <a:miter lim="800000"/>
            <a:headEnd/>
            <a:tailEnd/>
          </a:ln>
        </p:spPr>
        <p:txBody>
          <a:bodyPr wrap="none" anchor="ctr"/>
          <a:lstStyle/>
          <a:p>
            <a:pPr algn="ctr"/>
            <a:r>
              <a:rPr lang="en-CA" b="1">
                <a:solidFill>
                  <a:srgbClr val="CC3300"/>
                </a:solidFill>
                <a:latin typeface="Arial Narrow" pitchFamily="34" charset="0"/>
              </a:rPr>
              <a:t>CLIENT SATISFACTION</a:t>
            </a:r>
          </a:p>
        </p:txBody>
      </p:sp>
      <p:sp>
        <p:nvSpPr>
          <p:cNvPr id="53264" name="AutoShape 18"/>
          <p:cNvSpPr>
            <a:spLocks noChangeArrowheads="1"/>
          </p:cNvSpPr>
          <p:nvPr/>
        </p:nvSpPr>
        <p:spPr bwMode="auto">
          <a:xfrm rot="-9641475">
            <a:off x="5476875" y="4083050"/>
            <a:ext cx="1809750" cy="439738"/>
          </a:xfrm>
          <a:custGeom>
            <a:avLst/>
            <a:gdLst>
              <a:gd name="T0" fmla="*/ 2147483647 w 21600"/>
              <a:gd name="T1" fmla="*/ 0 h 21600"/>
              <a:gd name="T2" fmla="*/ 0 w 21600"/>
              <a:gd name="T3" fmla="*/ 91126425 h 21600"/>
              <a:gd name="T4" fmla="*/ 2147483647 w 21600"/>
              <a:gd name="T5" fmla="*/ 182252850 h 21600"/>
              <a:gd name="T6" fmla="*/ 2147483647 w 21600"/>
              <a:gd name="T7" fmla="*/ 9112642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FF0000"/>
              </a:gs>
              <a:gs pos="100000">
                <a:srgbClr val="000000"/>
              </a:gs>
            </a:gsLst>
            <a:lin ang="0" scaled="1"/>
          </a:gradFill>
          <a:ln w="9525">
            <a:noFill/>
            <a:miter lim="800000"/>
            <a:headEnd/>
            <a:tailEnd/>
          </a:ln>
        </p:spPr>
        <p:txBody>
          <a:bodyPr wrap="none" anchor="ctr"/>
          <a:lstStyle/>
          <a:p>
            <a:endParaRPr lang="en-CA"/>
          </a:p>
        </p:txBody>
      </p:sp>
      <p:sp>
        <p:nvSpPr>
          <p:cNvPr id="53265" name="AutoShape 19"/>
          <p:cNvSpPr>
            <a:spLocks noChangeArrowheads="1"/>
          </p:cNvSpPr>
          <p:nvPr/>
        </p:nvSpPr>
        <p:spPr bwMode="auto">
          <a:xfrm rot="-7209608">
            <a:off x="4685507" y="4258469"/>
            <a:ext cx="1246187" cy="523875"/>
          </a:xfrm>
          <a:custGeom>
            <a:avLst/>
            <a:gdLst>
              <a:gd name="T0" fmla="*/ 2147483647 w 21600"/>
              <a:gd name="T1" fmla="*/ 0 h 21600"/>
              <a:gd name="T2" fmla="*/ 0 w 21600"/>
              <a:gd name="T3" fmla="*/ 154079973 h 21600"/>
              <a:gd name="T4" fmla="*/ 2147483647 w 21600"/>
              <a:gd name="T5" fmla="*/ 308159365 h 21600"/>
              <a:gd name="T6" fmla="*/ 2147483647 w 21600"/>
              <a:gd name="T7" fmla="*/ 15407997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FF0000"/>
              </a:gs>
              <a:gs pos="100000">
                <a:srgbClr val="000000"/>
              </a:gs>
            </a:gsLst>
            <a:lin ang="0" scaled="1"/>
          </a:gradFill>
          <a:ln w="9525">
            <a:noFill/>
            <a:miter lim="800000"/>
            <a:headEnd/>
            <a:tailEnd/>
          </a:ln>
        </p:spPr>
        <p:txBody>
          <a:bodyPr wrap="none" anchor="ctr"/>
          <a:lstStyle/>
          <a:p>
            <a:endParaRPr lang="en-CA"/>
          </a:p>
        </p:txBody>
      </p:sp>
      <p:sp>
        <p:nvSpPr>
          <p:cNvPr id="53266" name="Text Box 20"/>
          <p:cNvSpPr txBox="1">
            <a:spLocks noChangeArrowheads="1"/>
          </p:cNvSpPr>
          <p:nvPr/>
        </p:nvSpPr>
        <p:spPr bwMode="auto">
          <a:xfrm>
            <a:off x="8459788" y="0"/>
            <a:ext cx="684212" cy="274638"/>
          </a:xfrm>
          <a:prstGeom prst="rect">
            <a:avLst/>
          </a:prstGeom>
          <a:noFill/>
          <a:ln w="9525">
            <a:noFill/>
            <a:miter lim="800000"/>
            <a:headEnd/>
            <a:tailEnd/>
          </a:ln>
        </p:spPr>
        <p:txBody>
          <a:bodyPr>
            <a:spAutoFit/>
          </a:bodyPr>
          <a:lstStyle/>
          <a:p>
            <a:pPr algn="r">
              <a:spcBef>
                <a:spcPct val="50000"/>
              </a:spcBef>
            </a:pPr>
            <a:r>
              <a:rPr lang="en-US" sz="1200"/>
              <a:t>N</a:t>
            </a:r>
          </a:p>
        </p:txBody>
      </p:sp>
      <p:sp>
        <p:nvSpPr>
          <p:cNvPr id="53267" name="Rectangle 8"/>
          <p:cNvSpPr>
            <a:spLocks noChangeArrowheads="1"/>
          </p:cNvSpPr>
          <p:nvPr/>
        </p:nvSpPr>
        <p:spPr bwMode="auto">
          <a:xfrm>
            <a:off x="3557588" y="5665788"/>
            <a:ext cx="1055687" cy="630237"/>
          </a:xfrm>
          <a:prstGeom prst="rect">
            <a:avLst/>
          </a:prstGeom>
          <a:noFill/>
          <a:ln w="9525">
            <a:noFill/>
            <a:miter lim="800000"/>
            <a:headEnd/>
            <a:tailEnd/>
          </a:ln>
        </p:spPr>
        <p:txBody>
          <a:bodyPr>
            <a:spAutoFit/>
          </a:bodyPr>
          <a:lstStyle/>
          <a:p>
            <a:pPr>
              <a:spcBef>
                <a:spcPct val="50000"/>
              </a:spcBef>
            </a:pPr>
            <a:r>
              <a:rPr lang="en-CA" sz="1400" b="1">
                <a:cs typeface="Times New Roman" pitchFamily="18" charset="0"/>
              </a:rPr>
              <a:t>Outcome</a:t>
            </a:r>
            <a:endParaRPr lang="en-US" sz="1400" b="1">
              <a:cs typeface="Times New Roman" pitchFamily="18" charset="0"/>
            </a:endParaRPr>
          </a:p>
          <a:p>
            <a:pPr>
              <a:spcBef>
                <a:spcPct val="50000"/>
              </a:spcBef>
            </a:pPr>
            <a:endParaRPr lang="en-US" sz="1400">
              <a:latin typeface="Times New Roman" pitchFamily="18" charset="0"/>
              <a:cs typeface="Times New Roman" pitchFamily="18" charset="0"/>
            </a:endParaRPr>
          </a:p>
        </p:txBody>
      </p:sp>
      <p:sp>
        <p:nvSpPr>
          <p:cNvPr id="2" name="Slide Number Placeholder 1"/>
          <p:cNvSpPr>
            <a:spLocks noGrp="1"/>
          </p:cNvSpPr>
          <p:nvPr>
            <p:ph type="sldNum" sz="quarter" idx="11"/>
          </p:nvPr>
        </p:nvSpPr>
        <p:spPr/>
        <p:txBody>
          <a:bodyPr/>
          <a:lstStyle/>
          <a:p>
            <a:pPr>
              <a:defRPr/>
            </a:pPr>
            <a:fld id="{99906E5A-87EE-4465-9C19-A40DD530A331}" type="slidenum">
              <a:rPr lang="en-CA" smtClean="0"/>
              <a:pPr>
                <a:defRPr/>
              </a:pPr>
              <a:t>9</a:t>
            </a:fld>
            <a:endParaRPr lang="en-CA"/>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StockLayouts Technology TC999">
  <a:themeElements>
    <a:clrScheme name="Custom 3">
      <a:dk1>
        <a:sysClr val="windowText" lastClr="000000"/>
      </a:dk1>
      <a:lt1>
        <a:sysClr val="window" lastClr="FFFFFF"/>
      </a:lt1>
      <a:dk2>
        <a:srgbClr val="676767"/>
      </a:dk2>
      <a:lt2>
        <a:srgbClr val="EEECE1"/>
      </a:lt2>
      <a:accent1>
        <a:srgbClr val="EFB32F"/>
      </a:accent1>
      <a:accent2>
        <a:srgbClr val="EF792F"/>
      </a:accent2>
      <a:accent3>
        <a:srgbClr val="E33830"/>
      </a:accent3>
      <a:accent4>
        <a:srgbClr val="2E3640"/>
      </a:accent4>
      <a:accent5>
        <a:srgbClr val="4BACC6"/>
      </a:accent5>
      <a:accent6>
        <a:srgbClr val="7030A0"/>
      </a:accent6>
      <a:hlink>
        <a:srgbClr val="0000FF"/>
      </a:hlink>
      <a:folHlink>
        <a:srgbClr val="800080"/>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24937</TotalTime>
  <Words>1180</Words>
  <Application>Microsoft Office PowerPoint</Application>
  <PresentationFormat>On-screen Show (4:3)</PresentationFormat>
  <Paragraphs>206</Paragraphs>
  <Slides>26</Slides>
  <Notes>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29" baseType="lpstr">
      <vt:lpstr>StockLayouts Technology TC999</vt:lpstr>
      <vt:lpstr>Custom Design</vt:lpstr>
      <vt:lpstr>Document</vt:lpstr>
      <vt:lpstr>Measuring Citizen Satisfaction – Moving from Research to Results June 1, 2016 Winnipeg, MB  </vt:lpstr>
      <vt:lpstr>Overview</vt:lpstr>
      <vt:lpstr>Slide 3</vt:lpstr>
      <vt:lpstr>Slide 4</vt:lpstr>
      <vt:lpstr>Customer Satisfaction Index Scores 1998-2014  </vt:lpstr>
      <vt:lpstr>The Institute for Citizen-Centred Service</vt:lpstr>
      <vt:lpstr>Asking the right questions</vt:lpstr>
      <vt:lpstr>Service Expectations For Routine Transactions</vt:lpstr>
      <vt:lpstr>These five drivers explain 87% of citizen satisfaction with government services in Canada</vt:lpstr>
      <vt:lpstr>ICCS Service Improvement Framework</vt:lpstr>
      <vt:lpstr>Asking the right questions</vt:lpstr>
      <vt:lpstr>The Public Sector Service Value Chain</vt:lpstr>
      <vt:lpstr>Strong services contribute to trust and confidence in the public service</vt:lpstr>
      <vt:lpstr>Why Customer Experience Matters?</vt:lpstr>
      <vt:lpstr>Hertz Vs Competitor</vt:lpstr>
      <vt:lpstr>Disability and Access Issues </vt:lpstr>
      <vt:lpstr>Service Experience – Manitoba (CF7 )</vt:lpstr>
      <vt:lpstr>Manitoba vs. P/T Average (CF7)</vt:lpstr>
      <vt:lpstr>Manitoba vs. P/T Average </vt:lpstr>
      <vt:lpstr>Citizen-Centred Service and Service Management </vt:lpstr>
      <vt:lpstr>Service Management </vt:lpstr>
      <vt:lpstr>The Key Characteristics of Effective Public Sector Service Management: </vt:lpstr>
      <vt:lpstr>Service managers need to be…</vt:lpstr>
      <vt:lpstr>Evolution of Thinking about Customer Experience </vt:lpstr>
      <vt:lpstr>Thoughts</vt:lpstr>
      <vt:lpstr>Raising Your Game</vt:lpstr>
    </vt:vector>
  </TitlesOfParts>
  <Company>StockLayouts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StockLayouts</dc:creator>
  <cp:lastModifiedBy>ggordon</cp:lastModifiedBy>
  <cp:revision>342</cp:revision>
  <cp:lastPrinted>2015-01-07T17:07:06Z</cp:lastPrinted>
  <dcterms:created xsi:type="dcterms:W3CDTF">2010-07-09T22:21:36Z</dcterms:created>
  <dcterms:modified xsi:type="dcterms:W3CDTF">2016-05-27T14:22:39Z</dcterms:modified>
</cp:coreProperties>
</file>