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886" r:id="rId2"/>
    <p:sldMasterId id="2147483905" r:id="rId3"/>
    <p:sldMasterId id="2147483908" r:id="rId4"/>
    <p:sldMasterId id="2147483911" r:id="rId5"/>
  </p:sldMasterIdLst>
  <p:notesMasterIdLst>
    <p:notesMasterId r:id="rId54"/>
  </p:notesMasterIdLst>
  <p:handoutMasterIdLst>
    <p:handoutMasterId r:id="rId55"/>
  </p:handoutMasterIdLst>
  <p:sldIdLst>
    <p:sldId id="260" r:id="rId6"/>
    <p:sldId id="393" r:id="rId7"/>
    <p:sldId id="406" r:id="rId8"/>
    <p:sldId id="395" r:id="rId9"/>
    <p:sldId id="407" r:id="rId10"/>
    <p:sldId id="396" r:id="rId11"/>
    <p:sldId id="422" r:id="rId12"/>
    <p:sldId id="423" r:id="rId13"/>
    <p:sldId id="375" r:id="rId14"/>
    <p:sldId id="376" r:id="rId15"/>
    <p:sldId id="408" r:id="rId16"/>
    <p:sldId id="424" r:id="rId17"/>
    <p:sldId id="397" r:id="rId18"/>
    <p:sldId id="410" r:id="rId19"/>
    <p:sldId id="409" r:id="rId20"/>
    <p:sldId id="398" r:id="rId21"/>
    <p:sldId id="411" r:id="rId22"/>
    <p:sldId id="412" r:id="rId23"/>
    <p:sldId id="382" r:id="rId24"/>
    <p:sldId id="383" r:id="rId25"/>
    <p:sldId id="384" r:id="rId26"/>
    <p:sldId id="385" r:id="rId27"/>
    <p:sldId id="386" r:id="rId28"/>
    <p:sldId id="387" r:id="rId29"/>
    <p:sldId id="418" r:id="rId30"/>
    <p:sldId id="388" r:id="rId31"/>
    <p:sldId id="413" r:id="rId32"/>
    <p:sldId id="429" r:id="rId33"/>
    <p:sldId id="417" r:id="rId34"/>
    <p:sldId id="405" r:id="rId35"/>
    <p:sldId id="419" r:id="rId36"/>
    <p:sldId id="399" r:id="rId37"/>
    <p:sldId id="427" r:id="rId38"/>
    <p:sldId id="431" r:id="rId39"/>
    <p:sldId id="400" r:id="rId40"/>
    <p:sldId id="428" r:id="rId41"/>
    <p:sldId id="430" r:id="rId42"/>
    <p:sldId id="401" r:id="rId43"/>
    <p:sldId id="402" r:id="rId44"/>
    <p:sldId id="389" r:id="rId45"/>
    <p:sldId id="421" r:id="rId46"/>
    <p:sldId id="403" r:id="rId47"/>
    <p:sldId id="416" r:id="rId48"/>
    <p:sldId id="404" r:id="rId49"/>
    <p:sldId id="390" r:id="rId50"/>
    <p:sldId id="391" r:id="rId51"/>
    <p:sldId id="415" r:id="rId52"/>
    <p:sldId id="261"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793">
          <p15:clr>
            <a:srgbClr val="A4A3A4"/>
          </p15:clr>
        </p15:guide>
        <p15:guide id="2" orient="horz" pos="2160">
          <p15:clr>
            <a:srgbClr val="A4A3A4"/>
          </p15:clr>
        </p15:guide>
        <p15:guide id="3" orient="horz" pos="3816">
          <p15:clr>
            <a:srgbClr val="A4A3A4"/>
          </p15:clr>
        </p15:guide>
        <p15:guide id="4" orient="horz" pos="1226">
          <p15:clr>
            <a:srgbClr val="A4A3A4"/>
          </p15:clr>
        </p15:guide>
        <p15:guide id="5" orient="horz" pos="1646">
          <p15:clr>
            <a:srgbClr val="A4A3A4"/>
          </p15:clr>
        </p15:guide>
        <p15:guide id="6" orient="horz" pos="486">
          <p15:clr>
            <a:srgbClr val="A4A3A4"/>
          </p15:clr>
        </p15:guide>
        <p15:guide id="7" orient="horz" pos="3808">
          <p15:clr>
            <a:srgbClr val="A4A3A4"/>
          </p15:clr>
        </p15:guide>
        <p15:guide id="8" pos="3030">
          <p15:clr>
            <a:srgbClr val="A4A3A4"/>
          </p15:clr>
        </p15:guide>
        <p15:guide id="9" pos="5478">
          <p15:clr>
            <a:srgbClr val="A4A3A4"/>
          </p15:clr>
        </p15:guide>
        <p15:guide id="10" pos="29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A91D"/>
    <a:srgbClr val="EC7122"/>
    <a:srgbClr val="13B2BC"/>
    <a:srgbClr val="51260B"/>
    <a:srgbClr val="800000"/>
    <a:srgbClr val="F2AA03"/>
    <a:srgbClr val="000000"/>
    <a:srgbClr val="DDDDDD"/>
    <a:srgbClr val="58595B"/>
    <a:srgbClr val="628D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297" autoAdjust="0"/>
  </p:normalViewPr>
  <p:slideViewPr>
    <p:cSldViewPr snapToGrid="0" snapToObjects="1">
      <p:cViewPr varScale="1">
        <p:scale>
          <a:sx n="52" d="100"/>
          <a:sy n="52" d="100"/>
        </p:scale>
        <p:origin x="-1853" y="-82"/>
      </p:cViewPr>
      <p:guideLst>
        <p:guide orient="horz" pos="793"/>
        <p:guide orient="horz" pos="2160"/>
        <p:guide orient="horz" pos="3816"/>
        <p:guide orient="horz" pos="1226"/>
        <p:guide orient="horz" pos="1646"/>
        <p:guide orient="horz" pos="486"/>
        <p:guide orient="horz" pos="3808"/>
        <p:guide pos="3030"/>
        <p:guide pos="5478"/>
        <p:guide pos="2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22"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241830065359478E-2"/>
          <c:y val="2.2266398801972568E-2"/>
          <c:w val="0.96405228758169936"/>
          <c:h val="0.93001988947951475"/>
        </c:manualLayout>
      </c:layout>
      <c:pie3DChart>
        <c:varyColors val="1"/>
        <c:ser>
          <c:idx val="0"/>
          <c:order val="0"/>
          <c:tx>
            <c:strRef>
              <c:f>Sheet1!$B$1</c:f>
              <c:strCache>
                <c:ptCount val="1"/>
                <c:pt idx="0">
                  <c:v>Percentage</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Pt>
            <c:idx val="2"/>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dPt>
          <c:dPt>
            <c:idx val="3"/>
            <c:bubble3D val="0"/>
            <c:spPr>
              <a:solidFill>
                <a:schemeClr val="accent1">
                  <a:lumMod val="60000"/>
                  <a:alpha val="90000"/>
                </a:schemeClr>
              </a:solidFill>
              <a:ln w="19050">
                <a:solidFill>
                  <a:schemeClr val="accent1">
                    <a:lumMod val="60000"/>
                    <a:lumMod val="75000"/>
                  </a:schemeClr>
                </a:solidFill>
              </a:ln>
              <a:effectLst>
                <a:innerShdw blurRad="114300">
                  <a:schemeClr val="accent1">
                    <a:lumMod val="60000"/>
                    <a:lumMod val="75000"/>
                  </a:schemeClr>
                </a:innerShdw>
              </a:effectLst>
              <a:scene3d>
                <a:camera prst="orthographicFront"/>
                <a:lightRig rig="threePt" dir="t"/>
              </a:scene3d>
              <a:sp3d contourW="19050" prstMaterial="flat">
                <a:contourClr>
                  <a:schemeClr val="accent1">
                    <a:lumMod val="60000"/>
                    <a:lumMod val="75000"/>
                  </a:schemeClr>
                </a:contourClr>
              </a:sp3d>
            </c:spPr>
          </c:dPt>
          <c:dPt>
            <c:idx val="4"/>
            <c:bubble3D val="0"/>
            <c:spPr>
              <a:solidFill>
                <a:schemeClr val="accent3">
                  <a:lumMod val="60000"/>
                  <a:alpha val="90000"/>
                </a:schemeClr>
              </a:solidFill>
              <a:ln w="19050">
                <a:solidFill>
                  <a:schemeClr val="accent3">
                    <a:lumMod val="60000"/>
                    <a:lumMod val="75000"/>
                  </a:schemeClr>
                </a:solidFill>
              </a:ln>
              <a:effectLst>
                <a:innerShdw blurRad="114300">
                  <a:schemeClr val="accent3">
                    <a:lumMod val="60000"/>
                    <a:lumMod val="75000"/>
                  </a:schemeClr>
                </a:innerShdw>
              </a:effectLst>
              <a:scene3d>
                <a:camera prst="orthographicFront"/>
                <a:lightRig rig="threePt" dir="t"/>
              </a:scene3d>
              <a:sp3d contourW="19050" prstMaterial="flat">
                <a:contourClr>
                  <a:schemeClr val="accent3">
                    <a:lumMod val="60000"/>
                    <a:lumMod val="75000"/>
                  </a:schemeClr>
                </a:contourClr>
              </a:sp3d>
            </c:spPr>
          </c:dPt>
          <c:dPt>
            <c:idx val="5"/>
            <c:bubble3D val="0"/>
            <c:spPr>
              <a:solidFill>
                <a:schemeClr val="accent5">
                  <a:lumMod val="60000"/>
                  <a:alpha val="90000"/>
                </a:schemeClr>
              </a:solidFill>
              <a:ln w="19050">
                <a:solidFill>
                  <a:schemeClr val="accent5">
                    <a:lumMod val="60000"/>
                    <a:lumMod val="75000"/>
                  </a:schemeClr>
                </a:solidFill>
              </a:ln>
              <a:effectLst>
                <a:innerShdw blurRad="114300">
                  <a:schemeClr val="accent5">
                    <a:lumMod val="60000"/>
                    <a:lumMod val="75000"/>
                  </a:schemeClr>
                </a:innerShdw>
              </a:effectLst>
              <a:scene3d>
                <a:camera prst="orthographicFront"/>
                <a:lightRig rig="threePt" dir="t"/>
              </a:scene3d>
              <a:sp3d contourW="19050" prstMaterial="flat">
                <a:contourClr>
                  <a:schemeClr val="accent5">
                    <a:lumMod val="60000"/>
                    <a:lumMod val="75000"/>
                  </a:schemeClr>
                </a:contourClr>
              </a:sp3d>
            </c:spPr>
          </c:dPt>
          <c:dPt>
            <c:idx val="6"/>
            <c:bubble3D val="0"/>
            <c:spPr>
              <a:solidFill>
                <a:schemeClr val="accent1">
                  <a:lumMod val="80000"/>
                  <a:lumOff val="20000"/>
                  <a:alpha val="90000"/>
                </a:schemeClr>
              </a:solidFill>
              <a:ln w="19050">
                <a:solidFill>
                  <a:schemeClr val="accent1">
                    <a:lumMod val="80000"/>
                    <a:lumOff val="20000"/>
                    <a:lumMod val="75000"/>
                  </a:schemeClr>
                </a:solidFill>
              </a:ln>
              <a:effectLst>
                <a:innerShdw blurRad="114300">
                  <a:schemeClr val="accent1">
                    <a:lumMod val="80000"/>
                    <a:lumOff val="20000"/>
                    <a:lumMod val="75000"/>
                  </a:schemeClr>
                </a:innerShdw>
              </a:effectLst>
              <a:scene3d>
                <a:camera prst="orthographicFront"/>
                <a:lightRig rig="threePt" dir="t"/>
              </a:scene3d>
              <a:sp3d contourW="19050" prstMaterial="flat">
                <a:contourClr>
                  <a:schemeClr val="accent1">
                    <a:lumMod val="80000"/>
                    <a:lumOff val="20000"/>
                    <a:lumMod val="75000"/>
                  </a:schemeClr>
                </a:contourClr>
              </a:sp3d>
            </c:spPr>
          </c:dPt>
          <c:dPt>
            <c:idx val="7"/>
            <c:bubble3D val="0"/>
            <c:spPr>
              <a:solidFill>
                <a:schemeClr val="accent3">
                  <a:lumMod val="80000"/>
                  <a:lumOff val="20000"/>
                  <a:alpha val="90000"/>
                </a:schemeClr>
              </a:solidFill>
              <a:ln w="19050">
                <a:solidFill>
                  <a:schemeClr val="accent3">
                    <a:lumMod val="80000"/>
                    <a:lumOff val="20000"/>
                    <a:lumMod val="75000"/>
                  </a:schemeClr>
                </a:solidFill>
              </a:ln>
              <a:effectLst>
                <a:innerShdw blurRad="114300">
                  <a:schemeClr val="accent3">
                    <a:lumMod val="80000"/>
                    <a:lumOff val="20000"/>
                    <a:lumMod val="75000"/>
                  </a:schemeClr>
                </a:innerShdw>
              </a:effectLst>
              <a:scene3d>
                <a:camera prst="orthographicFront"/>
                <a:lightRig rig="threePt" dir="t"/>
              </a:scene3d>
              <a:sp3d contourW="19050" prstMaterial="flat">
                <a:contourClr>
                  <a:schemeClr val="accent3">
                    <a:lumMod val="80000"/>
                    <a:lumOff val="20000"/>
                    <a:lumMod val="75000"/>
                  </a:schemeClr>
                </a:contourClr>
              </a:sp3d>
            </c:spPr>
          </c:dPt>
          <c:dPt>
            <c:idx val="8"/>
            <c:bubble3D val="0"/>
            <c:spPr>
              <a:solidFill>
                <a:schemeClr val="accent5">
                  <a:lumMod val="80000"/>
                  <a:lumOff val="20000"/>
                  <a:alpha val="90000"/>
                </a:schemeClr>
              </a:solidFill>
              <a:ln w="19050">
                <a:solidFill>
                  <a:schemeClr val="accent5">
                    <a:lumMod val="80000"/>
                    <a:lumOff val="20000"/>
                    <a:lumMod val="75000"/>
                  </a:schemeClr>
                </a:solidFill>
              </a:ln>
              <a:effectLst>
                <a:innerShdw blurRad="114300">
                  <a:schemeClr val="accent5">
                    <a:lumMod val="80000"/>
                    <a:lumOff val="20000"/>
                    <a:lumMod val="75000"/>
                  </a:schemeClr>
                </a:innerShdw>
              </a:effectLst>
              <a:scene3d>
                <a:camera prst="orthographicFront"/>
                <a:lightRig rig="threePt" dir="t"/>
              </a:scene3d>
              <a:sp3d contourW="19050" prstMaterial="flat">
                <a:contourClr>
                  <a:schemeClr val="accent5">
                    <a:lumMod val="80000"/>
                    <a:lumOff val="20000"/>
                    <a:lumMod val="75000"/>
                  </a:schemeClr>
                </a:contourClr>
              </a:sp3d>
            </c:spPr>
          </c:dPt>
          <c:dPt>
            <c:idx val="9"/>
            <c:bubble3D val="0"/>
            <c:spPr>
              <a:solidFill>
                <a:schemeClr val="accent1">
                  <a:lumMod val="80000"/>
                  <a:alpha val="90000"/>
                </a:schemeClr>
              </a:solidFill>
              <a:ln w="19050">
                <a:solidFill>
                  <a:schemeClr val="accent1">
                    <a:lumMod val="80000"/>
                    <a:lumMod val="75000"/>
                  </a:schemeClr>
                </a:solidFill>
              </a:ln>
              <a:effectLst>
                <a:innerShdw blurRad="114300">
                  <a:schemeClr val="accent1">
                    <a:lumMod val="80000"/>
                    <a:lumMod val="75000"/>
                  </a:schemeClr>
                </a:innerShdw>
              </a:effectLst>
              <a:scene3d>
                <a:camera prst="orthographicFront"/>
                <a:lightRig rig="threePt" dir="t"/>
              </a:scene3d>
              <a:sp3d contourW="19050" prstMaterial="flat">
                <a:contourClr>
                  <a:schemeClr val="accent1">
                    <a:lumMod val="80000"/>
                    <a:lumMod val="75000"/>
                  </a:schemeClr>
                </a:contourClr>
              </a:sp3d>
            </c:spPr>
          </c:dPt>
          <c:dPt>
            <c:idx val="10"/>
            <c:bubble3D val="0"/>
            <c:spPr>
              <a:solidFill>
                <a:schemeClr val="accent3">
                  <a:lumMod val="80000"/>
                  <a:alpha val="90000"/>
                </a:schemeClr>
              </a:solidFill>
              <a:ln w="19050">
                <a:solidFill>
                  <a:schemeClr val="accent3">
                    <a:lumMod val="80000"/>
                    <a:lumMod val="75000"/>
                  </a:schemeClr>
                </a:solidFill>
              </a:ln>
              <a:effectLst>
                <a:innerShdw blurRad="114300">
                  <a:schemeClr val="accent3">
                    <a:lumMod val="80000"/>
                    <a:lumMod val="75000"/>
                  </a:schemeClr>
                </a:innerShdw>
              </a:effectLst>
              <a:scene3d>
                <a:camera prst="orthographicFront"/>
                <a:lightRig rig="threePt" dir="t"/>
              </a:scene3d>
              <a:sp3d contourW="19050" prstMaterial="flat">
                <a:contourClr>
                  <a:schemeClr val="accent3">
                    <a:lumMod val="80000"/>
                    <a:lumMod val="75000"/>
                  </a:schemeClr>
                </a:contourClr>
              </a:sp3d>
            </c:spPr>
          </c:dPt>
          <c:dPt>
            <c:idx val="11"/>
            <c:bubble3D val="0"/>
            <c:spPr>
              <a:solidFill>
                <a:schemeClr val="accent5">
                  <a:lumMod val="80000"/>
                  <a:alpha val="90000"/>
                </a:schemeClr>
              </a:solidFill>
              <a:ln w="19050">
                <a:solidFill>
                  <a:schemeClr val="accent5">
                    <a:lumMod val="80000"/>
                    <a:lumMod val="75000"/>
                  </a:schemeClr>
                </a:solidFill>
              </a:ln>
              <a:effectLst>
                <a:innerShdw blurRad="114300">
                  <a:schemeClr val="accent5">
                    <a:lumMod val="80000"/>
                    <a:lumMod val="75000"/>
                  </a:schemeClr>
                </a:innerShdw>
              </a:effectLst>
              <a:scene3d>
                <a:camera prst="orthographicFront"/>
                <a:lightRig rig="threePt" dir="t"/>
              </a:scene3d>
              <a:sp3d contourW="19050" prstMaterial="flat">
                <a:contourClr>
                  <a:schemeClr val="accent5">
                    <a:lumMod val="80000"/>
                    <a:lumMod val="75000"/>
                  </a:schemeClr>
                </a:contourClr>
              </a:sp3d>
            </c:spPr>
          </c:dPt>
          <c:dLbls>
            <c:dLbl>
              <c:idx val="0"/>
              <c:layout>
                <c:manualLayout>
                  <c:x val="-4.5549122536153688E-2"/>
                  <c:y val="-1.0218999675146016E-3"/>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9537208584221212E-2"/>
                  <c:y val="-2.8120533101168348E-2"/>
                </c:manualLayout>
              </c:layout>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1.6587411867634311E-2"/>
                  <c:y val="-7.7138419606653675E-3"/>
                </c:manualLayout>
              </c:layout>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5"/>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5.1689310894962861E-3"/>
                  <c:y val="-7.9846955451923995E-2"/>
                </c:manualLayout>
              </c:layout>
              <c:spPr>
                <a:solidFill>
                  <a:schemeClr val="lt1">
                    <a:alpha val="90000"/>
                  </a:schemeClr>
                </a:solidFill>
                <a:ln w="12700" cap="flat" cmpd="sng" algn="ctr">
                  <a:solidFill>
                    <a:schemeClr val="accent1">
                      <a:lumMod val="60000"/>
                    </a:schemeClr>
                  </a:solidFill>
                  <a:round/>
                </a:ln>
                <a:effectLst>
                  <a:outerShdw blurRad="50800" dist="38100" dir="2700000" algn="tl" rotWithShape="0">
                    <a:schemeClr val="accent1">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lumMod val="60000"/>
                        </a:schemeClr>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1.8687792702382789E-2"/>
                  <c:y val="-0.11481196414433535"/>
                </c:manualLayout>
              </c:layout>
              <c:spPr>
                <a:solidFill>
                  <a:schemeClr val="lt1">
                    <a:alpha val="90000"/>
                  </a:schemeClr>
                </a:solidFill>
                <a:ln w="12700" cap="flat" cmpd="sng" algn="ctr">
                  <a:solidFill>
                    <a:schemeClr val="accent3">
                      <a:lumMod val="60000"/>
                    </a:schemeClr>
                  </a:solidFill>
                  <a:round/>
                </a:ln>
                <a:effectLst>
                  <a:outerShdw blurRad="50800" dist="38100" dir="2700000" algn="tl" rotWithShape="0">
                    <a:schemeClr val="accent3">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lumMod val="60000"/>
                        </a:schemeClr>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1.7628274406875612E-2"/>
                  <c:y val="-2.4182461241061279E-3"/>
                </c:manualLayout>
              </c:layout>
              <c:spPr>
                <a:solidFill>
                  <a:schemeClr val="lt1">
                    <a:alpha val="90000"/>
                  </a:schemeClr>
                </a:solidFill>
                <a:ln w="12700" cap="flat" cmpd="sng" algn="ctr">
                  <a:solidFill>
                    <a:schemeClr val="accent5">
                      <a:lumMod val="60000"/>
                    </a:schemeClr>
                  </a:solidFill>
                  <a:round/>
                </a:ln>
                <a:effectLst>
                  <a:outerShdw blurRad="50800" dist="38100" dir="2700000" algn="tl" rotWithShape="0">
                    <a:schemeClr val="accent5">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5">
                          <a:lumMod val="60000"/>
                        </a:schemeClr>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8.3109592918532246E-2"/>
                  <c:y val="-4.8666483158813022E-2"/>
                </c:manualLayout>
              </c:layout>
              <c:spPr>
                <a:solidFill>
                  <a:schemeClr val="lt1">
                    <a:alpha val="90000"/>
                  </a:schemeClr>
                </a:solidFill>
                <a:ln w="12700" cap="flat" cmpd="sng" algn="ctr">
                  <a:solidFill>
                    <a:schemeClr val="accent1">
                      <a:lumMod val="80000"/>
                      <a:lumOff val="20000"/>
                    </a:schemeClr>
                  </a:solidFill>
                  <a:round/>
                </a:ln>
                <a:effectLst>
                  <a:outerShdw blurRad="50800" dist="38100" dir="2700000" algn="tl" rotWithShape="0">
                    <a:schemeClr val="accent1">
                      <a:lumMod val="80000"/>
                      <a:lumOff val="2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lumMod val="80000"/>
                          <a:lumOff val="20000"/>
                        </a:schemeClr>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7"/>
              <c:layout>
                <c:manualLayout>
                  <c:x val="-3.2266996037260048E-2"/>
                  <c:y val="-0.14932688601281946"/>
                </c:manualLayout>
              </c:layout>
              <c:spPr>
                <a:solidFill>
                  <a:schemeClr val="lt1">
                    <a:alpha val="90000"/>
                  </a:schemeClr>
                </a:solidFill>
                <a:ln w="12700" cap="flat" cmpd="sng" algn="ctr">
                  <a:solidFill>
                    <a:schemeClr val="accent3">
                      <a:lumMod val="80000"/>
                      <a:lumOff val="20000"/>
                    </a:schemeClr>
                  </a:solidFill>
                  <a:round/>
                </a:ln>
                <a:effectLst>
                  <a:outerShdw blurRad="50800" dist="38100" dir="2700000" algn="tl" rotWithShape="0">
                    <a:schemeClr val="accent3">
                      <a:lumMod val="80000"/>
                      <a:lumOff val="2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lumMod val="80000"/>
                          <a:lumOff val="20000"/>
                        </a:schemeClr>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8"/>
              <c:layout>
                <c:manualLayout>
                  <c:x val="3.9495007976944045E-2"/>
                  <c:y val="-0.10902420324989236"/>
                </c:manualLayout>
              </c:layout>
              <c:spPr>
                <a:solidFill>
                  <a:schemeClr val="lt1">
                    <a:alpha val="90000"/>
                  </a:schemeClr>
                </a:solidFill>
                <a:ln w="12700" cap="flat" cmpd="sng" algn="ctr">
                  <a:solidFill>
                    <a:schemeClr val="accent5">
                      <a:lumMod val="80000"/>
                      <a:lumOff val="20000"/>
                    </a:schemeClr>
                  </a:solidFill>
                  <a:round/>
                </a:ln>
                <a:effectLst>
                  <a:outerShdw blurRad="50800" dist="38100" dir="2700000" algn="tl" rotWithShape="0">
                    <a:schemeClr val="accent5">
                      <a:lumMod val="80000"/>
                      <a:lumOff val="2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5">
                          <a:lumMod val="80000"/>
                          <a:lumOff val="20000"/>
                        </a:schemeClr>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9"/>
              <c:layout>
                <c:manualLayout>
                  <c:x val="1.2164325047604344E-2"/>
                  <c:y val="4.5173238343389932E-2"/>
                </c:manualLayout>
              </c:layout>
              <c:spPr>
                <a:solidFill>
                  <a:schemeClr val="lt1">
                    <a:alpha val="90000"/>
                  </a:schemeClr>
                </a:solidFill>
                <a:ln w="12700" cap="flat" cmpd="sng" algn="ctr">
                  <a:solidFill>
                    <a:schemeClr val="accent1">
                      <a:lumMod val="80000"/>
                    </a:schemeClr>
                  </a:solidFill>
                  <a:round/>
                </a:ln>
                <a:effectLst>
                  <a:outerShdw blurRad="50800" dist="38100" dir="2700000" algn="tl" rotWithShape="0">
                    <a:schemeClr val="accent1">
                      <a:lumMod val="80000"/>
                      <a:lumMod val="75000"/>
                      <a:alpha val="40000"/>
                    </a:schemeClr>
                  </a:outerShdw>
                </a:effectLst>
                <a:scene3d>
                  <a:camera prst="orthographicFront"/>
                  <a:lightRig rig="threePt" dir="t"/>
                </a:scene3d>
                <a:sp3d/>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lumMod val="80000"/>
                        </a:schemeClr>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0"/>
              <c:layout>
                <c:manualLayout>
                  <c:x val="2.5238793680201679E-2"/>
                  <c:y val="2.2273912772321935E-2"/>
                </c:manualLayout>
              </c:layout>
              <c:spPr>
                <a:solidFill>
                  <a:schemeClr val="lt1">
                    <a:alpha val="90000"/>
                  </a:schemeClr>
                </a:solidFill>
                <a:ln w="12700" cap="flat" cmpd="sng" algn="ctr">
                  <a:solidFill>
                    <a:schemeClr val="accent3">
                      <a:lumMod val="80000"/>
                    </a:schemeClr>
                  </a:solidFill>
                  <a:round/>
                </a:ln>
                <a:effectLst>
                  <a:outerShdw blurRad="50800" dist="38100" dir="2700000" algn="tl" rotWithShape="0">
                    <a:schemeClr val="accent3">
                      <a:lumMod val="8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lumMod val="80000"/>
                        </a:schemeClr>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1"/>
              <c:layout>
                <c:manualLayout>
                  <c:x val="1.5208301168236264E-2"/>
                  <c:y val="2.7756606470580418E-3"/>
                </c:manualLayout>
              </c:layout>
              <c:spPr>
                <a:solidFill>
                  <a:schemeClr val="lt1">
                    <a:alpha val="90000"/>
                  </a:schemeClr>
                </a:solidFill>
                <a:ln w="12700" cap="flat" cmpd="sng" algn="ctr">
                  <a:solidFill>
                    <a:schemeClr val="accent5">
                      <a:lumMod val="80000"/>
                    </a:schemeClr>
                  </a:solidFill>
                  <a:round/>
                </a:ln>
                <a:effectLst>
                  <a:outerShdw blurRad="50800" dist="38100" dir="2700000" algn="tl" rotWithShape="0">
                    <a:schemeClr val="accent5">
                      <a:lumMod val="8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5">
                          <a:lumMod val="80000"/>
                        </a:schemeClr>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ext>
              </c:extLst>
            </c:dLbl>
            <c:spPr>
              <a:solidFill>
                <a:srgbClr val="FFFFFF">
                  <a:alpha val="90000"/>
                </a:srgbClr>
              </a:solidFill>
              <a:ln w="12700" cap="flat" cmpd="sng" algn="ctr">
                <a:solidFill>
                  <a:srgbClr val="FF6600"/>
                </a:solidFill>
                <a:round/>
              </a:ln>
              <a:effectLst>
                <a:outerShdw blurRad="50800" dist="38100" dir="2700000" algn="tl" rotWithShape="0">
                  <a:srgbClr val="FF6600">
                    <a:lumMod val="75000"/>
                    <a:alpha val="40000"/>
                  </a:srgbClr>
                </a:outerShdw>
              </a:effectLst>
            </c:sp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Sheet1!$A$2:$A$13</c:f>
              <c:strCache>
                <c:ptCount val="12"/>
                <c:pt idx="0">
                  <c:v>ADHD</c:v>
                </c:pt>
                <c:pt idx="1">
                  <c:v>Asperger's Syndrome</c:v>
                </c:pt>
                <c:pt idx="2">
                  <c:v>Blind/ Visual</c:v>
                </c:pt>
                <c:pt idx="3">
                  <c:v>Brain Injury</c:v>
                </c:pt>
                <c:pt idx="4">
                  <c:v>Medical/ Chronic Illness</c:v>
                </c:pt>
                <c:pt idx="5">
                  <c:v>Deaf/ Hard of Hearing</c:v>
                </c:pt>
                <c:pt idx="6">
                  <c:v>Exam Anxiety </c:v>
                </c:pt>
                <c:pt idx="7">
                  <c:v>Learning Disability</c:v>
                </c:pt>
                <c:pt idx="8">
                  <c:v>Mental Health</c:v>
                </c:pt>
                <c:pt idx="9">
                  <c:v>Mobility</c:v>
                </c:pt>
                <c:pt idx="10">
                  <c:v>Temporary </c:v>
                </c:pt>
                <c:pt idx="11">
                  <c:v>Other</c:v>
                </c:pt>
              </c:strCache>
            </c:strRef>
          </c:cat>
          <c:val>
            <c:numRef>
              <c:f>Sheet1!$B$2:$B$13</c:f>
              <c:numCache>
                <c:formatCode>General</c:formatCode>
                <c:ptCount val="12"/>
                <c:pt idx="0">
                  <c:v>16.899999999999999</c:v>
                </c:pt>
                <c:pt idx="1">
                  <c:v>2</c:v>
                </c:pt>
                <c:pt idx="2">
                  <c:v>3.4</c:v>
                </c:pt>
                <c:pt idx="3">
                  <c:v>2</c:v>
                </c:pt>
                <c:pt idx="4">
                  <c:v>16.8</c:v>
                </c:pt>
                <c:pt idx="5">
                  <c:v>3.6</c:v>
                </c:pt>
                <c:pt idx="6" formatCode="0.00%">
                  <c:v>9.1999999999999998E-2</c:v>
                </c:pt>
                <c:pt idx="7">
                  <c:v>10.7</c:v>
                </c:pt>
                <c:pt idx="8">
                  <c:v>22.5</c:v>
                </c:pt>
                <c:pt idx="9">
                  <c:v>4.3</c:v>
                </c:pt>
                <c:pt idx="10">
                  <c:v>7.5</c:v>
                </c:pt>
                <c:pt idx="11">
                  <c:v>1</c:v>
                </c:pt>
              </c:numCache>
            </c:numRef>
          </c:val>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4D164-0A5D-4F2C-B738-7A0057E32E1A}"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CA"/>
        </a:p>
      </dgm:t>
    </dgm:pt>
    <dgm:pt modelId="{465525F0-476E-4A2E-A7EE-4BD1B1240560}">
      <dgm:prSet phldrT="[Text]"/>
      <dgm:spPr/>
      <dgm:t>
        <a:bodyPr/>
        <a:lstStyle/>
        <a:p>
          <a:r>
            <a:rPr lang="en-CA" dirty="0" smtClean="0"/>
            <a:t>Create Accessibility Plan Draft for Review</a:t>
          </a:r>
          <a:endParaRPr lang="en-CA" dirty="0"/>
        </a:p>
      </dgm:t>
      <dgm:extLst>
        <a:ext uri="{E40237B7-FDA0-4F09-8148-C483321AD2D9}">
          <dgm14:cNvPr xmlns:dgm14="http://schemas.microsoft.com/office/drawing/2010/diagram" id="0" name="" descr="The first line is 'create accessibility plan draft for review' which is broken into two stages, 'gather consultation feedback' and 'update based on feedback' then the next category located directly below is 'edits' which is again broken into two stages 'send accessibility plan to steering committee for input' and 'send accessibility plan to MCO for review', the last category that branches directly below is 'finalize' which breaks into two stages; 'deliver accessibility plan to gov.' and 'promote and post plan on the website' " title="Flow chart showing the accessibility plan process"/>
        </a:ext>
      </dgm:extLst>
    </dgm:pt>
    <dgm:pt modelId="{1B571FFC-0533-4C45-AAA6-0B7D1C1025EC}" type="parTrans" cxnId="{6264A623-B560-4927-8EEB-1D17885DF1E5}">
      <dgm:prSet/>
      <dgm:spPr/>
      <dgm:t>
        <a:bodyPr/>
        <a:lstStyle/>
        <a:p>
          <a:endParaRPr lang="en-CA"/>
        </a:p>
      </dgm:t>
    </dgm:pt>
    <dgm:pt modelId="{AD2CB5C8-70FD-42E5-BBD4-DBB5757CFAE4}" type="sibTrans" cxnId="{6264A623-B560-4927-8EEB-1D17885DF1E5}">
      <dgm:prSet/>
      <dgm:spPr/>
      <dgm:t>
        <a:bodyPr/>
        <a:lstStyle/>
        <a:p>
          <a:endParaRPr lang="en-CA"/>
        </a:p>
      </dgm:t>
    </dgm:pt>
    <dgm:pt modelId="{C4A57AC8-B18F-48AD-9CFA-009813612BE3}">
      <dgm:prSet phldrT="[Text]" custT="1"/>
      <dgm:spPr/>
      <dgm:t>
        <a:bodyPr/>
        <a:lstStyle/>
        <a:p>
          <a:r>
            <a:rPr lang="en-CA" sz="1600" dirty="0" smtClean="0"/>
            <a:t>Gather Consultation Feedback</a:t>
          </a:r>
          <a:endParaRPr lang="en-CA" sz="1600" dirty="0"/>
        </a:p>
      </dgm:t>
    </dgm:pt>
    <dgm:pt modelId="{90BC3853-BB15-486F-AF73-C03DFE3F58D9}" type="parTrans" cxnId="{85A63CA2-EAEA-4449-A23A-DA1600130020}">
      <dgm:prSet/>
      <dgm:spPr/>
      <dgm:t>
        <a:bodyPr/>
        <a:lstStyle/>
        <a:p>
          <a:endParaRPr lang="en-CA"/>
        </a:p>
      </dgm:t>
    </dgm:pt>
    <dgm:pt modelId="{8CB638CF-38A7-4046-A14A-0EB8998396AF}" type="sibTrans" cxnId="{85A63CA2-EAEA-4449-A23A-DA1600130020}">
      <dgm:prSet/>
      <dgm:spPr/>
      <dgm:t>
        <a:bodyPr/>
        <a:lstStyle/>
        <a:p>
          <a:endParaRPr lang="en-CA"/>
        </a:p>
      </dgm:t>
    </dgm:pt>
    <dgm:pt modelId="{FDBF8903-453C-41CD-A304-B80D5D57E28D}">
      <dgm:prSet phldrT="[Text]" custT="1"/>
      <dgm:spPr/>
      <dgm:t>
        <a:bodyPr/>
        <a:lstStyle/>
        <a:p>
          <a:r>
            <a:rPr lang="en-CA" sz="1600" dirty="0" smtClean="0"/>
            <a:t>Update Plan based on feedback</a:t>
          </a:r>
          <a:endParaRPr lang="en-CA" sz="1600" dirty="0"/>
        </a:p>
      </dgm:t>
    </dgm:pt>
    <dgm:pt modelId="{C23BC872-7F0B-4CB4-A4CB-2398539DE3B6}" type="parTrans" cxnId="{EAF4B168-9B2A-42A9-BE60-6759FB150AF6}">
      <dgm:prSet/>
      <dgm:spPr/>
      <dgm:t>
        <a:bodyPr/>
        <a:lstStyle/>
        <a:p>
          <a:endParaRPr lang="en-CA"/>
        </a:p>
      </dgm:t>
    </dgm:pt>
    <dgm:pt modelId="{58E2F886-D581-423F-B0B7-5228457E4EEC}" type="sibTrans" cxnId="{EAF4B168-9B2A-42A9-BE60-6759FB150AF6}">
      <dgm:prSet/>
      <dgm:spPr/>
      <dgm:t>
        <a:bodyPr/>
        <a:lstStyle/>
        <a:p>
          <a:endParaRPr lang="en-CA"/>
        </a:p>
      </dgm:t>
    </dgm:pt>
    <dgm:pt modelId="{CC906CE7-0D83-441A-9B24-B4141091AC00}">
      <dgm:prSet phldrT="[Text]"/>
      <dgm:spPr/>
      <dgm:t>
        <a:bodyPr/>
        <a:lstStyle/>
        <a:p>
          <a:r>
            <a:rPr lang="en-CA" dirty="0" smtClean="0"/>
            <a:t>Edits</a:t>
          </a:r>
          <a:endParaRPr lang="en-CA" dirty="0"/>
        </a:p>
      </dgm:t>
    </dgm:pt>
    <dgm:pt modelId="{40131A80-7118-40CC-B79A-35113BF7F1D3}" type="parTrans" cxnId="{5C9F2129-4D59-4C8E-AF86-30629FD6342D}">
      <dgm:prSet/>
      <dgm:spPr/>
      <dgm:t>
        <a:bodyPr/>
        <a:lstStyle/>
        <a:p>
          <a:endParaRPr lang="en-CA"/>
        </a:p>
      </dgm:t>
    </dgm:pt>
    <dgm:pt modelId="{6281F93A-BD39-4664-B60E-9BF0CBF71282}" type="sibTrans" cxnId="{5C9F2129-4D59-4C8E-AF86-30629FD6342D}">
      <dgm:prSet/>
      <dgm:spPr/>
      <dgm:t>
        <a:bodyPr/>
        <a:lstStyle/>
        <a:p>
          <a:endParaRPr lang="en-CA"/>
        </a:p>
      </dgm:t>
    </dgm:pt>
    <dgm:pt modelId="{1E4DD822-C07C-4BA5-9707-6B6757FF5174}">
      <dgm:prSet phldrT="[Text]"/>
      <dgm:spPr/>
      <dgm:t>
        <a:bodyPr/>
        <a:lstStyle/>
        <a:p>
          <a:r>
            <a:rPr lang="en-CA" dirty="0" smtClean="0"/>
            <a:t>Send Accessibility Plan to Steering Committee for input</a:t>
          </a:r>
          <a:endParaRPr lang="en-CA" dirty="0"/>
        </a:p>
      </dgm:t>
    </dgm:pt>
    <dgm:pt modelId="{ACBC83F4-076A-4D3A-A92B-9796FD3C3839}" type="parTrans" cxnId="{D5B7DD36-F5D6-4BCE-B447-4D626DAF0B71}">
      <dgm:prSet/>
      <dgm:spPr/>
      <dgm:t>
        <a:bodyPr/>
        <a:lstStyle/>
        <a:p>
          <a:endParaRPr lang="en-CA"/>
        </a:p>
      </dgm:t>
    </dgm:pt>
    <dgm:pt modelId="{55C01FD5-03FB-4DBB-8B37-C5904F83E3B2}" type="sibTrans" cxnId="{D5B7DD36-F5D6-4BCE-B447-4D626DAF0B71}">
      <dgm:prSet/>
      <dgm:spPr/>
      <dgm:t>
        <a:bodyPr/>
        <a:lstStyle/>
        <a:p>
          <a:endParaRPr lang="en-CA"/>
        </a:p>
      </dgm:t>
    </dgm:pt>
    <dgm:pt modelId="{D6F73447-AED5-4DFD-B50A-0DDA07E853DB}">
      <dgm:prSet phldrT="[Text]"/>
      <dgm:spPr/>
      <dgm:t>
        <a:bodyPr/>
        <a:lstStyle/>
        <a:p>
          <a:r>
            <a:rPr lang="en-CA" dirty="0" smtClean="0"/>
            <a:t>Send Accessibility Plan to MCO for review</a:t>
          </a:r>
          <a:endParaRPr lang="en-CA" dirty="0"/>
        </a:p>
      </dgm:t>
    </dgm:pt>
    <dgm:pt modelId="{22855B6F-75F0-42A0-868A-02C5C35A5729}" type="parTrans" cxnId="{8E48A7B4-3F6A-44E6-B3FE-DFEDAC37B4A0}">
      <dgm:prSet/>
      <dgm:spPr/>
      <dgm:t>
        <a:bodyPr/>
        <a:lstStyle/>
        <a:p>
          <a:endParaRPr lang="en-CA"/>
        </a:p>
      </dgm:t>
    </dgm:pt>
    <dgm:pt modelId="{1EF0E5CB-42AA-4308-AE89-437C3E550DF9}" type="sibTrans" cxnId="{8E48A7B4-3F6A-44E6-B3FE-DFEDAC37B4A0}">
      <dgm:prSet/>
      <dgm:spPr/>
      <dgm:t>
        <a:bodyPr/>
        <a:lstStyle/>
        <a:p>
          <a:endParaRPr lang="en-CA"/>
        </a:p>
      </dgm:t>
    </dgm:pt>
    <dgm:pt modelId="{392B4F2F-0205-4256-AAC0-76D1C3939BF2}">
      <dgm:prSet phldrT="[Text]"/>
      <dgm:spPr/>
      <dgm:t>
        <a:bodyPr/>
        <a:lstStyle/>
        <a:p>
          <a:r>
            <a:rPr lang="en-CA" dirty="0" smtClean="0"/>
            <a:t>Finalize</a:t>
          </a:r>
          <a:endParaRPr lang="en-CA" dirty="0"/>
        </a:p>
      </dgm:t>
    </dgm:pt>
    <dgm:pt modelId="{92AA3D7D-79D4-4148-8919-03E4CE9DB550}" type="parTrans" cxnId="{13C54320-6BD8-48BE-ABEC-25322EBDE4D0}">
      <dgm:prSet/>
      <dgm:spPr/>
      <dgm:t>
        <a:bodyPr/>
        <a:lstStyle/>
        <a:p>
          <a:endParaRPr lang="en-CA"/>
        </a:p>
      </dgm:t>
    </dgm:pt>
    <dgm:pt modelId="{2F25D4D6-E47A-471F-A577-428508B8FBC2}" type="sibTrans" cxnId="{13C54320-6BD8-48BE-ABEC-25322EBDE4D0}">
      <dgm:prSet/>
      <dgm:spPr/>
      <dgm:t>
        <a:bodyPr/>
        <a:lstStyle/>
        <a:p>
          <a:endParaRPr lang="en-CA"/>
        </a:p>
      </dgm:t>
    </dgm:pt>
    <dgm:pt modelId="{6718872D-A237-43D1-A636-5E046949DC6C}">
      <dgm:prSet phldrT="[Text]"/>
      <dgm:spPr/>
      <dgm:t>
        <a:bodyPr/>
        <a:lstStyle/>
        <a:p>
          <a:r>
            <a:rPr lang="en-CA" dirty="0" smtClean="0"/>
            <a:t>Deliver Accessibility Plan to Gov.</a:t>
          </a:r>
          <a:endParaRPr lang="en-CA" dirty="0"/>
        </a:p>
      </dgm:t>
    </dgm:pt>
    <dgm:pt modelId="{1CA412B2-0F1A-4DB0-AAFF-4619924CE082}" type="parTrans" cxnId="{F70CC929-9E6C-43AF-B4D2-340990D5B072}">
      <dgm:prSet/>
      <dgm:spPr/>
      <dgm:t>
        <a:bodyPr/>
        <a:lstStyle/>
        <a:p>
          <a:endParaRPr lang="en-CA"/>
        </a:p>
      </dgm:t>
    </dgm:pt>
    <dgm:pt modelId="{0046E7E5-EEF1-4DD7-93DF-17C7995D99C3}" type="sibTrans" cxnId="{F70CC929-9E6C-43AF-B4D2-340990D5B072}">
      <dgm:prSet/>
      <dgm:spPr/>
      <dgm:t>
        <a:bodyPr/>
        <a:lstStyle/>
        <a:p>
          <a:endParaRPr lang="en-CA"/>
        </a:p>
      </dgm:t>
    </dgm:pt>
    <dgm:pt modelId="{57D25D9A-1984-41BC-A16D-A66369BE3B41}">
      <dgm:prSet phldrT="[Text]"/>
      <dgm:spPr/>
      <dgm:t>
        <a:bodyPr/>
        <a:lstStyle/>
        <a:p>
          <a:r>
            <a:rPr lang="en-CA" dirty="0" smtClean="0"/>
            <a:t>Promote + Post plan on the website</a:t>
          </a:r>
          <a:endParaRPr lang="en-CA" dirty="0"/>
        </a:p>
      </dgm:t>
    </dgm:pt>
    <dgm:pt modelId="{1FDBF86F-1639-48C5-857E-D2AE24BF555B}" type="parTrans" cxnId="{DD860A9F-B3A9-42B1-9F68-7F384F4B45F9}">
      <dgm:prSet/>
      <dgm:spPr/>
      <dgm:t>
        <a:bodyPr/>
        <a:lstStyle/>
        <a:p>
          <a:endParaRPr lang="en-CA"/>
        </a:p>
      </dgm:t>
    </dgm:pt>
    <dgm:pt modelId="{B30CCDF4-A100-47B2-9335-3A527FF48D4B}" type="sibTrans" cxnId="{DD860A9F-B3A9-42B1-9F68-7F384F4B45F9}">
      <dgm:prSet/>
      <dgm:spPr/>
      <dgm:t>
        <a:bodyPr/>
        <a:lstStyle/>
        <a:p>
          <a:endParaRPr lang="en-CA"/>
        </a:p>
      </dgm:t>
    </dgm:pt>
    <dgm:pt modelId="{0E60EDA9-8CCA-4BC1-8AB1-A7ACEB16CCA8}" type="pres">
      <dgm:prSet presAssocID="{16D4D164-0A5D-4F2C-B738-7A0057E32E1A}" presName="Name0" presStyleCnt="0">
        <dgm:presLayoutVars>
          <dgm:dir/>
          <dgm:animLvl val="lvl"/>
          <dgm:resizeHandles val="exact"/>
        </dgm:presLayoutVars>
      </dgm:prSet>
      <dgm:spPr/>
      <dgm:t>
        <a:bodyPr/>
        <a:lstStyle/>
        <a:p>
          <a:endParaRPr lang="en-CA"/>
        </a:p>
      </dgm:t>
    </dgm:pt>
    <dgm:pt modelId="{7789CC3D-1700-478F-B576-44CB178E8B40}" type="pres">
      <dgm:prSet presAssocID="{392B4F2F-0205-4256-AAC0-76D1C3939BF2}" presName="boxAndChildren" presStyleCnt="0"/>
      <dgm:spPr/>
    </dgm:pt>
    <dgm:pt modelId="{3C39FC4F-52DF-4A97-9B80-D10A83304EF7}" type="pres">
      <dgm:prSet presAssocID="{392B4F2F-0205-4256-AAC0-76D1C3939BF2}" presName="parentTextBox" presStyleLbl="node1" presStyleIdx="0" presStyleCnt="3"/>
      <dgm:spPr/>
      <dgm:t>
        <a:bodyPr/>
        <a:lstStyle/>
        <a:p>
          <a:endParaRPr lang="en-CA"/>
        </a:p>
      </dgm:t>
    </dgm:pt>
    <dgm:pt modelId="{0A68E38F-F28E-450F-9745-2535E056A991}" type="pres">
      <dgm:prSet presAssocID="{392B4F2F-0205-4256-AAC0-76D1C3939BF2}" presName="entireBox" presStyleLbl="node1" presStyleIdx="0" presStyleCnt="3"/>
      <dgm:spPr/>
      <dgm:t>
        <a:bodyPr/>
        <a:lstStyle/>
        <a:p>
          <a:endParaRPr lang="en-CA"/>
        </a:p>
      </dgm:t>
    </dgm:pt>
    <dgm:pt modelId="{2212FE35-7ADD-4A80-88EA-E7735A4FB161}" type="pres">
      <dgm:prSet presAssocID="{392B4F2F-0205-4256-AAC0-76D1C3939BF2}" presName="descendantBox" presStyleCnt="0"/>
      <dgm:spPr/>
    </dgm:pt>
    <dgm:pt modelId="{B0FB0835-8558-44DD-8220-0C8065BCB1ED}" type="pres">
      <dgm:prSet presAssocID="{6718872D-A237-43D1-A636-5E046949DC6C}" presName="childTextBox" presStyleLbl="fgAccFollowNode1" presStyleIdx="0" presStyleCnt="6">
        <dgm:presLayoutVars>
          <dgm:bulletEnabled val="1"/>
        </dgm:presLayoutVars>
      </dgm:prSet>
      <dgm:spPr/>
      <dgm:t>
        <a:bodyPr/>
        <a:lstStyle/>
        <a:p>
          <a:endParaRPr lang="en-CA"/>
        </a:p>
      </dgm:t>
    </dgm:pt>
    <dgm:pt modelId="{5FF9D3DC-F600-4211-A449-43A7E9E06774}" type="pres">
      <dgm:prSet presAssocID="{57D25D9A-1984-41BC-A16D-A66369BE3B41}" presName="childTextBox" presStyleLbl="fgAccFollowNode1" presStyleIdx="1" presStyleCnt="6">
        <dgm:presLayoutVars>
          <dgm:bulletEnabled val="1"/>
        </dgm:presLayoutVars>
      </dgm:prSet>
      <dgm:spPr/>
      <dgm:t>
        <a:bodyPr/>
        <a:lstStyle/>
        <a:p>
          <a:endParaRPr lang="en-CA"/>
        </a:p>
      </dgm:t>
    </dgm:pt>
    <dgm:pt modelId="{C8594F72-FED1-43B8-99D3-31B385B4B190}" type="pres">
      <dgm:prSet presAssocID="{6281F93A-BD39-4664-B60E-9BF0CBF71282}" presName="sp" presStyleCnt="0"/>
      <dgm:spPr/>
    </dgm:pt>
    <dgm:pt modelId="{73FF0F67-EC27-4A27-B6A8-4030D6779633}" type="pres">
      <dgm:prSet presAssocID="{CC906CE7-0D83-441A-9B24-B4141091AC00}" presName="arrowAndChildren" presStyleCnt="0"/>
      <dgm:spPr/>
    </dgm:pt>
    <dgm:pt modelId="{BAB1D845-6C53-468F-A5FB-79853950CC95}" type="pres">
      <dgm:prSet presAssocID="{CC906CE7-0D83-441A-9B24-B4141091AC00}" presName="parentTextArrow" presStyleLbl="node1" presStyleIdx="0" presStyleCnt="3"/>
      <dgm:spPr/>
      <dgm:t>
        <a:bodyPr/>
        <a:lstStyle/>
        <a:p>
          <a:endParaRPr lang="en-CA"/>
        </a:p>
      </dgm:t>
    </dgm:pt>
    <dgm:pt modelId="{F35FA5A7-8FDB-4832-8D69-1CAD0BB0352E}" type="pres">
      <dgm:prSet presAssocID="{CC906CE7-0D83-441A-9B24-B4141091AC00}" presName="arrow" presStyleLbl="node1" presStyleIdx="1" presStyleCnt="3"/>
      <dgm:spPr/>
      <dgm:t>
        <a:bodyPr/>
        <a:lstStyle/>
        <a:p>
          <a:endParaRPr lang="en-CA"/>
        </a:p>
      </dgm:t>
    </dgm:pt>
    <dgm:pt modelId="{FAF0776E-36CC-415B-A1C8-71D6C5D71B6A}" type="pres">
      <dgm:prSet presAssocID="{CC906CE7-0D83-441A-9B24-B4141091AC00}" presName="descendantArrow" presStyleCnt="0"/>
      <dgm:spPr/>
    </dgm:pt>
    <dgm:pt modelId="{EEC52B99-58FE-426D-BB7E-EB04CB1361DF}" type="pres">
      <dgm:prSet presAssocID="{1E4DD822-C07C-4BA5-9707-6B6757FF5174}" presName="childTextArrow" presStyleLbl="fgAccFollowNode1" presStyleIdx="2" presStyleCnt="6">
        <dgm:presLayoutVars>
          <dgm:bulletEnabled val="1"/>
        </dgm:presLayoutVars>
      </dgm:prSet>
      <dgm:spPr/>
      <dgm:t>
        <a:bodyPr/>
        <a:lstStyle/>
        <a:p>
          <a:endParaRPr lang="en-CA"/>
        </a:p>
      </dgm:t>
    </dgm:pt>
    <dgm:pt modelId="{FCE05572-3D19-42AD-99FC-6C135CF88CC7}" type="pres">
      <dgm:prSet presAssocID="{D6F73447-AED5-4DFD-B50A-0DDA07E853DB}" presName="childTextArrow" presStyleLbl="fgAccFollowNode1" presStyleIdx="3" presStyleCnt="6">
        <dgm:presLayoutVars>
          <dgm:bulletEnabled val="1"/>
        </dgm:presLayoutVars>
      </dgm:prSet>
      <dgm:spPr/>
      <dgm:t>
        <a:bodyPr/>
        <a:lstStyle/>
        <a:p>
          <a:endParaRPr lang="en-CA"/>
        </a:p>
      </dgm:t>
    </dgm:pt>
    <dgm:pt modelId="{4E9AECAF-FE10-4D4C-94EA-520BDAD15242}" type="pres">
      <dgm:prSet presAssocID="{AD2CB5C8-70FD-42E5-BBD4-DBB5757CFAE4}" presName="sp" presStyleCnt="0"/>
      <dgm:spPr/>
    </dgm:pt>
    <dgm:pt modelId="{76A10C97-D308-4296-A3A3-943109A6DC1E}" type="pres">
      <dgm:prSet presAssocID="{465525F0-476E-4A2E-A7EE-4BD1B1240560}" presName="arrowAndChildren" presStyleCnt="0"/>
      <dgm:spPr/>
    </dgm:pt>
    <dgm:pt modelId="{B7FBAF3B-89CB-497E-B298-4D2013FF3C08}" type="pres">
      <dgm:prSet presAssocID="{465525F0-476E-4A2E-A7EE-4BD1B1240560}" presName="parentTextArrow" presStyleLbl="node1" presStyleIdx="1" presStyleCnt="3"/>
      <dgm:spPr/>
      <dgm:t>
        <a:bodyPr/>
        <a:lstStyle/>
        <a:p>
          <a:endParaRPr lang="en-CA"/>
        </a:p>
      </dgm:t>
    </dgm:pt>
    <dgm:pt modelId="{635044E0-50AB-49EA-AE60-4DEB3A4EE1D3}" type="pres">
      <dgm:prSet presAssocID="{465525F0-476E-4A2E-A7EE-4BD1B1240560}" presName="arrow" presStyleLbl="node1" presStyleIdx="2" presStyleCnt="3"/>
      <dgm:spPr/>
      <dgm:t>
        <a:bodyPr/>
        <a:lstStyle/>
        <a:p>
          <a:endParaRPr lang="en-CA"/>
        </a:p>
      </dgm:t>
    </dgm:pt>
    <dgm:pt modelId="{03B0947A-0557-4439-82BE-11A4948F1C46}" type="pres">
      <dgm:prSet presAssocID="{465525F0-476E-4A2E-A7EE-4BD1B1240560}" presName="descendantArrow" presStyleCnt="0"/>
      <dgm:spPr/>
    </dgm:pt>
    <dgm:pt modelId="{72BC3E57-33B0-4B09-B8C3-CED21C933F09}" type="pres">
      <dgm:prSet presAssocID="{C4A57AC8-B18F-48AD-9CFA-009813612BE3}" presName="childTextArrow" presStyleLbl="fgAccFollowNode1" presStyleIdx="4" presStyleCnt="6">
        <dgm:presLayoutVars>
          <dgm:bulletEnabled val="1"/>
        </dgm:presLayoutVars>
      </dgm:prSet>
      <dgm:spPr/>
      <dgm:t>
        <a:bodyPr/>
        <a:lstStyle/>
        <a:p>
          <a:endParaRPr lang="en-CA"/>
        </a:p>
      </dgm:t>
    </dgm:pt>
    <dgm:pt modelId="{099B98BA-CD6F-411C-A826-AA2A2ADED277}" type="pres">
      <dgm:prSet presAssocID="{FDBF8903-453C-41CD-A304-B80D5D57E28D}" presName="childTextArrow" presStyleLbl="fgAccFollowNode1" presStyleIdx="5" presStyleCnt="6">
        <dgm:presLayoutVars>
          <dgm:bulletEnabled val="1"/>
        </dgm:presLayoutVars>
      </dgm:prSet>
      <dgm:spPr/>
      <dgm:t>
        <a:bodyPr/>
        <a:lstStyle/>
        <a:p>
          <a:endParaRPr lang="en-CA"/>
        </a:p>
      </dgm:t>
    </dgm:pt>
  </dgm:ptLst>
  <dgm:cxnLst>
    <dgm:cxn modelId="{51646833-D5B2-4299-B1BC-3B587A7644B2}" type="presOf" srcId="{6718872D-A237-43D1-A636-5E046949DC6C}" destId="{B0FB0835-8558-44DD-8220-0C8065BCB1ED}" srcOrd="0" destOrd="0" presId="urn:microsoft.com/office/officeart/2005/8/layout/process4"/>
    <dgm:cxn modelId="{EAF4B168-9B2A-42A9-BE60-6759FB150AF6}" srcId="{465525F0-476E-4A2E-A7EE-4BD1B1240560}" destId="{FDBF8903-453C-41CD-A304-B80D5D57E28D}" srcOrd="1" destOrd="0" parTransId="{C23BC872-7F0B-4CB4-A4CB-2398539DE3B6}" sibTransId="{58E2F886-D581-423F-B0B7-5228457E4EEC}"/>
    <dgm:cxn modelId="{098C3613-72FA-45A6-9A4B-5125B5FC28EF}" type="presOf" srcId="{D6F73447-AED5-4DFD-B50A-0DDA07E853DB}" destId="{FCE05572-3D19-42AD-99FC-6C135CF88CC7}" srcOrd="0" destOrd="0" presId="urn:microsoft.com/office/officeart/2005/8/layout/process4"/>
    <dgm:cxn modelId="{8EDC71B3-757A-4701-8C8F-CBCB644BE557}" type="presOf" srcId="{CC906CE7-0D83-441A-9B24-B4141091AC00}" destId="{BAB1D845-6C53-468F-A5FB-79853950CC95}" srcOrd="0" destOrd="0" presId="urn:microsoft.com/office/officeart/2005/8/layout/process4"/>
    <dgm:cxn modelId="{B03CCA74-C9EA-457B-92C0-7818F28D6B89}" type="presOf" srcId="{392B4F2F-0205-4256-AAC0-76D1C3939BF2}" destId="{3C39FC4F-52DF-4A97-9B80-D10A83304EF7}" srcOrd="0" destOrd="0" presId="urn:microsoft.com/office/officeart/2005/8/layout/process4"/>
    <dgm:cxn modelId="{85A63CA2-EAEA-4449-A23A-DA1600130020}" srcId="{465525F0-476E-4A2E-A7EE-4BD1B1240560}" destId="{C4A57AC8-B18F-48AD-9CFA-009813612BE3}" srcOrd="0" destOrd="0" parTransId="{90BC3853-BB15-486F-AF73-C03DFE3F58D9}" sibTransId="{8CB638CF-38A7-4046-A14A-0EB8998396AF}"/>
    <dgm:cxn modelId="{A98CCB61-665F-46CB-9BFB-B2A5A7CF468D}" type="presOf" srcId="{FDBF8903-453C-41CD-A304-B80D5D57E28D}" destId="{099B98BA-CD6F-411C-A826-AA2A2ADED277}" srcOrd="0" destOrd="0" presId="urn:microsoft.com/office/officeart/2005/8/layout/process4"/>
    <dgm:cxn modelId="{6264A623-B560-4927-8EEB-1D17885DF1E5}" srcId="{16D4D164-0A5D-4F2C-B738-7A0057E32E1A}" destId="{465525F0-476E-4A2E-A7EE-4BD1B1240560}" srcOrd="0" destOrd="0" parTransId="{1B571FFC-0533-4C45-AAA6-0B7D1C1025EC}" sibTransId="{AD2CB5C8-70FD-42E5-BBD4-DBB5757CFAE4}"/>
    <dgm:cxn modelId="{D5B7DD36-F5D6-4BCE-B447-4D626DAF0B71}" srcId="{CC906CE7-0D83-441A-9B24-B4141091AC00}" destId="{1E4DD822-C07C-4BA5-9707-6B6757FF5174}" srcOrd="0" destOrd="0" parTransId="{ACBC83F4-076A-4D3A-A92B-9796FD3C3839}" sibTransId="{55C01FD5-03FB-4DBB-8B37-C5904F83E3B2}"/>
    <dgm:cxn modelId="{9CBDFD78-8158-40B5-AB54-9B5E78E71285}" type="presOf" srcId="{392B4F2F-0205-4256-AAC0-76D1C3939BF2}" destId="{0A68E38F-F28E-450F-9745-2535E056A991}" srcOrd="1" destOrd="0" presId="urn:microsoft.com/office/officeart/2005/8/layout/process4"/>
    <dgm:cxn modelId="{5C9F2129-4D59-4C8E-AF86-30629FD6342D}" srcId="{16D4D164-0A5D-4F2C-B738-7A0057E32E1A}" destId="{CC906CE7-0D83-441A-9B24-B4141091AC00}" srcOrd="1" destOrd="0" parTransId="{40131A80-7118-40CC-B79A-35113BF7F1D3}" sibTransId="{6281F93A-BD39-4664-B60E-9BF0CBF71282}"/>
    <dgm:cxn modelId="{DD860A9F-B3A9-42B1-9F68-7F384F4B45F9}" srcId="{392B4F2F-0205-4256-AAC0-76D1C3939BF2}" destId="{57D25D9A-1984-41BC-A16D-A66369BE3B41}" srcOrd="1" destOrd="0" parTransId="{1FDBF86F-1639-48C5-857E-D2AE24BF555B}" sibTransId="{B30CCDF4-A100-47B2-9335-3A527FF48D4B}"/>
    <dgm:cxn modelId="{1BDEE139-8A87-4D7E-AC7D-0E417ADD4328}" type="presOf" srcId="{465525F0-476E-4A2E-A7EE-4BD1B1240560}" destId="{635044E0-50AB-49EA-AE60-4DEB3A4EE1D3}" srcOrd="1" destOrd="0" presId="urn:microsoft.com/office/officeart/2005/8/layout/process4"/>
    <dgm:cxn modelId="{F70CC929-9E6C-43AF-B4D2-340990D5B072}" srcId="{392B4F2F-0205-4256-AAC0-76D1C3939BF2}" destId="{6718872D-A237-43D1-A636-5E046949DC6C}" srcOrd="0" destOrd="0" parTransId="{1CA412B2-0F1A-4DB0-AAFF-4619924CE082}" sibTransId="{0046E7E5-EEF1-4DD7-93DF-17C7995D99C3}"/>
    <dgm:cxn modelId="{BAA4968A-11E4-4DBB-BE82-93D1859A9CB2}" type="presOf" srcId="{C4A57AC8-B18F-48AD-9CFA-009813612BE3}" destId="{72BC3E57-33B0-4B09-B8C3-CED21C933F09}" srcOrd="0" destOrd="0" presId="urn:microsoft.com/office/officeart/2005/8/layout/process4"/>
    <dgm:cxn modelId="{14EE8C6A-FF73-4819-A87D-F3899E2F862A}" type="presOf" srcId="{465525F0-476E-4A2E-A7EE-4BD1B1240560}" destId="{B7FBAF3B-89CB-497E-B298-4D2013FF3C08}" srcOrd="0" destOrd="0" presId="urn:microsoft.com/office/officeart/2005/8/layout/process4"/>
    <dgm:cxn modelId="{8E48A7B4-3F6A-44E6-B3FE-DFEDAC37B4A0}" srcId="{CC906CE7-0D83-441A-9B24-B4141091AC00}" destId="{D6F73447-AED5-4DFD-B50A-0DDA07E853DB}" srcOrd="1" destOrd="0" parTransId="{22855B6F-75F0-42A0-868A-02C5C35A5729}" sibTransId="{1EF0E5CB-42AA-4308-AE89-437C3E550DF9}"/>
    <dgm:cxn modelId="{9B85C6B8-777A-4DD0-9424-1E1E2134A54C}" type="presOf" srcId="{1E4DD822-C07C-4BA5-9707-6B6757FF5174}" destId="{EEC52B99-58FE-426D-BB7E-EB04CB1361DF}" srcOrd="0" destOrd="0" presId="urn:microsoft.com/office/officeart/2005/8/layout/process4"/>
    <dgm:cxn modelId="{BE4B1C64-6F2A-4121-94C3-E7AC11580671}" type="presOf" srcId="{CC906CE7-0D83-441A-9B24-B4141091AC00}" destId="{F35FA5A7-8FDB-4832-8D69-1CAD0BB0352E}" srcOrd="1" destOrd="0" presId="urn:microsoft.com/office/officeart/2005/8/layout/process4"/>
    <dgm:cxn modelId="{BC69990C-7F75-4B3A-82D6-A2B0B604F290}" type="presOf" srcId="{16D4D164-0A5D-4F2C-B738-7A0057E32E1A}" destId="{0E60EDA9-8CCA-4BC1-8AB1-A7ACEB16CCA8}" srcOrd="0" destOrd="0" presId="urn:microsoft.com/office/officeart/2005/8/layout/process4"/>
    <dgm:cxn modelId="{13C54320-6BD8-48BE-ABEC-25322EBDE4D0}" srcId="{16D4D164-0A5D-4F2C-B738-7A0057E32E1A}" destId="{392B4F2F-0205-4256-AAC0-76D1C3939BF2}" srcOrd="2" destOrd="0" parTransId="{92AA3D7D-79D4-4148-8919-03E4CE9DB550}" sibTransId="{2F25D4D6-E47A-471F-A577-428508B8FBC2}"/>
    <dgm:cxn modelId="{A981A5B5-5FA5-4897-8701-9B781740FFFA}" type="presOf" srcId="{57D25D9A-1984-41BC-A16D-A66369BE3B41}" destId="{5FF9D3DC-F600-4211-A449-43A7E9E06774}" srcOrd="0" destOrd="0" presId="urn:microsoft.com/office/officeart/2005/8/layout/process4"/>
    <dgm:cxn modelId="{3AFCAC31-9BD2-46D1-9B3B-2CD8B613C062}" type="presParOf" srcId="{0E60EDA9-8CCA-4BC1-8AB1-A7ACEB16CCA8}" destId="{7789CC3D-1700-478F-B576-44CB178E8B40}" srcOrd="0" destOrd="0" presId="urn:microsoft.com/office/officeart/2005/8/layout/process4"/>
    <dgm:cxn modelId="{AF5DBC71-2970-4430-908A-ECFD9D05DC91}" type="presParOf" srcId="{7789CC3D-1700-478F-B576-44CB178E8B40}" destId="{3C39FC4F-52DF-4A97-9B80-D10A83304EF7}" srcOrd="0" destOrd="0" presId="urn:microsoft.com/office/officeart/2005/8/layout/process4"/>
    <dgm:cxn modelId="{BEF4FAAA-9AC0-4D4A-BF48-E8B43E62FBE3}" type="presParOf" srcId="{7789CC3D-1700-478F-B576-44CB178E8B40}" destId="{0A68E38F-F28E-450F-9745-2535E056A991}" srcOrd="1" destOrd="0" presId="urn:microsoft.com/office/officeart/2005/8/layout/process4"/>
    <dgm:cxn modelId="{11A4D303-D76B-4FBF-8FEC-0F07A9E9B9FB}" type="presParOf" srcId="{7789CC3D-1700-478F-B576-44CB178E8B40}" destId="{2212FE35-7ADD-4A80-88EA-E7735A4FB161}" srcOrd="2" destOrd="0" presId="urn:microsoft.com/office/officeart/2005/8/layout/process4"/>
    <dgm:cxn modelId="{2705B003-ED86-4FF5-8281-D5EFECD93304}" type="presParOf" srcId="{2212FE35-7ADD-4A80-88EA-E7735A4FB161}" destId="{B0FB0835-8558-44DD-8220-0C8065BCB1ED}" srcOrd="0" destOrd="0" presId="urn:microsoft.com/office/officeart/2005/8/layout/process4"/>
    <dgm:cxn modelId="{4B34EFFF-D21E-459F-8BAE-25B390C79D8A}" type="presParOf" srcId="{2212FE35-7ADD-4A80-88EA-E7735A4FB161}" destId="{5FF9D3DC-F600-4211-A449-43A7E9E06774}" srcOrd="1" destOrd="0" presId="urn:microsoft.com/office/officeart/2005/8/layout/process4"/>
    <dgm:cxn modelId="{51E436E9-98A6-4A6B-84C2-4309B640F4D5}" type="presParOf" srcId="{0E60EDA9-8CCA-4BC1-8AB1-A7ACEB16CCA8}" destId="{C8594F72-FED1-43B8-99D3-31B385B4B190}" srcOrd="1" destOrd="0" presId="urn:microsoft.com/office/officeart/2005/8/layout/process4"/>
    <dgm:cxn modelId="{10BF01AE-AED2-487D-B443-6E50771093AF}" type="presParOf" srcId="{0E60EDA9-8CCA-4BC1-8AB1-A7ACEB16CCA8}" destId="{73FF0F67-EC27-4A27-B6A8-4030D6779633}" srcOrd="2" destOrd="0" presId="urn:microsoft.com/office/officeart/2005/8/layout/process4"/>
    <dgm:cxn modelId="{314551AE-8854-45B2-BBB6-22238EEEE061}" type="presParOf" srcId="{73FF0F67-EC27-4A27-B6A8-4030D6779633}" destId="{BAB1D845-6C53-468F-A5FB-79853950CC95}" srcOrd="0" destOrd="0" presId="urn:microsoft.com/office/officeart/2005/8/layout/process4"/>
    <dgm:cxn modelId="{094EB429-F32B-4892-BA99-F569244C6A18}" type="presParOf" srcId="{73FF0F67-EC27-4A27-B6A8-4030D6779633}" destId="{F35FA5A7-8FDB-4832-8D69-1CAD0BB0352E}" srcOrd="1" destOrd="0" presId="urn:microsoft.com/office/officeart/2005/8/layout/process4"/>
    <dgm:cxn modelId="{F54D11A8-5529-4481-96F4-E390C2850230}" type="presParOf" srcId="{73FF0F67-EC27-4A27-B6A8-4030D6779633}" destId="{FAF0776E-36CC-415B-A1C8-71D6C5D71B6A}" srcOrd="2" destOrd="0" presId="urn:microsoft.com/office/officeart/2005/8/layout/process4"/>
    <dgm:cxn modelId="{50F7A32C-30D3-40A5-8D23-445430DC65CE}" type="presParOf" srcId="{FAF0776E-36CC-415B-A1C8-71D6C5D71B6A}" destId="{EEC52B99-58FE-426D-BB7E-EB04CB1361DF}" srcOrd="0" destOrd="0" presId="urn:microsoft.com/office/officeart/2005/8/layout/process4"/>
    <dgm:cxn modelId="{8FB94191-20BA-4BCF-AD48-7312B2A61727}" type="presParOf" srcId="{FAF0776E-36CC-415B-A1C8-71D6C5D71B6A}" destId="{FCE05572-3D19-42AD-99FC-6C135CF88CC7}" srcOrd="1" destOrd="0" presId="urn:microsoft.com/office/officeart/2005/8/layout/process4"/>
    <dgm:cxn modelId="{F2FCB205-1401-4F0C-B081-80096E77D59B}" type="presParOf" srcId="{0E60EDA9-8CCA-4BC1-8AB1-A7ACEB16CCA8}" destId="{4E9AECAF-FE10-4D4C-94EA-520BDAD15242}" srcOrd="3" destOrd="0" presId="urn:microsoft.com/office/officeart/2005/8/layout/process4"/>
    <dgm:cxn modelId="{1BECD5AC-5954-449E-BD7F-B2A4A593588F}" type="presParOf" srcId="{0E60EDA9-8CCA-4BC1-8AB1-A7ACEB16CCA8}" destId="{76A10C97-D308-4296-A3A3-943109A6DC1E}" srcOrd="4" destOrd="0" presId="urn:microsoft.com/office/officeart/2005/8/layout/process4"/>
    <dgm:cxn modelId="{625C94D4-4F90-48AD-9DA8-34C1229F43DE}" type="presParOf" srcId="{76A10C97-D308-4296-A3A3-943109A6DC1E}" destId="{B7FBAF3B-89CB-497E-B298-4D2013FF3C08}" srcOrd="0" destOrd="0" presId="urn:microsoft.com/office/officeart/2005/8/layout/process4"/>
    <dgm:cxn modelId="{954A0CC0-0A48-4482-A743-02287F62E656}" type="presParOf" srcId="{76A10C97-D308-4296-A3A3-943109A6DC1E}" destId="{635044E0-50AB-49EA-AE60-4DEB3A4EE1D3}" srcOrd="1" destOrd="0" presId="urn:microsoft.com/office/officeart/2005/8/layout/process4"/>
    <dgm:cxn modelId="{787C8A96-5275-4395-9703-15B857B7E62E}" type="presParOf" srcId="{76A10C97-D308-4296-A3A3-943109A6DC1E}" destId="{03B0947A-0557-4439-82BE-11A4948F1C46}" srcOrd="2" destOrd="0" presId="urn:microsoft.com/office/officeart/2005/8/layout/process4"/>
    <dgm:cxn modelId="{A4F98E36-074F-4A15-A228-C3D90F718315}" type="presParOf" srcId="{03B0947A-0557-4439-82BE-11A4948F1C46}" destId="{72BC3E57-33B0-4B09-B8C3-CED21C933F09}" srcOrd="0" destOrd="0" presId="urn:microsoft.com/office/officeart/2005/8/layout/process4"/>
    <dgm:cxn modelId="{20EE68BF-D884-4BCD-BB15-BDC6678443F1}" type="presParOf" srcId="{03B0947A-0557-4439-82BE-11A4948F1C46}" destId="{099B98BA-CD6F-411C-A826-AA2A2ADED277}"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8E38F-F28E-450F-9745-2535E056A991}">
      <dsp:nvSpPr>
        <dsp:cNvPr id="0" name=""/>
        <dsp:cNvSpPr/>
      </dsp:nvSpPr>
      <dsp:spPr>
        <a:xfrm>
          <a:off x="0" y="3059187"/>
          <a:ext cx="6096000" cy="10040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CA" sz="1900" kern="1200" dirty="0" smtClean="0"/>
            <a:t>Finalize</a:t>
          </a:r>
          <a:endParaRPr lang="en-CA" sz="1900" kern="1200" dirty="0"/>
        </a:p>
      </dsp:txBody>
      <dsp:txXfrm>
        <a:off x="0" y="3059187"/>
        <a:ext cx="6096000" cy="542210"/>
      </dsp:txXfrm>
    </dsp:sp>
    <dsp:sp modelId="{B0FB0835-8558-44DD-8220-0C8065BCB1ED}">
      <dsp:nvSpPr>
        <dsp:cNvPr id="0" name=""/>
        <dsp:cNvSpPr/>
      </dsp:nvSpPr>
      <dsp:spPr>
        <a:xfrm>
          <a:off x="0" y="3581316"/>
          <a:ext cx="3047999" cy="46188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CA" sz="1600" kern="1200" dirty="0" smtClean="0"/>
            <a:t>Deliver Accessibility Plan to Gov.</a:t>
          </a:r>
          <a:endParaRPr lang="en-CA" sz="1600" kern="1200" dirty="0"/>
        </a:p>
      </dsp:txBody>
      <dsp:txXfrm>
        <a:off x="0" y="3581316"/>
        <a:ext cx="3047999" cy="461883"/>
      </dsp:txXfrm>
    </dsp:sp>
    <dsp:sp modelId="{5FF9D3DC-F600-4211-A449-43A7E9E06774}">
      <dsp:nvSpPr>
        <dsp:cNvPr id="0" name=""/>
        <dsp:cNvSpPr/>
      </dsp:nvSpPr>
      <dsp:spPr>
        <a:xfrm>
          <a:off x="3048000" y="3581316"/>
          <a:ext cx="3047999" cy="461883"/>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CA" sz="1600" kern="1200" dirty="0" smtClean="0"/>
            <a:t>Promote + Post plan on the website</a:t>
          </a:r>
          <a:endParaRPr lang="en-CA" sz="1600" kern="1200" dirty="0"/>
        </a:p>
      </dsp:txBody>
      <dsp:txXfrm>
        <a:off x="3048000" y="3581316"/>
        <a:ext cx="3047999" cy="461883"/>
      </dsp:txXfrm>
    </dsp:sp>
    <dsp:sp modelId="{F35FA5A7-8FDB-4832-8D69-1CAD0BB0352E}">
      <dsp:nvSpPr>
        <dsp:cNvPr id="0" name=""/>
        <dsp:cNvSpPr/>
      </dsp:nvSpPr>
      <dsp:spPr>
        <a:xfrm rot="10800000">
          <a:off x="0" y="1529953"/>
          <a:ext cx="6096000" cy="1544296"/>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CA" sz="1900" kern="1200" dirty="0" smtClean="0"/>
            <a:t>Edits</a:t>
          </a:r>
          <a:endParaRPr lang="en-CA" sz="1900" kern="1200" dirty="0"/>
        </a:p>
      </dsp:txBody>
      <dsp:txXfrm rot="-10800000">
        <a:off x="0" y="1529953"/>
        <a:ext cx="6096000" cy="542047"/>
      </dsp:txXfrm>
    </dsp:sp>
    <dsp:sp modelId="{EEC52B99-58FE-426D-BB7E-EB04CB1361DF}">
      <dsp:nvSpPr>
        <dsp:cNvPr id="0" name=""/>
        <dsp:cNvSpPr/>
      </dsp:nvSpPr>
      <dsp:spPr>
        <a:xfrm>
          <a:off x="0" y="2072001"/>
          <a:ext cx="3047999" cy="461744"/>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CA" sz="1600" kern="1200" dirty="0" smtClean="0"/>
            <a:t>Send Accessibility Plan to Steering Committee for input</a:t>
          </a:r>
          <a:endParaRPr lang="en-CA" sz="1600" kern="1200" dirty="0"/>
        </a:p>
      </dsp:txBody>
      <dsp:txXfrm>
        <a:off x="0" y="2072001"/>
        <a:ext cx="3047999" cy="461744"/>
      </dsp:txXfrm>
    </dsp:sp>
    <dsp:sp modelId="{FCE05572-3D19-42AD-99FC-6C135CF88CC7}">
      <dsp:nvSpPr>
        <dsp:cNvPr id="0" name=""/>
        <dsp:cNvSpPr/>
      </dsp:nvSpPr>
      <dsp:spPr>
        <a:xfrm>
          <a:off x="3048000" y="2072001"/>
          <a:ext cx="3047999" cy="46174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CA" sz="1600" kern="1200" dirty="0" smtClean="0"/>
            <a:t>Send Accessibility Plan to MCO for review</a:t>
          </a:r>
          <a:endParaRPr lang="en-CA" sz="1600" kern="1200" dirty="0"/>
        </a:p>
      </dsp:txBody>
      <dsp:txXfrm>
        <a:off x="3048000" y="2072001"/>
        <a:ext cx="3047999" cy="461744"/>
      </dsp:txXfrm>
    </dsp:sp>
    <dsp:sp modelId="{635044E0-50AB-49EA-AE60-4DEB3A4EE1D3}">
      <dsp:nvSpPr>
        <dsp:cNvPr id="0" name=""/>
        <dsp:cNvSpPr/>
      </dsp:nvSpPr>
      <dsp:spPr>
        <a:xfrm rot="10800000">
          <a:off x="0" y="718"/>
          <a:ext cx="6096000" cy="1544296"/>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CA" sz="1900" kern="1200" dirty="0" smtClean="0"/>
            <a:t>Create Accessibility Plan Draft for Review</a:t>
          </a:r>
          <a:endParaRPr lang="en-CA" sz="1900" kern="1200" dirty="0"/>
        </a:p>
      </dsp:txBody>
      <dsp:txXfrm rot="-10800000">
        <a:off x="0" y="718"/>
        <a:ext cx="6096000" cy="542047"/>
      </dsp:txXfrm>
    </dsp:sp>
    <dsp:sp modelId="{72BC3E57-33B0-4B09-B8C3-CED21C933F09}">
      <dsp:nvSpPr>
        <dsp:cNvPr id="0" name=""/>
        <dsp:cNvSpPr/>
      </dsp:nvSpPr>
      <dsp:spPr>
        <a:xfrm>
          <a:off x="0" y="542766"/>
          <a:ext cx="3047999" cy="461744"/>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CA" sz="1600" kern="1200" dirty="0" smtClean="0"/>
            <a:t>Gather Consultation Feedback</a:t>
          </a:r>
          <a:endParaRPr lang="en-CA" sz="1600" kern="1200" dirty="0"/>
        </a:p>
      </dsp:txBody>
      <dsp:txXfrm>
        <a:off x="0" y="542766"/>
        <a:ext cx="3047999" cy="461744"/>
      </dsp:txXfrm>
    </dsp:sp>
    <dsp:sp modelId="{099B98BA-CD6F-411C-A826-AA2A2ADED277}">
      <dsp:nvSpPr>
        <dsp:cNvPr id="0" name=""/>
        <dsp:cNvSpPr/>
      </dsp:nvSpPr>
      <dsp:spPr>
        <a:xfrm>
          <a:off x="3048000" y="542766"/>
          <a:ext cx="3047999" cy="46174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CA" sz="1600" kern="1200" dirty="0" smtClean="0"/>
            <a:t>Update Plan based on feedback</a:t>
          </a:r>
          <a:endParaRPr lang="en-CA" sz="1600" kern="1200" dirty="0"/>
        </a:p>
      </dsp:txBody>
      <dsp:txXfrm>
        <a:off x="3048000" y="542766"/>
        <a:ext cx="3047999" cy="4617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l" eaLnBrk="0" hangingPunct="0">
              <a:defRPr sz="1200">
                <a:latin typeface="Times" pitchFamily="18" charset="0"/>
                <a:ea typeface="+mn-ea"/>
                <a:cs typeface="+mn-cs"/>
              </a:defRPr>
            </a:lvl1pPr>
          </a:lstStyle>
          <a:p>
            <a:pPr>
              <a:defRPr/>
            </a:pPr>
            <a:endParaRPr lang="en-US" dirty="0"/>
          </a:p>
        </p:txBody>
      </p:sp>
      <p:sp>
        <p:nvSpPr>
          <p:cNvPr id="491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r" eaLnBrk="0" hangingPunct="0">
              <a:defRPr sz="1200">
                <a:latin typeface="Times" pitchFamily="18" charset="0"/>
                <a:ea typeface="+mn-ea"/>
                <a:cs typeface="+mn-cs"/>
              </a:defRPr>
            </a:lvl1pPr>
          </a:lstStyle>
          <a:p>
            <a:pPr>
              <a:defRPr/>
            </a:pPr>
            <a:endParaRPr lang="en-US" dirty="0"/>
          </a:p>
        </p:txBody>
      </p:sp>
      <p:sp>
        <p:nvSpPr>
          <p:cNvPr id="491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algn="l" eaLnBrk="0" hangingPunct="0">
              <a:defRPr sz="1200">
                <a:latin typeface="Times" pitchFamily="18" charset="0"/>
                <a:ea typeface="+mn-ea"/>
                <a:cs typeface="+mn-cs"/>
              </a:defRPr>
            </a:lvl1pPr>
          </a:lstStyle>
          <a:p>
            <a:pPr>
              <a:defRPr/>
            </a:pPr>
            <a:endParaRPr lang="en-US" dirty="0"/>
          </a:p>
        </p:txBody>
      </p:sp>
      <p:sp>
        <p:nvSpPr>
          <p:cNvPr id="491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algn="r">
              <a:defRPr sz="1200"/>
            </a:lvl1pPr>
          </a:lstStyle>
          <a:p>
            <a:fld id="{DB084880-1878-0B42-A675-548E316A3914}" type="slidenum">
              <a:rPr lang="en-US"/>
              <a:pPr/>
              <a:t>‹#›</a:t>
            </a:fld>
            <a:endParaRPr lang="en-US" dirty="0"/>
          </a:p>
        </p:txBody>
      </p:sp>
    </p:spTree>
    <p:extLst>
      <p:ext uri="{BB962C8B-B14F-4D97-AF65-F5344CB8AC3E}">
        <p14:creationId xmlns:p14="http://schemas.microsoft.com/office/powerpoint/2010/main" val="1291469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pitchFamily="18" charset="0"/>
                <a:ea typeface="+mn-ea"/>
                <a:cs typeface="+mn-cs"/>
              </a:defRPr>
            </a:lvl1pPr>
          </a:lstStyle>
          <a:p>
            <a:pPr>
              <a:defRPr/>
            </a:pPr>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75D04276-39AC-EE48-B9DC-644DBE5E791E}" type="datetime1">
              <a:rPr lang="en-CA"/>
              <a:pPr/>
              <a:t>26/05/2016</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pitchFamily="18" charset="0"/>
                <a:ea typeface="+mn-ea"/>
                <a:cs typeface="+mn-cs"/>
              </a:defRPr>
            </a:lvl1pPr>
          </a:lstStyle>
          <a:p>
            <a:pPr>
              <a:defRPr/>
            </a:pPr>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9D497DD-2F74-3C4D-926A-51097E26DBA2}" type="slidenum">
              <a:rPr lang="en-CA"/>
              <a:pPr/>
              <a:t>‹#›</a:t>
            </a:fld>
            <a:endParaRPr lang="en-CA" dirty="0"/>
          </a:p>
        </p:txBody>
      </p:sp>
    </p:spTree>
    <p:extLst>
      <p:ext uri="{BB962C8B-B14F-4D97-AF65-F5344CB8AC3E}">
        <p14:creationId xmlns:p14="http://schemas.microsoft.com/office/powerpoint/2010/main" val="3226907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rPr>
              <a:t>Intro</a:t>
            </a:r>
          </a:p>
          <a:p>
            <a:endParaRPr lang="en-US" dirty="0" smtClean="0">
              <a:latin typeface="Calibri" charset="0"/>
              <a:ea typeface="ＭＳ Ｐゴシック" charset="0"/>
            </a:endParaRPr>
          </a:p>
          <a:p>
            <a:r>
              <a:rPr lang="en-US" dirty="0" smtClean="0">
                <a:latin typeface="Calibri" charset="0"/>
                <a:ea typeface="ＭＳ Ｐゴシック" charset="0"/>
              </a:rPr>
              <a:t>Ques.</a:t>
            </a:r>
            <a:r>
              <a:rPr lang="en-US" baseline="0" dirty="0" smtClean="0">
                <a:latin typeface="Calibri" charset="0"/>
                <a:ea typeface="ＭＳ Ｐゴシック" charset="0"/>
              </a:rPr>
              <a:t> at the end</a:t>
            </a:r>
            <a:endParaRPr lang="en-US" dirty="0">
              <a:latin typeface="Calibri" charset="0"/>
              <a:ea typeface="ＭＳ Ｐゴシック" charset="0"/>
            </a:endParaRPr>
          </a:p>
          <a:p>
            <a:endParaRPr lang="en-US" dirty="0">
              <a:latin typeface="Calibri" charset="0"/>
              <a:ea typeface="ＭＳ Ｐゴシック" charset="0"/>
            </a:endParaRPr>
          </a:p>
          <a:p>
            <a:r>
              <a:rPr lang="en-US" dirty="0" smtClean="0">
                <a:latin typeface="Calibri" charset="0"/>
                <a:ea typeface="ＭＳ Ｐゴシック" charset="0"/>
              </a:rPr>
              <a:t>Quick little quiz</a:t>
            </a:r>
            <a:r>
              <a:rPr lang="en-US" baseline="0" dirty="0" smtClean="0">
                <a:latin typeface="Calibri" charset="0"/>
                <a:ea typeface="ＭＳ Ｐゴシック" charset="0"/>
              </a:rPr>
              <a:t> to start off</a:t>
            </a:r>
            <a:endParaRPr lang="en-US" dirty="0">
              <a:latin typeface="Calibri" charset="0"/>
              <a:ea typeface="ＭＳ Ｐゴシック"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7D8AEA0D-097A-CE48-9388-1633DE0CD33D}" type="slidenum">
              <a:rPr lang="en-CA">
                <a:latin typeface="Times" charset="0"/>
              </a:rPr>
              <a:pPr/>
              <a:t>1</a:t>
            </a:fld>
            <a:endParaRPr lang="en-CA" dirty="0">
              <a:latin typeface="Times" charset="0"/>
            </a:endParaRPr>
          </a:p>
        </p:txBody>
      </p:sp>
    </p:spTree>
    <p:extLst>
      <p:ext uri="{BB962C8B-B14F-4D97-AF65-F5344CB8AC3E}">
        <p14:creationId xmlns:p14="http://schemas.microsoft.com/office/powerpoint/2010/main" val="3021709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slide</a:t>
            </a:r>
            <a:r>
              <a:rPr lang="en-US" baseline="0" dirty="0" smtClean="0"/>
              <a:t> there are 8 arrows and each arrow contains steps that we have done, are doing and will do</a:t>
            </a:r>
            <a:endParaRPr lang="en-US"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11</a:t>
            </a:fld>
            <a:endParaRPr lang="en-CA" dirty="0"/>
          </a:p>
        </p:txBody>
      </p:sp>
    </p:spTree>
    <p:extLst>
      <p:ext uri="{BB962C8B-B14F-4D97-AF65-F5344CB8AC3E}">
        <p14:creationId xmlns:p14="http://schemas.microsoft.com/office/powerpoint/2010/main" val="254957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depicts where we are in the line of arrows</a:t>
            </a:r>
            <a:r>
              <a:rPr lang="en-US" baseline="0" dirty="0" smtClean="0"/>
              <a:t> we are half way!</a:t>
            </a:r>
            <a:endParaRPr lang="en-US"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12</a:t>
            </a:fld>
            <a:endParaRPr lang="en-CA" dirty="0"/>
          </a:p>
        </p:txBody>
      </p:sp>
    </p:spTree>
    <p:extLst>
      <p:ext uri="{BB962C8B-B14F-4D97-AF65-F5344CB8AC3E}">
        <p14:creationId xmlns:p14="http://schemas.microsoft.com/office/powerpoint/2010/main" val="3277290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Arrow #1</a:t>
            </a:r>
            <a:r>
              <a:rPr lang="en-US" baseline="0" dirty="0" smtClean="0"/>
              <a:t> Respond to the AMA</a:t>
            </a:r>
            <a:endParaRPr lang="en-US"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13</a:t>
            </a:fld>
            <a:endParaRPr lang="en-CA" dirty="0"/>
          </a:p>
        </p:txBody>
      </p:sp>
    </p:spTree>
    <p:extLst>
      <p:ext uri="{BB962C8B-B14F-4D97-AF65-F5344CB8AC3E}">
        <p14:creationId xmlns:p14="http://schemas.microsoft.com/office/powerpoint/2010/main" val="272489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contains the diagram we designed</a:t>
            </a:r>
            <a:r>
              <a:rPr lang="en-US" baseline="0" dirty="0" smtClean="0"/>
              <a:t> to explain the AMA, the Accessibility Plan and the Standards.</a:t>
            </a:r>
            <a:endParaRPr lang="en-US" dirty="0" smtClean="0"/>
          </a:p>
          <a:p>
            <a:endParaRPr lang="en-US" dirty="0" smtClean="0"/>
          </a:p>
          <a:p>
            <a:r>
              <a:rPr lang="en-US" baseline="0" dirty="0" smtClean="0"/>
              <a:t>I found when I was doing presentations and trying to explain it to people that there was some confusion due to the differing deadlines so this is what I envisioned in my head which I would draw out to people and it seemed helpful.</a:t>
            </a:r>
            <a:endParaRPr lang="en-US"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14</a:t>
            </a:fld>
            <a:endParaRPr lang="en-CA" dirty="0"/>
          </a:p>
        </p:txBody>
      </p:sp>
    </p:spTree>
    <p:extLst>
      <p:ext uri="{BB962C8B-B14F-4D97-AF65-F5344CB8AC3E}">
        <p14:creationId xmlns:p14="http://schemas.microsoft.com/office/powerpoint/2010/main" val="294694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15</a:t>
            </a:fld>
            <a:endParaRPr lang="en-CA" dirty="0"/>
          </a:p>
        </p:txBody>
      </p:sp>
    </p:spTree>
    <p:extLst>
      <p:ext uri="{BB962C8B-B14F-4D97-AF65-F5344CB8AC3E}">
        <p14:creationId xmlns:p14="http://schemas.microsoft.com/office/powerpoint/2010/main" val="687031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Arrow</a:t>
            </a:r>
            <a:r>
              <a:rPr lang="en-US" baseline="0" dirty="0" smtClean="0"/>
              <a:t> #2 Develop Committees </a:t>
            </a:r>
            <a:endParaRPr lang="en-US"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16</a:t>
            </a:fld>
            <a:endParaRPr lang="en-CA" dirty="0"/>
          </a:p>
        </p:txBody>
      </p:sp>
    </p:spTree>
    <p:extLst>
      <p:ext uri="{BB962C8B-B14F-4D97-AF65-F5344CB8AC3E}">
        <p14:creationId xmlns:p14="http://schemas.microsoft.com/office/powerpoint/2010/main" val="1042088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a diagram of different committees and sub-committees that we have put together.  </a:t>
            </a:r>
          </a:p>
          <a:p>
            <a:endParaRPr lang="en-US" baseline="0" dirty="0" smtClean="0"/>
          </a:p>
          <a:p>
            <a:r>
              <a:rPr lang="en-US" baseline="0" dirty="0" smtClean="0"/>
              <a:t>Steering committee is at the top of</a:t>
            </a:r>
            <a:r>
              <a:rPr lang="en-US" dirty="0" smtClean="0"/>
              <a:t> the tree diagram </a:t>
            </a:r>
          </a:p>
          <a:p>
            <a:r>
              <a:rPr lang="en-US" dirty="0" smtClean="0"/>
              <a:t>The bubble then branches off in three directions, the first showing the accessibility planning</a:t>
            </a:r>
          </a:p>
          <a:p>
            <a:r>
              <a:rPr lang="en-US" dirty="0" smtClean="0"/>
              <a:t>the second showing all the</a:t>
            </a:r>
            <a:r>
              <a:rPr lang="en-US" baseline="0" dirty="0" smtClean="0"/>
              <a:t> Customer Service and Information and Communication </a:t>
            </a:r>
            <a:r>
              <a:rPr lang="en-US" dirty="0" smtClean="0"/>
              <a:t>, subcommittees </a:t>
            </a:r>
          </a:p>
          <a:p>
            <a:r>
              <a:rPr lang="en-US" dirty="0" smtClean="0"/>
              <a:t>and the third showing the postsecondary institution working group.</a:t>
            </a:r>
            <a:endParaRPr lang="en-US"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18</a:t>
            </a:fld>
            <a:endParaRPr lang="en-CA" dirty="0"/>
          </a:p>
        </p:txBody>
      </p:sp>
    </p:spTree>
    <p:extLst>
      <p:ext uri="{BB962C8B-B14F-4D97-AF65-F5344CB8AC3E}">
        <p14:creationId xmlns:p14="http://schemas.microsoft.com/office/powerpoint/2010/main" val="3918850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rPr>
              <a:t>Terms of reference written</a:t>
            </a:r>
          </a:p>
          <a:p>
            <a:r>
              <a:rPr lang="en-US" dirty="0">
                <a:latin typeface="Calibri" charset="0"/>
                <a:ea typeface="ＭＳ Ｐゴシック" charset="0"/>
              </a:rPr>
              <a:t>Importance to involve student union and student groups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35013" indent="-282575">
              <a:defRPr sz="1200">
                <a:solidFill>
                  <a:schemeClr val="tx1"/>
                </a:solidFill>
                <a:latin typeface="Calibri" charset="0"/>
                <a:ea typeface="ＭＳ Ｐゴシック" charset="0"/>
              </a:defRPr>
            </a:lvl2pPr>
            <a:lvl3pPr marL="1130300" indent="-225425">
              <a:defRPr sz="1200">
                <a:solidFill>
                  <a:schemeClr val="tx1"/>
                </a:solidFill>
                <a:latin typeface="Calibri" charset="0"/>
                <a:ea typeface="ＭＳ Ｐゴシック" charset="0"/>
              </a:defRPr>
            </a:lvl3pPr>
            <a:lvl4pPr marL="1582738" indent="-225425">
              <a:defRPr sz="1200">
                <a:solidFill>
                  <a:schemeClr val="tx1"/>
                </a:solidFill>
                <a:latin typeface="Calibri" charset="0"/>
                <a:ea typeface="ＭＳ Ｐゴシック" charset="0"/>
              </a:defRPr>
            </a:lvl4pPr>
            <a:lvl5pPr marL="2035175" indent="-225425">
              <a:defRPr sz="1200">
                <a:solidFill>
                  <a:schemeClr val="tx1"/>
                </a:solidFill>
                <a:latin typeface="Calibri" charset="0"/>
                <a:ea typeface="ＭＳ Ｐゴシック" charset="0"/>
              </a:defRPr>
            </a:lvl5pPr>
            <a:lvl6pPr marL="2492375" indent="-225425" eaLnBrk="0" fontAlgn="base" hangingPunct="0">
              <a:spcBef>
                <a:spcPct val="30000"/>
              </a:spcBef>
              <a:spcAft>
                <a:spcPct val="0"/>
              </a:spcAft>
              <a:defRPr sz="1200">
                <a:solidFill>
                  <a:schemeClr val="tx1"/>
                </a:solidFill>
                <a:latin typeface="Calibri" charset="0"/>
                <a:ea typeface="ＭＳ Ｐゴシック" charset="0"/>
              </a:defRPr>
            </a:lvl6pPr>
            <a:lvl7pPr marL="2949575" indent="-225425" eaLnBrk="0" fontAlgn="base" hangingPunct="0">
              <a:spcBef>
                <a:spcPct val="30000"/>
              </a:spcBef>
              <a:spcAft>
                <a:spcPct val="0"/>
              </a:spcAft>
              <a:defRPr sz="1200">
                <a:solidFill>
                  <a:schemeClr val="tx1"/>
                </a:solidFill>
                <a:latin typeface="Calibri" charset="0"/>
                <a:ea typeface="ＭＳ Ｐゴシック" charset="0"/>
              </a:defRPr>
            </a:lvl7pPr>
            <a:lvl8pPr marL="3406775" indent="-225425" eaLnBrk="0" fontAlgn="base" hangingPunct="0">
              <a:spcBef>
                <a:spcPct val="30000"/>
              </a:spcBef>
              <a:spcAft>
                <a:spcPct val="0"/>
              </a:spcAft>
              <a:defRPr sz="1200">
                <a:solidFill>
                  <a:schemeClr val="tx1"/>
                </a:solidFill>
                <a:latin typeface="Calibri" charset="0"/>
                <a:ea typeface="ＭＳ Ｐゴシック" charset="0"/>
              </a:defRPr>
            </a:lvl8pPr>
            <a:lvl9pPr marL="3863975" indent="-225425" eaLnBrk="0" fontAlgn="base" hangingPunct="0">
              <a:spcBef>
                <a:spcPct val="30000"/>
              </a:spcBef>
              <a:spcAft>
                <a:spcPct val="0"/>
              </a:spcAft>
              <a:defRPr sz="1200">
                <a:solidFill>
                  <a:schemeClr val="tx1"/>
                </a:solidFill>
                <a:latin typeface="Calibri" charset="0"/>
                <a:ea typeface="ＭＳ Ｐゴシック" charset="0"/>
              </a:defRPr>
            </a:lvl9pPr>
          </a:lstStyle>
          <a:p>
            <a:fld id="{64E93BC7-7053-114F-A27B-1C92236350B5}" type="slidenum">
              <a:rPr lang="en-CA">
                <a:solidFill>
                  <a:srgbClr val="000000"/>
                </a:solidFill>
                <a:latin typeface="Times" charset="0"/>
              </a:rPr>
              <a:pPr/>
              <a:t>19</a:t>
            </a:fld>
            <a:endParaRPr lang="en-CA" dirty="0">
              <a:solidFill>
                <a:srgbClr val="000000"/>
              </a:solidFill>
              <a:latin typeface="Times" charset="0"/>
            </a:endParaRPr>
          </a:p>
        </p:txBody>
      </p:sp>
    </p:spTree>
    <p:extLst>
      <p:ext uri="{BB962C8B-B14F-4D97-AF65-F5344CB8AC3E}">
        <p14:creationId xmlns:p14="http://schemas.microsoft.com/office/powerpoint/2010/main" val="77241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Engagement with Change Management</a:t>
            </a:r>
            <a:endParaRPr lang="en-US" dirty="0" smtClean="0"/>
          </a:p>
          <a:p>
            <a:endParaRPr lang="en-US" dirty="0" smtClean="0"/>
          </a:p>
          <a:p>
            <a:r>
              <a:rPr lang="en-US" dirty="0" smtClean="0"/>
              <a:t>This</a:t>
            </a:r>
            <a:r>
              <a:rPr lang="en-US" baseline="0" dirty="0" smtClean="0"/>
              <a:t> flows so well number 1 is about sponsorship and the next slide discusses sponsorship</a:t>
            </a:r>
          </a:p>
          <a:p>
            <a:endParaRPr lang="en-US" baseline="0" dirty="0" smtClean="0"/>
          </a:p>
          <a:p>
            <a:r>
              <a:rPr lang="en-US" baseline="0" dirty="0" smtClean="0"/>
              <a:t>Footnote</a:t>
            </a:r>
            <a:endParaRPr lang="en-US" baseline="0" dirty="0" smtClean="0"/>
          </a:p>
          <a:p>
            <a:r>
              <a:rPr lang="en-US" dirty="0" err="1" smtClean="0">
                <a:effectLst/>
              </a:rPr>
              <a:t>Creasey</a:t>
            </a:r>
            <a:r>
              <a:rPr lang="en-US" dirty="0" smtClean="0">
                <a:effectLst/>
              </a:rPr>
              <a:t>, T. &amp; Taylor, T. (2014). </a:t>
            </a:r>
            <a:r>
              <a:rPr lang="en-US" i="1" dirty="0" smtClean="0">
                <a:effectLst/>
              </a:rPr>
              <a:t>Best practices in change management</a:t>
            </a:r>
            <a:r>
              <a:rPr lang="en-US" dirty="0" smtClean="0">
                <a:effectLst/>
              </a:rPr>
              <a:t> (p. 14). [Loveland, CO]: </a:t>
            </a:r>
            <a:r>
              <a:rPr lang="en-US" dirty="0" err="1" smtClean="0">
                <a:effectLst/>
              </a:rPr>
              <a:t>Prosci</a:t>
            </a:r>
            <a:r>
              <a:rPr lang="en-US" dirty="0" smtClean="0">
                <a:effectLst/>
              </a:rPr>
              <a:t>.</a:t>
            </a:r>
            <a:endParaRPr lang="en-US"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25</a:t>
            </a:fld>
            <a:endParaRPr lang="en-CA" dirty="0"/>
          </a:p>
        </p:txBody>
      </p:sp>
    </p:spTree>
    <p:extLst>
      <p:ext uri="{BB962C8B-B14F-4D97-AF65-F5344CB8AC3E}">
        <p14:creationId xmlns:p14="http://schemas.microsoft.com/office/powerpoint/2010/main" val="4226446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rPr>
              <a:t>Legislative requirements of the accessibility plan – consultation requirement and also with customer service training requirement </a:t>
            </a:r>
          </a:p>
          <a:p>
            <a:endParaRPr lang="en-US" dirty="0">
              <a:latin typeface="Calibri" charset="0"/>
              <a:ea typeface="ＭＳ Ｐゴシック" charset="0"/>
            </a:endParaRPr>
          </a:p>
          <a:p>
            <a:endParaRPr lang="en-US" dirty="0">
              <a:latin typeface="Calibri" charset="0"/>
              <a:ea typeface="ＭＳ Ｐゴシック" charset="0"/>
            </a:endParaRPr>
          </a:p>
          <a:p>
            <a:endParaRPr lang="en-CA" dirty="0">
              <a:latin typeface="Calibri" charset="0"/>
              <a:ea typeface="ＭＳ Ｐゴシック"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993CD3D-B21E-8B47-B97B-DED6EF184C2D}" type="slidenum">
              <a:rPr lang="en-CA" sz="1200">
                <a:solidFill>
                  <a:srgbClr val="000000"/>
                </a:solidFill>
              </a:rPr>
              <a:pPr/>
              <a:t>26</a:t>
            </a:fld>
            <a:endParaRPr lang="en-CA" sz="1200" dirty="0">
              <a:solidFill>
                <a:srgbClr val="000000"/>
              </a:solidFill>
            </a:endParaRPr>
          </a:p>
        </p:txBody>
      </p:sp>
    </p:spTree>
    <p:extLst>
      <p:ext uri="{BB962C8B-B14F-4D97-AF65-F5344CB8AC3E}">
        <p14:creationId xmlns:p14="http://schemas.microsoft.com/office/powerpoint/2010/main" val="238033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9D497DD-2F74-3C4D-926A-51097E26DBA2}" type="slidenum">
              <a:rPr lang="en-CA" smtClean="0"/>
              <a:pPr/>
              <a:t>2</a:t>
            </a:fld>
            <a:endParaRPr lang="en-CA" dirty="0"/>
          </a:p>
        </p:txBody>
      </p:sp>
    </p:spTree>
    <p:extLst>
      <p:ext uri="{BB962C8B-B14F-4D97-AF65-F5344CB8AC3E}">
        <p14:creationId xmlns:p14="http://schemas.microsoft.com/office/powerpoint/2010/main" val="1249404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Footnote</a:t>
            </a:r>
          </a:p>
          <a:p>
            <a:r>
              <a:rPr lang="en-US" dirty="0" err="1" smtClean="0"/>
              <a:t>Creasey</a:t>
            </a:r>
            <a:r>
              <a:rPr lang="en-US" dirty="0" smtClean="0"/>
              <a:t>, T. &amp; Taylor, T. (2014). Best practices in change management (p. 24). [Loveland, CO]: </a:t>
            </a:r>
            <a:r>
              <a:rPr lang="en-US" dirty="0" err="1" smtClean="0"/>
              <a:t>Prosci</a:t>
            </a:r>
            <a:r>
              <a:rPr lang="en-US" dirty="0" smtClean="0"/>
              <a:t>.</a:t>
            </a:r>
          </a:p>
          <a:p>
            <a:endParaRPr lang="en-US"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27</a:t>
            </a:fld>
            <a:endParaRPr lang="en-CA" dirty="0"/>
          </a:p>
        </p:txBody>
      </p:sp>
    </p:spTree>
    <p:extLst>
      <p:ext uri="{BB962C8B-B14F-4D97-AF65-F5344CB8AC3E}">
        <p14:creationId xmlns:p14="http://schemas.microsoft.com/office/powerpoint/2010/main" val="740340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 diagram of different committees and sub-committees that we have put together.  </a:t>
            </a:r>
          </a:p>
          <a:p>
            <a:endParaRPr lang="en-US" dirty="0" smtClean="0"/>
          </a:p>
          <a:p>
            <a:r>
              <a:rPr lang="en-US" dirty="0" smtClean="0"/>
              <a:t>Steering committee is at the top of the tree diagram </a:t>
            </a:r>
          </a:p>
          <a:p>
            <a:r>
              <a:rPr lang="en-US" dirty="0" smtClean="0"/>
              <a:t>The bubble then branches off in three directions, the first showing the accessibility planning</a:t>
            </a:r>
          </a:p>
          <a:p>
            <a:r>
              <a:rPr lang="en-US" dirty="0" smtClean="0"/>
              <a:t>the second showing all the Customer Service and Information and Communication , subcommittees </a:t>
            </a:r>
          </a:p>
          <a:p>
            <a:r>
              <a:rPr lang="en-US" dirty="0" smtClean="0"/>
              <a:t>and the third showing the postsecondary institution working group.</a:t>
            </a:r>
          </a:p>
          <a:p>
            <a:endParaRPr lang="en-US"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28</a:t>
            </a:fld>
            <a:endParaRPr lang="en-CA" dirty="0"/>
          </a:p>
        </p:txBody>
      </p:sp>
    </p:spTree>
    <p:extLst>
      <p:ext uri="{BB962C8B-B14F-4D97-AF65-F5344CB8AC3E}">
        <p14:creationId xmlns:p14="http://schemas.microsoft.com/office/powerpoint/2010/main" val="3875990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Calibri" charset="0"/>
                <a:ea typeface="ＭＳ Ｐゴシック" charset="0"/>
              </a:rPr>
              <a:t>COU</a:t>
            </a:r>
          </a:p>
          <a:p>
            <a:r>
              <a:rPr lang="en-US" dirty="0">
                <a:latin typeface="Calibri" charset="0"/>
                <a:ea typeface="ＭＳ Ｐゴシック" charset="0"/>
              </a:rPr>
              <a:t>Draft terms of reference </a:t>
            </a:r>
          </a:p>
          <a:p>
            <a:r>
              <a:rPr lang="en-US" dirty="0">
                <a:latin typeface="Calibri" charset="0"/>
                <a:ea typeface="ＭＳ Ｐゴシック" charset="0"/>
              </a:rPr>
              <a:t>Revolving chairs, different hosts </a:t>
            </a:r>
          </a:p>
          <a:p>
            <a:endParaRPr lang="en-US" dirty="0">
              <a:latin typeface="Calibri" charset="0"/>
              <a:ea typeface="ＭＳ Ｐゴシック"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E7C1362-3CAC-DA4F-950C-5A0B36C69BCE}" type="slidenum">
              <a:rPr lang="en-CA" sz="1200">
                <a:solidFill>
                  <a:prstClr val="black"/>
                </a:solidFill>
              </a:rPr>
              <a:pPr/>
              <a:t>29</a:t>
            </a:fld>
            <a:endParaRPr lang="en-CA" sz="1200" dirty="0">
              <a:solidFill>
                <a:prstClr val="black"/>
              </a:solidFill>
            </a:endParaRPr>
          </a:p>
        </p:txBody>
      </p:sp>
    </p:spTree>
    <p:extLst>
      <p:ext uri="{BB962C8B-B14F-4D97-AF65-F5344CB8AC3E}">
        <p14:creationId xmlns:p14="http://schemas.microsoft.com/office/powerpoint/2010/main" val="3248316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Footnote:</a:t>
            </a:r>
            <a:endParaRPr lang="en-US" baseline="0" dirty="0" smtClean="0"/>
          </a:p>
          <a:p>
            <a:r>
              <a:rPr lang="en-US" baseline="0" dirty="0" err="1" smtClean="0"/>
              <a:t>Creasey</a:t>
            </a:r>
            <a:r>
              <a:rPr lang="en-US" baseline="0" dirty="0" smtClean="0"/>
              <a:t>, T. &amp; Taylor, T. (2014). Best practices in change management (p. 30). [Loveland, CO]: </a:t>
            </a:r>
            <a:r>
              <a:rPr lang="en-US" baseline="0" dirty="0" err="1" smtClean="0"/>
              <a:t>Prosci</a:t>
            </a:r>
            <a:endParaRPr lang="en-US" baseline="0" dirty="0" smtClean="0"/>
          </a:p>
        </p:txBody>
      </p:sp>
      <p:sp>
        <p:nvSpPr>
          <p:cNvPr id="4" name="Slide Number Placeholder 3"/>
          <p:cNvSpPr>
            <a:spLocks noGrp="1"/>
          </p:cNvSpPr>
          <p:nvPr>
            <p:ph type="sldNum" sz="quarter" idx="10"/>
          </p:nvPr>
        </p:nvSpPr>
        <p:spPr/>
        <p:txBody>
          <a:bodyPr/>
          <a:lstStyle/>
          <a:p>
            <a:fld id="{89D497DD-2F74-3C4D-926A-51097E26DBA2}" type="slidenum">
              <a:rPr lang="en-CA" smtClean="0"/>
              <a:pPr/>
              <a:t>31</a:t>
            </a:fld>
            <a:endParaRPr lang="en-CA" dirty="0"/>
          </a:p>
        </p:txBody>
      </p:sp>
    </p:spTree>
    <p:extLst>
      <p:ext uri="{BB962C8B-B14F-4D97-AF65-F5344CB8AC3E}">
        <p14:creationId xmlns:p14="http://schemas.microsoft.com/office/powerpoint/2010/main" val="3808100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Arrow #3 Accessibility at the U of M Survey </a:t>
            </a:r>
            <a:endParaRPr lang="en-CA"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32</a:t>
            </a:fld>
            <a:endParaRPr lang="en-CA" dirty="0"/>
          </a:p>
        </p:txBody>
      </p:sp>
    </p:spTree>
    <p:extLst>
      <p:ext uri="{BB962C8B-B14F-4D97-AF65-F5344CB8AC3E}">
        <p14:creationId xmlns:p14="http://schemas.microsoft.com/office/powerpoint/2010/main" val="3128972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Screenshot</a:t>
            </a:r>
            <a:r>
              <a:rPr lang="en-CA" baseline="0" dirty="0" smtClean="0"/>
              <a:t> of survey and discuss process</a:t>
            </a:r>
            <a:endParaRPr lang="en-CA"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33</a:t>
            </a:fld>
            <a:endParaRPr lang="en-CA" dirty="0"/>
          </a:p>
        </p:txBody>
      </p:sp>
    </p:spTree>
    <p:extLst>
      <p:ext uri="{BB962C8B-B14F-4D97-AF65-F5344CB8AC3E}">
        <p14:creationId xmlns:p14="http://schemas.microsoft.com/office/powerpoint/2010/main" val="3952892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Screenshot</a:t>
            </a:r>
            <a:r>
              <a:rPr lang="en-CA" baseline="0" dirty="0" smtClean="0"/>
              <a:t> of </a:t>
            </a:r>
            <a:r>
              <a:rPr lang="en-CA" baseline="0" dirty="0" smtClean="0"/>
              <a:t>survey</a:t>
            </a:r>
            <a:endParaRPr lang="en-CA"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34</a:t>
            </a:fld>
            <a:endParaRPr lang="en-CA" dirty="0"/>
          </a:p>
        </p:txBody>
      </p:sp>
    </p:spTree>
    <p:extLst>
      <p:ext uri="{BB962C8B-B14F-4D97-AF65-F5344CB8AC3E}">
        <p14:creationId xmlns:p14="http://schemas.microsoft.com/office/powerpoint/2010/main" val="2255469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Arrow #4 Barrier Audit Worksheet and Workshops</a:t>
            </a:r>
          </a:p>
          <a:p>
            <a:endParaRPr lang="en-CA" dirty="0" smtClean="0"/>
          </a:p>
        </p:txBody>
      </p:sp>
      <p:sp>
        <p:nvSpPr>
          <p:cNvPr id="4" name="Slide Number Placeholder 3"/>
          <p:cNvSpPr>
            <a:spLocks noGrp="1"/>
          </p:cNvSpPr>
          <p:nvPr>
            <p:ph type="sldNum" sz="quarter" idx="10"/>
          </p:nvPr>
        </p:nvSpPr>
        <p:spPr/>
        <p:txBody>
          <a:bodyPr/>
          <a:lstStyle/>
          <a:p>
            <a:fld id="{89D497DD-2F74-3C4D-926A-51097E26DBA2}" type="slidenum">
              <a:rPr lang="en-CA" smtClean="0"/>
              <a:pPr/>
              <a:t>35</a:t>
            </a:fld>
            <a:endParaRPr lang="en-CA" dirty="0"/>
          </a:p>
        </p:txBody>
      </p:sp>
    </p:spTree>
    <p:extLst>
      <p:ext uri="{BB962C8B-B14F-4D97-AF65-F5344CB8AC3E}">
        <p14:creationId xmlns:p14="http://schemas.microsoft.com/office/powerpoint/2010/main" val="2913161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Screen</a:t>
            </a:r>
            <a:r>
              <a:rPr lang="en-CA" baseline="0" dirty="0" smtClean="0"/>
              <a:t> shot of President  Barnard’s memo </a:t>
            </a:r>
            <a:endParaRPr lang="en-CA"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36</a:t>
            </a:fld>
            <a:endParaRPr lang="en-CA" dirty="0"/>
          </a:p>
        </p:txBody>
      </p:sp>
    </p:spTree>
    <p:extLst>
      <p:ext uri="{BB962C8B-B14F-4D97-AF65-F5344CB8AC3E}">
        <p14:creationId xmlns:p14="http://schemas.microsoft.com/office/powerpoint/2010/main" val="718443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Screen shot of the worksheets </a:t>
            </a:r>
            <a:endParaRPr lang="en-CA"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37</a:t>
            </a:fld>
            <a:endParaRPr lang="en-CA" dirty="0"/>
          </a:p>
        </p:txBody>
      </p:sp>
    </p:spTree>
    <p:extLst>
      <p:ext uri="{BB962C8B-B14F-4D97-AF65-F5344CB8AC3E}">
        <p14:creationId xmlns:p14="http://schemas.microsoft.com/office/powerpoint/2010/main" val="328497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9D497DD-2F74-3C4D-926A-51097E26DBA2}" type="slidenum">
              <a:rPr lang="en-CA" smtClean="0"/>
              <a:pPr/>
              <a:t>3</a:t>
            </a:fld>
            <a:endParaRPr lang="en-CA" dirty="0"/>
          </a:p>
        </p:txBody>
      </p:sp>
    </p:spTree>
    <p:extLst>
      <p:ext uri="{BB962C8B-B14F-4D97-AF65-F5344CB8AC3E}">
        <p14:creationId xmlns:p14="http://schemas.microsoft.com/office/powerpoint/2010/main" val="1910730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Arrow #5 Define plan for barrier removal and future prevention strategy </a:t>
            </a:r>
          </a:p>
          <a:p>
            <a:endParaRPr lang="en-CA" dirty="0" smtClean="0"/>
          </a:p>
          <a:p>
            <a:r>
              <a:rPr lang="en-CA" dirty="0" smtClean="0"/>
              <a:t>This</a:t>
            </a:r>
            <a:r>
              <a:rPr lang="en-CA" baseline="0" dirty="0" smtClean="0"/>
              <a:t> </a:t>
            </a:r>
            <a:r>
              <a:rPr lang="en-CA" baseline="0" dirty="0" smtClean="0"/>
              <a:t>stage is important and we are not here yet. This will come after we have gathered all our data and information for the surveys and the audits. We will combine the results to identify where these barriers exist and from here we will develop an action plan to remove these barriers and also create a strategy that is campus wide for preventing these barriers in the future. </a:t>
            </a:r>
            <a:endParaRPr lang="en-CA"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38</a:t>
            </a:fld>
            <a:endParaRPr lang="en-CA" dirty="0"/>
          </a:p>
        </p:txBody>
      </p:sp>
    </p:spTree>
    <p:extLst>
      <p:ext uri="{BB962C8B-B14F-4D97-AF65-F5344CB8AC3E}">
        <p14:creationId xmlns:p14="http://schemas.microsoft.com/office/powerpoint/2010/main" val="1076378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Arrow #6 Community Consultation</a:t>
            </a:r>
            <a:r>
              <a:rPr lang="en-US" baseline="0" dirty="0" smtClean="0"/>
              <a:t> and feedback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9D497DD-2F74-3C4D-926A-51097E26DBA2}" type="slidenum">
              <a:rPr lang="en-CA" smtClean="0"/>
              <a:pPr/>
              <a:t>39</a:t>
            </a:fld>
            <a:endParaRPr lang="en-CA" dirty="0"/>
          </a:p>
        </p:txBody>
      </p:sp>
    </p:spTree>
    <p:extLst>
      <p:ext uri="{BB962C8B-B14F-4D97-AF65-F5344CB8AC3E}">
        <p14:creationId xmlns:p14="http://schemas.microsoft.com/office/powerpoint/2010/main" val="2228868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rPr>
              <a:t>Screenshot of the AMA website at the U of M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35013" indent="-282575">
              <a:defRPr sz="1200">
                <a:solidFill>
                  <a:schemeClr val="tx1"/>
                </a:solidFill>
                <a:latin typeface="Calibri" charset="0"/>
                <a:ea typeface="ＭＳ Ｐゴシック" charset="0"/>
              </a:defRPr>
            </a:lvl2pPr>
            <a:lvl3pPr marL="1130300" indent="-225425">
              <a:defRPr sz="1200">
                <a:solidFill>
                  <a:schemeClr val="tx1"/>
                </a:solidFill>
                <a:latin typeface="Calibri" charset="0"/>
                <a:ea typeface="ＭＳ Ｐゴシック" charset="0"/>
              </a:defRPr>
            </a:lvl3pPr>
            <a:lvl4pPr marL="1582738" indent="-225425">
              <a:defRPr sz="1200">
                <a:solidFill>
                  <a:schemeClr val="tx1"/>
                </a:solidFill>
                <a:latin typeface="Calibri" charset="0"/>
                <a:ea typeface="ＭＳ Ｐゴシック" charset="0"/>
              </a:defRPr>
            </a:lvl4pPr>
            <a:lvl5pPr marL="2035175" indent="-225425">
              <a:defRPr sz="1200">
                <a:solidFill>
                  <a:schemeClr val="tx1"/>
                </a:solidFill>
                <a:latin typeface="Calibri" charset="0"/>
                <a:ea typeface="ＭＳ Ｐゴシック" charset="0"/>
              </a:defRPr>
            </a:lvl5pPr>
            <a:lvl6pPr marL="2492375" indent="-225425" eaLnBrk="0" fontAlgn="base" hangingPunct="0">
              <a:spcBef>
                <a:spcPct val="30000"/>
              </a:spcBef>
              <a:spcAft>
                <a:spcPct val="0"/>
              </a:spcAft>
              <a:defRPr sz="1200">
                <a:solidFill>
                  <a:schemeClr val="tx1"/>
                </a:solidFill>
                <a:latin typeface="Calibri" charset="0"/>
                <a:ea typeface="ＭＳ Ｐゴシック" charset="0"/>
              </a:defRPr>
            </a:lvl6pPr>
            <a:lvl7pPr marL="2949575" indent="-225425" eaLnBrk="0" fontAlgn="base" hangingPunct="0">
              <a:spcBef>
                <a:spcPct val="30000"/>
              </a:spcBef>
              <a:spcAft>
                <a:spcPct val="0"/>
              </a:spcAft>
              <a:defRPr sz="1200">
                <a:solidFill>
                  <a:schemeClr val="tx1"/>
                </a:solidFill>
                <a:latin typeface="Calibri" charset="0"/>
                <a:ea typeface="ＭＳ Ｐゴシック" charset="0"/>
              </a:defRPr>
            </a:lvl7pPr>
            <a:lvl8pPr marL="3406775" indent="-225425" eaLnBrk="0" fontAlgn="base" hangingPunct="0">
              <a:spcBef>
                <a:spcPct val="30000"/>
              </a:spcBef>
              <a:spcAft>
                <a:spcPct val="0"/>
              </a:spcAft>
              <a:defRPr sz="1200">
                <a:solidFill>
                  <a:schemeClr val="tx1"/>
                </a:solidFill>
                <a:latin typeface="Calibri" charset="0"/>
                <a:ea typeface="ＭＳ Ｐゴシック" charset="0"/>
              </a:defRPr>
            </a:lvl8pPr>
            <a:lvl9pPr marL="3863975" indent="-225425" eaLnBrk="0" fontAlgn="base" hangingPunct="0">
              <a:spcBef>
                <a:spcPct val="30000"/>
              </a:spcBef>
              <a:spcAft>
                <a:spcPct val="0"/>
              </a:spcAft>
              <a:defRPr sz="1200">
                <a:solidFill>
                  <a:schemeClr val="tx1"/>
                </a:solidFill>
                <a:latin typeface="Calibri" charset="0"/>
                <a:ea typeface="ＭＳ Ｐゴシック" charset="0"/>
              </a:defRPr>
            </a:lvl9pPr>
          </a:lstStyle>
          <a:p>
            <a:fld id="{36B5620A-7CE2-F344-B4BB-D22992B6DB50}" type="slidenum">
              <a:rPr lang="en-CA">
                <a:solidFill>
                  <a:srgbClr val="000000"/>
                </a:solidFill>
                <a:latin typeface="Times" charset="0"/>
              </a:rPr>
              <a:pPr/>
              <a:t>40</a:t>
            </a:fld>
            <a:endParaRPr lang="en-CA" dirty="0">
              <a:solidFill>
                <a:srgbClr val="000000"/>
              </a:solidFill>
              <a:latin typeface="Times" charset="0"/>
            </a:endParaRPr>
          </a:p>
        </p:txBody>
      </p:sp>
    </p:spTree>
    <p:extLst>
      <p:ext uri="{BB962C8B-B14F-4D97-AF65-F5344CB8AC3E}">
        <p14:creationId xmlns:p14="http://schemas.microsoft.com/office/powerpoint/2010/main" val="2197111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rPr>
              <a:t>Screenshot of the AMA website at the U of M with feedback</a:t>
            </a:r>
            <a:r>
              <a:rPr lang="en-US" baseline="0" dirty="0" smtClean="0">
                <a:latin typeface="Calibri" charset="0"/>
                <a:ea typeface="ＭＳ Ｐゴシック" charset="0"/>
              </a:rPr>
              <a:t> feature </a:t>
            </a:r>
            <a:endParaRPr lang="en-US" dirty="0" smtClean="0">
              <a:latin typeface="Calibri" charset="0"/>
              <a:ea typeface="ＭＳ Ｐゴシック" charset="0"/>
            </a:endParaRPr>
          </a:p>
          <a:p>
            <a:endParaRPr lang="en-US" dirty="0" smtClean="0">
              <a:latin typeface="Calibri" charset="0"/>
              <a:ea typeface="ＭＳ Ｐゴシック" charset="0"/>
            </a:endParaRPr>
          </a:p>
          <a:p>
            <a:endParaRPr lang="en-US" dirty="0" smtClean="0">
              <a:latin typeface="Calibri" charset="0"/>
              <a:ea typeface="ＭＳ Ｐゴシック" charset="0"/>
            </a:endParaRPr>
          </a:p>
          <a:p>
            <a:r>
              <a:rPr lang="en-US" dirty="0" smtClean="0">
                <a:latin typeface="Calibri" charset="0"/>
                <a:ea typeface="ＭＳ Ｐゴシック" charset="0"/>
              </a:rPr>
              <a:t>Working on an accessibility hub over the summer</a:t>
            </a:r>
          </a:p>
          <a:p>
            <a:endParaRPr lang="en-US" dirty="0">
              <a:latin typeface="Calibri" charset="0"/>
              <a:ea typeface="ＭＳ Ｐゴシック"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35013" indent="-282575">
              <a:defRPr sz="1200">
                <a:solidFill>
                  <a:schemeClr val="tx1"/>
                </a:solidFill>
                <a:latin typeface="Calibri" charset="0"/>
                <a:ea typeface="ＭＳ Ｐゴシック" charset="0"/>
              </a:defRPr>
            </a:lvl2pPr>
            <a:lvl3pPr marL="1130300" indent="-225425">
              <a:defRPr sz="1200">
                <a:solidFill>
                  <a:schemeClr val="tx1"/>
                </a:solidFill>
                <a:latin typeface="Calibri" charset="0"/>
                <a:ea typeface="ＭＳ Ｐゴシック" charset="0"/>
              </a:defRPr>
            </a:lvl3pPr>
            <a:lvl4pPr marL="1582738" indent="-225425">
              <a:defRPr sz="1200">
                <a:solidFill>
                  <a:schemeClr val="tx1"/>
                </a:solidFill>
                <a:latin typeface="Calibri" charset="0"/>
                <a:ea typeface="ＭＳ Ｐゴシック" charset="0"/>
              </a:defRPr>
            </a:lvl4pPr>
            <a:lvl5pPr marL="2035175" indent="-225425">
              <a:defRPr sz="1200">
                <a:solidFill>
                  <a:schemeClr val="tx1"/>
                </a:solidFill>
                <a:latin typeface="Calibri" charset="0"/>
                <a:ea typeface="ＭＳ Ｐゴシック" charset="0"/>
              </a:defRPr>
            </a:lvl5pPr>
            <a:lvl6pPr marL="2492375" indent="-225425" eaLnBrk="0" fontAlgn="base" hangingPunct="0">
              <a:spcBef>
                <a:spcPct val="30000"/>
              </a:spcBef>
              <a:spcAft>
                <a:spcPct val="0"/>
              </a:spcAft>
              <a:defRPr sz="1200">
                <a:solidFill>
                  <a:schemeClr val="tx1"/>
                </a:solidFill>
                <a:latin typeface="Calibri" charset="0"/>
                <a:ea typeface="ＭＳ Ｐゴシック" charset="0"/>
              </a:defRPr>
            </a:lvl6pPr>
            <a:lvl7pPr marL="2949575" indent="-225425" eaLnBrk="0" fontAlgn="base" hangingPunct="0">
              <a:spcBef>
                <a:spcPct val="30000"/>
              </a:spcBef>
              <a:spcAft>
                <a:spcPct val="0"/>
              </a:spcAft>
              <a:defRPr sz="1200">
                <a:solidFill>
                  <a:schemeClr val="tx1"/>
                </a:solidFill>
                <a:latin typeface="Calibri" charset="0"/>
                <a:ea typeface="ＭＳ Ｐゴシック" charset="0"/>
              </a:defRPr>
            </a:lvl7pPr>
            <a:lvl8pPr marL="3406775" indent="-225425" eaLnBrk="0" fontAlgn="base" hangingPunct="0">
              <a:spcBef>
                <a:spcPct val="30000"/>
              </a:spcBef>
              <a:spcAft>
                <a:spcPct val="0"/>
              </a:spcAft>
              <a:defRPr sz="1200">
                <a:solidFill>
                  <a:schemeClr val="tx1"/>
                </a:solidFill>
                <a:latin typeface="Calibri" charset="0"/>
                <a:ea typeface="ＭＳ Ｐゴシック" charset="0"/>
              </a:defRPr>
            </a:lvl8pPr>
            <a:lvl9pPr marL="3863975" indent="-225425" eaLnBrk="0" fontAlgn="base" hangingPunct="0">
              <a:spcBef>
                <a:spcPct val="30000"/>
              </a:spcBef>
              <a:spcAft>
                <a:spcPct val="0"/>
              </a:spcAft>
              <a:defRPr sz="1200">
                <a:solidFill>
                  <a:schemeClr val="tx1"/>
                </a:solidFill>
                <a:latin typeface="Calibri" charset="0"/>
                <a:ea typeface="ＭＳ Ｐゴシック" charset="0"/>
              </a:defRPr>
            </a:lvl9pPr>
          </a:lstStyle>
          <a:p>
            <a:fld id="{36B5620A-7CE2-F344-B4BB-D22992B6DB50}" type="slidenum">
              <a:rPr lang="en-CA">
                <a:solidFill>
                  <a:srgbClr val="000000"/>
                </a:solidFill>
                <a:latin typeface="Times" charset="0"/>
              </a:rPr>
              <a:pPr/>
              <a:t>41</a:t>
            </a:fld>
            <a:endParaRPr lang="en-CA" dirty="0">
              <a:solidFill>
                <a:srgbClr val="000000"/>
              </a:solidFill>
              <a:latin typeface="Times" charset="0"/>
            </a:endParaRPr>
          </a:p>
        </p:txBody>
      </p:sp>
    </p:spTree>
    <p:extLst>
      <p:ext uri="{BB962C8B-B14F-4D97-AF65-F5344CB8AC3E}">
        <p14:creationId xmlns:p14="http://schemas.microsoft.com/office/powerpoint/2010/main" val="3752960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Arrow #7 Create Accessibility</a:t>
            </a:r>
            <a:r>
              <a:rPr lang="en-CA" baseline="0" dirty="0" smtClean="0"/>
              <a:t> Plan </a:t>
            </a: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42</a:t>
            </a:fld>
            <a:endParaRPr lang="en-CA" dirty="0"/>
          </a:p>
        </p:txBody>
      </p:sp>
    </p:spTree>
    <p:extLst>
      <p:ext uri="{BB962C8B-B14F-4D97-AF65-F5344CB8AC3E}">
        <p14:creationId xmlns:p14="http://schemas.microsoft.com/office/powerpoint/2010/main" val="3368817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 slide reviews the steps w</a:t>
            </a:r>
            <a:r>
              <a:rPr lang="en-CA" baseline="0" dirty="0" smtClean="0"/>
              <a:t>e </a:t>
            </a:r>
            <a:r>
              <a:rPr lang="en-CA" baseline="0" dirty="0" smtClean="0"/>
              <a:t>will be going through to create an accessibility plan</a:t>
            </a:r>
          </a:p>
          <a:p>
            <a:endParaRPr lang="en-CA"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43</a:t>
            </a:fld>
            <a:endParaRPr lang="en-CA" dirty="0"/>
          </a:p>
        </p:txBody>
      </p:sp>
    </p:spTree>
    <p:extLst>
      <p:ext uri="{BB962C8B-B14F-4D97-AF65-F5344CB8AC3E}">
        <p14:creationId xmlns:p14="http://schemas.microsoft.com/office/powerpoint/2010/main" val="2263740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Arrow #8 Continue on to the next AMA slide</a:t>
            </a:r>
            <a:endParaRPr lang="en-US"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44</a:t>
            </a:fld>
            <a:endParaRPr lang="en-CA" dirty="0"/>
          </a:p>
        </p:txBody>
      </p:sp>
    </p:spTree>
    <p:extLst>
      <p:ext uri="{BB962C8B-B14F-4D97-AF65-F5344CB8AC3E}">
        <p14:creationId xmlns:p14="http://schemas.microsoft.com/office/powerpoint/2010/main" val="2094355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 slide screenshot of articles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45</a:t>
            </a:fld>
            <a:endParaRPr lang="en-CA" dirty="0"/>
          </a:p>
        </p:txBody>
      </p:sp>
    </p:spTree>
    <p:extLst>
      <p:ext uri="{BB962C8B-B14F-4D97-AF65-F5344CB8AC3E}">
        <p14:creationId xmlns:p14="http://schemas.microsoft.com/office/powerpoint/2010/main" val="1794512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46</a:t>
            </a:fld>
            <a:endParaRPr lang="en-CA" dirty="0"/>
          </a:p>
        </p:txBody>
      </p:sp>
    </p:spTree>
    <p:extLst>
      <p:ext uri="{BB962C8B-B14F-4D97-AF65-F5344CB8AC3E}">
        <p14:creationId xmlns:p14="http://schemas.microsoft.com/office/powerpoint/2010/main" val="1406299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Calibri" charset="0"/>
              <a:ea typeface="ＭＳ Ｐゴシック"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3C269024-24D4-F749-9A29-2860D74637D1}" type="slidenum">
              <a:rPr lang="en-CA">
                <a:latin typeface="Times" charset="0"/>
              </a:rPr>
              <a:pPr/>
              <a:t>48</a:t>
            </a:fld>
            <a:endParaRPr lang="en-CA" dirty="0">
              <a:latin typeface="Times" charset="0"/>
            </a:endParaRPr>
          </a:p>
        </p:txBody>
      </p:sp>
    </p:spTree>
    <p:extLst>
      <p:ext uri="{BB962C8B-B14F-4D97-AF65-F5344CB8AC3E}">
        <p14:creationId xmlns:p14="http://schemas.microsoft.com/office/powerpoint/2010/main" val="262302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4</a:t>
            </a:fld>
            <a:endParaRPr lang="en-CA" dirty="0"/>
          </a:p>
        </p:txBody>
      </p:sp>
    </p:spTree>
    <p:extLst>
      <p:ext uri="{BB962C8B-B14F-4D97-AF65-F5344CB8AC3E}">
        <p14:creationId xmlns:p14="http://schemas.microsoft.com/office/powerpoint/2010/main" val="174215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in </a:t>
            </a:r>
            <a:r>
              <a:rPr lang="en-US" dirty="0" smtClean="0"/>
              <a:t>2011</a:t>
            </a:r>
            <a:endParaRPr lang="en-US"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5</a:t>
            </a:fld>
            <a:endParaRPr lang="en-CA" dirty="0"/>
          </a:p>
        </p:txBody>
      </p:sp>
    </p:spTree>
    <p:extLst>
      <p:ext uri="{BB962C8B-B14F-4D97-AF65-F5344CB8AC3E}">
        <p14:creationId xmlns:p14="http://schemas.microsoft.com/office/powerpoint/2010/main" val="79970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Pie chart Diagram: (This diagram is showing the breakdown of invisible disabilities on campus, with Mental health being the largest population at 22.5%, and the ADHD  and medical/ chronic illness behind it with roughly 17% of students in each category) Some of the ones most commonly associated with invisible disabilities like blind/visual and deaf/ hard of hearing are in the lower percentiles around 3.5% each.</a:t>
            </a:r>
          </a:p>
          <a:p>
            <a:endParaRPr lang="en-US" baseline="0" dirty="0" smtClean="0"/>
          </a:p>
          <a:p>
            <a:endParaRPr lang="en-US" baseline="0" dirty="0" smtClean="0"/>
          </a:p>
          <a:p>
            <a:r>
              <a:rPr lang="en-US" baseline="0" dirty="0" smtClean="0"/>
              <a:t>Mental Health 22.5%</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ADHD</a:t>
            </a:r>
            <a:r>
              <a:rPr lang="en-US" baseline="0" dirty="0" smtClean="0"/>
              <a:t> 16.9%</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Medical/Chronic Illness 16.8%</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Learning Disability 10.7%</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Exam Anxiety 9.2%</a:t>
            </a:r>
          </a:p>
          <a:p>
            <a:r>
              <a:rPr lang="en-US" baseline="0" dirty="0" smtClean="0"/>
              <a:t>Temporary 7.5%</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Deaf/ Hard of Hearing 3.6%</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Blind/Visual 3.4%</a:t>
            </a:r>
          </a:p>
          <a:p>
            <a:r>
              <a:rPr lang="en-US" baseline="0" dirty="0" smtClean="0"/>
              <a:t>Asperger’s Syndrome 2.0%</a:t>
            </a:r>
          </a:p>
          <a:p>
            <a:r>
              <a:rPr lang="en-US" baseline="0" dirty="0" smtClean="0"/>
              <a:t>Brain Injury 2.0%</a:t>
            </a:r>
          </a:p>
          <a:p>
            <a:r>
              <a:rPr lang="en-US" baseline="0" dirty="0" smtClean="0"/>
              <a:t>Other 1.0%</a:t>
            </a:r>
          </a:p>
        </p:txBody>
      </p:sp>
      <p:sp>
        <p:nvSpPr>
          <p:cNvPr id="4" name="Slide Number Placeholder 3"/>
          <p:cNvSpPr>
            <a:spLocks noGrp="1"/>
          </p:cNvSpPr>
          <p:nvPr>
            <p:ph type="sldNum" sz="quarter" idx="10"/>
          </p:nvPr>
        </p:nvSpPr>
        <p:spPr/>
        <p:txBody>
          <a:bodyPr/>
          <a:lstStyle/>
          <a:p>
            <a:fld id="{89D497DD-2F74-3C4D-926A-51097E26DBA2}" type="slidenum">
              <a:rPr lang="en-CA" smtClean="0"/>
              <a:pPr/>
              <a:t>6</a:t>
            </a:fld>
            <a:endParaRPr lang="en-CA" dirty="0"/>
          </a:p>
        </p:txBody>
      </p:sp>
    </p:spTree>
    <p:extLst>
      <p:ext uri="{BB962C8B-B14F-4D97-AF65-F5344CB8AC3E}">
        <p14:creationId xmlns:p14="http://schemas.microsoft.com/office/powerpoint/2010/main" val="2204430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Faculty</a:t>
            </a:r>
            <a:r>
              <a:rPr lang="en-CA" baseline="0" dirty="0" smtClean="0"/>
              <a:t> staff: 6295</a:t>
            </a:r>
          </a:p>
          <a:p>
            <a:r>
              <a:rPr lang="en-CA" baseline="0" dirty="0" smtClean="0"/>
              <a:t>Support staff: 4553</a:t>
            </a:r>
          </a:p>
          <a:p>
            <a:r>
              <a:rPr lang="en-CA" baseline="0" dirty="0" smtClean="0"/>
              <a:t>Total 10848</a:t>
            </a:r>
          </a:p>
          <a:p>
            <a:endParaRPr lang="en-CA" baseline="0" dirty="0" smtClean="0"/>
          </a:p>
          <a:p>
            <a:r>
              <a:rPr lang="en-CA" baseline="0" dirty="0" smtClean="0"/>
              <a:t>Stats are from our office of </a:t>
            </a:r>
            <a:r>
              <a:rPr lang="en-CA" baseline="0" dirty="0" smtClean="0"/>
              <a:t>institutional </a:t>
            </a:r>
            <a:r>
              <a:rPr lang="en-CA" baseline="0" dirty="0" smtClean="0"/>
              <a:t>analysis</a:t>
            </a:r>
            <a:endParaRPr lang="en-CA"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8</a:t>
            </a:fld>
            <a:endParaRPr lang="en-CA" dirty="0"/>
          </a:p>
        </p:txBody>
      </p:sp>
    </p:spTree>
    <p:extLst>
      <p:ext uri="{BB962C8B-B14F-4D97-AF65-F5344CB8AC3E}">
        <p14:creationId xmlns:p14="http://schemas.microsoft.com/office/powerpoint/2010/main" val="154673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sz="1200" u="none" kern="1200" dirty="0" smtClean="0">
                <a:solidFill>
                  <a:schemeClr val="tx1"/>
                </a:solidFill>
                <a:latin typeface="+mn-lt"/>
                <a:ea typeface="ＭＳ Ｐゴシック" pitchFamily="34" charset="-128"/>
              </a:rPr>
              <a:t>This</a:t>
            </a:r>
            <a:r>
              <a:rPr lang="en-US" sz="1200" u="none" kern="1200" baseline="0" dirty="0" smtClean="0">
                <a:solidFill>
                  <a:schemeClr val="tx1"/>
                </a:solidFill>
                <a:latin typeface="+mn-lt"/>
                <a:ea typeface="ＭＳ Ｐゴシック" pitchFamily="34" charset="-128"/>
              </a:rPr>
              <a:t> </a:t>
            </a:r>
            <a:r>
              <a:rPr lang="en-US" sz="1200" u="none" kern="1200" baseline="0" dirty="0" smtClean="0">
                <a:solidFill>
                  <a:schemeClr val="tx1"/>
                </a:solidFill>
                <a:latin typeface="+mn-lt"/>
                <a:ea typeface="ＭＳ Ｐゴシック" pitchFamily="34" charset="-128"/>
              </a:rPr>
              <a:t>is what we’re committed to and today I’m going to talk about what the U of M did </a:t>
            </a:r>
            <a:endParaRPr lang="en-US" u="none" dirty="0">
              <a:latin typeface="Calibri" charset="0"/>
              <a:ea typeface="ＭＳ Ｐゴシック"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35013" indent="-282575">
              <a:defRPr sz="1200">
                <a:solidFill>
                  <a:schemeClr val="tx1"/>
                </a:solidFill>
                <a:latin typeface="Calibri" charset="0"/>
                <a:ea typeface="ＭＳ Ｐゴシック" charset="0"/>
              </a:defRPr>
            </a:lvl2pPr>
            <a:lvl3pPr marL="1130300" indent="-225425">
              <a:defRPr sz="1200">
                <a:solidFill>
                  <a:schemeClr val="tx1"/>
                </a:solidFill>
                <a:latin typeface="Calibri" charset="0"/>
                <a:ea typeface="ＭＳ Ｐゴシック" charset="0"/>
              </a:defRPr>
            </a:lvl3pPr>
            <a:lvl4pPr marL="1582738" indent="-225425">
              <a:defRPr sz="1200">
                <a:solidFill>
                  <a:schemeClr val="tx1"/>
                </a:solidFill>
                <a:latin typeface="Calibri" charset="0"/>
                <a:ea typeface="ＭＳ Ｐゴシック" charset="0"/>
              </a:defRPr>
            </a:lvl4pPr>
            <a:lvl5pPr marL="2035175" indent="-225425">
              <a:defRPr sz="1200">
                <a:solidFill>
                  <a:schemeClr val="tx1"/>
                </a:solidFill>
                <a:latin typeface="Calibri" charset="0"/>
                <a:ea typeface="ＭＳ Ｐゴシック" charset="0"/>
              </a:defRPr>
            </a:lvl5pPr>
            <a:lvl6pPr marL="2492375" indent="-225425" eaLnBrk="0" fontAlgn="base" hangingPunct="0">
              <a:spcBef>
                <a:spcPct val="30000"/>
              </a:spcBef>
              <a:spcAft>
                <a:spcPct val="0"/>
              </a:spcAft>
              <a:defRPr sz="1200">
                <a:solidFill>
                  <a:schemeClr val="tx1"/>
                </a:solidFill>
                <a:latin typeface="Calibri" charset="0"/>
                <a:ea typeface="ＭＳ Ｐゴシック" charset="0"/>
              </a:defRPr>
            </a:lvl6pPr>
            <a:lvl7pPr marL="2949575" indent="-225425" eaLnBrk="0" fontAlgn="base" hangingPunct="0">
              <a:spcBef>
                <a:spcPct val="30000"/>
              </a:spcBef>
              <a:spcAft>
                <a:spcPct val="0"/>
              </a:spcAft>
              <a:defRPr sz="1200">
                <a:solidFill>
                  <a:schemeClr val="tx1"/>
                </a:solidFill>
                <a:latin typeface="Calibri" charset="0"/>
                <a:ea typeface="ＭＳ Ｐゴシック" charset="0"/>
              </a:defRPr>
            </a:lvl7pPr>
            <a:lvl8pPr marL="3406775" indent="-225425" eaLnBrk="0" fontAlgn="base" hangingPunct="0">
              <a:spcBef>
                <a:spcPct val="30000"/>
              </a:spcBef>
              <a:spcAft>
                <a:spcPct val="0"/>
              </a:spcAft>
              <a:defRPr sz="1200">
                <a:solidFill>
                  <a:schemeClr val="tx1"/>
                </a:solidFill>
                <a:latin typeface="Calibri" charset="0"/>
                <a:ea typeface="ＭＳ Ｐゴシック" charset="0"/>
              </a:defRPr>
            </a:lvl8pPr>
            <a:lvl9pPr marL="3863975" indent="-225425" eaLnBrk="0" fontAlgn="base" hangingPunct="0">
              <a:spcBef>
                <a:spcPct val="30000"/>
              </a:spcBef>
              <a:spcAft>
                <a:spcPct val="0"/>
              </a:spcAft>
              <a:defRPr sz="1200">
                <a:solidFill>
                  <a:schemeClr val="tx1"/>
                </a:solidFill>
                <a:latin typeface="Calibri" charset="0"/>
                <a:ea typeface="ＭＳ Ｐゴシック" charset="0"/>
              </a:defRPr>
            </a:lvl9pPr>
          </a:lstStyle>
          <a:p>
            <a:fld id="{8378C177-6C1A-C445-84A4-154DBCD3709E}" type="slidenum">
              <a:rPr lang="en-CA">
                <a:solidFill>
                  <a:srgbClr val="000000"/>
                </a:solidFill>
                <a:latin typeface="Times" charset="0"/>
              </a:rPr>
              <a:pPr/>
              <a:t>9</a:t>
            </a:fld>
            <a:endParaRPr lang="en-CA" dirty="0">
              <a:solidFill>
                <a:srgbClr val="000000"/>
              </a:solidFill>
              <a:latin typeface="Times" charset="0"/>
            </a:endParaRPr>
          </a:p>
        </p:txBody>
      </p:sp>
    </p:spTree>
    <p:extLst>
      <p:ext uri="{BB962C8B-B14F-4D97-AF65-F5344CB8AC3E}">
        <p14:creationId xmlns:p14="http://schemas.microsoft.com/office/powerpoint/2010/main" val="173611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majority</a:t>
            </a:r>
            <a:r>
              <a:rPr lang="en-US" baseline="0" dirty="0" smtClean="0"/>
              <a:t> of our customers are our students</a:t>
            </a:r>
            <a:endParaRPr lang="en-US" dirty="0"/>
          </a:p>
        </p:txBody>
      </p:sp>
      <p:sp>
        <p:nvSpPr>
          <p:cNvPr id="4" name="Slide Number Placeholder 3"/>
          <p:cNvSpPr>
            <a:spLocks noGrp="1"/>
          </p:cNvSpPr>
          <p:nvPr>
            <p:ph type="sldNum" sz="quarter" idx="10"/>
          </p:nvPr>
        </p:nvSpPr>
        <p:spPr/>
        <p:txBody>
          <a:bodyPr/>
          <a:lstStyle/>
          <a:p>
            <a:fld id="{89D497DD-2F74-3C4D-926A-51097E26DBA2}" type="slidenum">
              <a:rPr lang="en-CA" smtClean="0"/>
              <a:pPr/>
              <a:t>10</a:t>
            </a:fld>
            <a:endParaRPr lang="en-CA" dirty="0"/>
          </a:p>
        </p:txBody>
      </p:sp>
    </p:spTree>
    <p:extLst>
      <p:ext uri="{BB962C8B-B14F-4D97-AF65-F5344CB8AC3E}">
        <p14:creationId xmlns:p14="http://schemas.microsoft.com/office/powerpoint/2010/main" val="1720905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466725" y="1258888"/>
            <a:ext cx="8229600" cy="1143000"/>
          </a:xfrm>
          <a:prstGeom prst="rect">
            <a:avLst/>
          </a:prstGeom>
          <a:noFill/>
        </p:spPr>
        <p:txBody>
          <a:bodyPr rtlCol="0">
            <a:normAutofit/>
          </a:bodyPr>
          <a:lstStyle/>
          <a:p>
            <a:r>
              <a:rPr lang="en-US" dirty="0" smtClean="0"/>
              <a:t>Click to edit Master title style</a:t>
            </a:r>
            <a:endParaRPr lang="en-US" dirty="0"/>
          </a:p>
        </p:txBody>
      </p:sp>
      <p:sp>
        <p:nvSpPr>
          <p:cNvPr id="3" name="Text Placeholder 22"/>
          <p:cNvSpPr>
            <a:spLocks noGrp="1"/>
          </p:cNvSpPr>
          <p:nvPr>
            <p:ph idx="1"/>
          </p:nvPr>
        </p:nvSpPr>
        <p:spPr>
          <a:xfrm>
            <a:off x="457200" y="2610196"/>
            <a:ext cx="8229600" cy="3338167"/>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316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466725" y="1258888"/>
            <a:ext cx="8229600" cy="1143000"/>
          </a:xfrm>
          <a:prstGeom prst="rect">
            <a:avLst/>
          </a:prstGeom>
          <a:noFill/>
        </p:spPr>
        <p:txBody>
          <a:bodyPr rtlCol="0">
            <a:normAutofit/>
          </a:bodyPr>
          <a:lstStyle/>
          <a:p>
            <a:r>
              <a:rPr lang="en-US" dirty="0" smtClean="0"/>
              <a:t>Click to edit Master title style</a:t>
            </a:r>
            <a:endParaRPr lang="en-US" dirty="0"/>
          </a:p>
        </p:txBody>
      </p:sp>
      <p:sp>
        <p:nvSpPr>
          <p:cNvPr id="3" name="Text Placeholder 22"/>
          <p:cNvSpPr>
            <a:spLocks noGrp="1"/>
          </p:cNvSpPr>
          <p:nvPr>
            <p:ph idx="1"/>
          </p:nvPr>
        </p:nvSpPr>
        <p:spPr>
          <a:xfrm>
            <a:off x="457200" y="2610196"/>
            <a:ext cx="8229600" cy="3338167"/>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028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466725" y="1258888"/>
            <a:ext cx="8229600" cy="1143000"/>
          </a:xfrm>
          <a:prstGeom prst="rect">
            <a:avLst/>
          </a:prstGeom>
          <a:noFill/>
        </p:spPr>
        <p:txBody>
          <a:bodyPr rtlCol="0">
            <a:normAutofit/>
          </a:bodyPr>
          <a:lstStyle/>
          <a:p>
            <a:r>
              <a:rPr lang="en-US" dirty="0" smtClean="0"/>
              <a:t>Click to edit Master title style</a:t>
            </a:r>
            <a:endParaRPr lang="en-US" dirty="0"/>
          </a:p>
        </p:txBody>
      </p:sp>
      <p:sp>
        <p:nvSpPr>
          <p:cNvPr id="3" name="Text Placeholder 22"/>
          <p:cNvSpPr>
            <a:spLocks noGrp="1"/>
          </p:cNvSpPr>
          <p:nvPr>
            <p:ph idx="1"/>
          </p:nvPr>
        </p:nvSpPr>
        <p:spPr>
          <a:xfrm>
            <a:off x="457200" y="2610196"/>
            <a:ext cx="8229600" cy="3338167"/>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1944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466725" y="1258888"/>
            <a:ext cx="8229600" cy="1143000"/>
          </a:xfrm>
          <a:prstGeom prst="rect">
            <a:avLst/>
          </a:prstGeom>
          <a:noFill/>
        </p:spPr>
        <p:txBody>
          <a:bodyPr rtlCol="0">
            <a:normAutofit/>
          </a:bodyPr>
          <a:lstStyle/>
          <a:p>
            <a:r>
              <a:rPr lang="en-US" dirty="0" smtClean="0"/>
              <a:t>Click to edit Master title style</a:t>
            </a:r>
            <a:endParaRPr lang="en-US" dirty="0"/>
          </a:p>
        </p:txBody>
      </p:sp>
      <p:sp>
        <p:nvSpPr>
          <p:cNvPr id="3" name="Text Placeholder 22"/>
          <p:cNvSpPr>
            <a:spLocks noGrp="1"/>
          </p:cNvSpPr>
          <p:nvPr>
            <p:ph idx="1"/>
          </p:nvPr>
        </p:nvSpPr>
        <p:spPr>
          <a:xfrm>
            <a:off x="457200" y="2610196"/>
            <a:ext cx="8229600" cy="3338167"/>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1487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466725" y="1258888"/>
            <a:ext cx="8229600" cy="1143000"/>
          </a:xfrm>
          <a:prstGeom prst="rect">
            <a:avLst/>
          </a:prstGeom>
          <a:noFill/>
        </p:spPr>
        <p:txBody>
          <a:bodyPr rtlCol="0">
            <a:normAutofit/>
          </a:bodyPr>
          <a:lstStyle/>
          <a:p>
            <a:r>
              <a:rPr lang="en-US" dirty="0" smtClean="0"/>
              <a:t>Click to edit Master title style</a:t>
            </a:r>
            <a:endParaRPr lang="en-US" dirty="0"/>
          </a:p>
        </p:txBody>
      </p:sp>
      <p:sp>
        <p:nvSpPr>
          <p:cNvPr id="3" name="Text Placeholder 22"/>
          <p:cNvSpPr>
            <a:spLocks noGrp="1"/>
          </p:cNvSpPr>
          <p:nvPr>
            <p:ph idx="1"/>
          </p:nvPr>
        </p:nvSpPr>
        <p:spPr>
          <a:xfrm>
            <a:off x="457200" y="2610196"/>
            <a:ext cx="8229600" cy="3338167"/>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34258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rgbClr val="000000"/>
                </a:solidFill>
              </a:defRPr>
            </a:lvl1pPr>
          </a:lstStyle>
          <a:p>
            <a:fld id="{56AA3EA1-26CE-0047-9157-FFE6EBF006B7}" type="datetime1">
              <a:rPr lang="en-CA"/>
              <a:pPr/>
              <a:t>26/05/2016</a:t>
            </a:fld>
            <a:endParaRPr lang="en-CA" dirty="0"/>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rgbClr val="000000"/>
                </a:solidFill>
              </a:defRPr>
            </a:lvl1pPr>
          </a:lstStyle>
          <a:p>
            <a:fld id="{3D62094F-F14C-8E46-B237-80BF59FB4343}" type="slidenum">
              <a:rPr lang="en-CA"/>
              <a:pPr/>
              <a:t>‹#›</a:t>
            </a:fld>
            <a:endParaRPr lang="en-CA" dirty="0"/>
          </a:p>
        </p:txBody>
      </p:sp>
    </p:spTree>
    <p:extLst>
      <p:ext uri="{BB962C8B-B14F-4D97-AF65-F5344CB8AC3E}">
        <p14:creationId xmlns:p14="http://schemas.microsoft.com/office/powerpoint/2010/main" val="3373226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466725" y="1258888"/>
            <a:ext cx="8229600" cy="1143000"/>
          </a:xfrm>
          <a:prstGeom prst="rect">
            <a:avLst/>
          </a:prstGeom>
          <a:noFill/>
        </p:spPr>
        <p:txBody>
          <a:bodyPr rtlCol="0">
            <a:normAutofit/>
          </a:bodyPr>
          <a:lstStyle/>
          <a:p>
            <a:r>
              <a:rPr lang="en-US" dirty="0" smtClean="0"/>
              <a:t>Click to edit Master title style</a:t>
            </a:r>
            <a:endParaRPr lang="en-US" dirty="0"/>
          </a:p>
        </p:txBody>
      </p:sp>
      <p:sp>
        <p:nvSpPr>
          <p:cNvPr id="3" name="Text Placeholder 22"/>
          <p:cNvSpPr>
            <a:spLocks noGrp="1"/>
          </p:cNvSpPr>
          <p:nvPr>
            <p:ph idx="1"/>
          </p:nvPr>
        </p:nvSpPr>
        <p:spPr>
          <a:xfrm>
            <a:off x="457200" y="2610196"/>
            <a:ext cx="8229600" cy="3338167"/>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5040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Blank">
    <p:spTree>
      <p:nvGrpSpPr>
        <p:cNvPr id="1" name=""/>
        <p:cNvGrpSpPr/>
        <p:nvPr/>
      </p:nvGrpSpPr>
      <p:grpSpPr>
        <a:xfrm>
          <a:off x="0" y="0"/>
          <a:ext cx="0" cy="0"/>
          <a:chOff x="0" y="0"/>
          <a:chExt cx="0" cy="0"/>
        </a:xfrm>
      </p:grpSpPr>
      <p:sp>
        <p:nvSpPr>
          <p:cNvPr id="2" name="Holder 2"/>
          <p:cNvSpPr>
            <a:spLocks noGrp="1"/>
          </p:cNvSpPr>
          <p:nvPr>
            <p:ph type="ftr" sz="quarter" idx="10"/>
          </p:nvPr>
        </p:nvSpPr>
        <p:spPr>
          <a:xfrm>
            <a:off x="3108325" y="6378575"/>
            <a:ext cx="2927350" cy="342900"/>
          </a:xfrm>
          <a:prstGeom prst="rect">
            <a:avLst/>
          </a:prstGeom>
        </p:spPr>
        <p:txBody>
          <a:bodyPr/>
          <a:lstStyle>
            <a:lvl1pPr algn="ctr" defTabSz="914400" fontAlgn="base">
              <a:spcBef>
                <a:spcPct val="0"/>
              </a:spcBef>
              <a:spcAft>
                <a:spcPct val="0"/>
              </a:spcAft>
              <a:defRPr sz="2400">
                <a:solidFill>
                  <a:prstClr val="black">
                    <a:tint val="75000"/>
                  </a:prstClr>
                </a:solidFill>
                <a:latin typeface="Times" charset="0"/>
                <a:ea typeface="ＭＳ Ｐゴシック" pitchFamily="34" charset="-128"/>
              </a:defRPr>
            </a:lvl1pPr>
          </a:lstStyle>
          <a:p>
            <a:pPr>
              <a:defRPr/>
            </a:pPr>
            <a:endParaRPr dirty="0"/>
          </a:p>
        </p:txBody>
      </p:sp>
      <p:sp>
        <p:nvSpPr>
          <p:cNvPr id="3" name="Holder 3"/>
          <p:cNvSpPr>
            <a:spLocks noGrp="1"/>
          </p:cNvSpPr>
          <p:nvPr>
            <p:ph type="dt" sz="half" idx="11"/>
          </p:nvPr>
        </p:nvSpPr>
        <p:spPr>
          <a:xfrm>
            <a:off x="457200" y="6378575"/>
            <a:ext cx="2103438" cy="342900"/>
          </a:xfrm>
          <a:prstGeom prst="rect">
            <a:avLst/>
          </a:prstGeom>
        </p:spPr>
        <p:txBody>
          <a:bodyPr/>
          <a:lstStyle>
            <a:lvl1pPr defTabSz="914400">
              <a:defRPr sz="2400">
                <a:latin typeface="Times" charset="0"/>
              </a:defRPr>
            </a:lvl1pPr>
          </a:lstStyle>
          <a:p>
            <a:fld id="{31FBF053-325F-9A48-AEEE-6F0A96C093DD}" type="datetimeFigureOut">
              <a:rPr lang="en-US"/>
              <a:pPr/>
              <a:t>5/26/2016</a:t>
            </a:fld>
            <a:endParaRPr lang="en-US" dirty="0"/>
          </a:p>
        </p:txBody>
      </p:sp>
      <p:sp>
        <p:nvSpPr>
          <p:cNvPr id="4" name="Holder 4"/>
          <p:cNvSpPr>
            <a:spLocks noGrp="1"/>
          </p:cNvSpPr>
          <p:nvPr>
            <p:ph type="sldNum" sz="quarter" idx="12"/>
          </p:nvPr>
        </p:nvSpPr>
        <p:spPr>
          <a:xfrm>
            <a:off x="6583363" y="6378575"/>
            <a:ext cx="2103437" cy="342900"/>
          </a:xfrm>
          <a:prstGeom prst="rect">
            <a:avLst/>
          </a:prstGeom>
        </p:spPr>
        <p:txBody>
          <a:bodyPr/>
          <a:lstStyle>
            <a:lvl1pPr defTabSz="914400">
              <a:defRPr sz="2400">
                <a:latin typeface="Times" charset="0"/>
              </a:defRPr>
            </a:lvl1pPr>
          </a:lstStyle>
          <a:p>
            <a:fld id="{883057F9-1B8D-8A4E-B14F-79E68D30F49E}" type="slidenum">
              <a:rPr lang="en-US"/>
              <a:pPr/>
              <a:t>‹#›</a:t>
            </a:fld>
            <a:endParaRPr lang="en-US" dirty="0"/>
          </a:p>
        </p:txBody>
      </p:sp>
    </p:spTree>
    <p:extLst>
      <p:ext uri="{BB962C8B-B14F-4D97-AF65-F5344CB8AC3E}">
        <p14:creationId xmlns:p14="http://schemas.microsoft.com/office/powerpoint/2010/main" val="2008783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466725" y="1258888"/>
            <a:ext cx="8229600" cy="1143000"/>
          </a:xfrm>
          <a:prstGeom prst="rect">
            <a:avLst/>
          </a:prstGeom>
          <a:noFill/>
        </p:spPr>
        <p:txBody>
          <a:bodyPr rtlCol="0">
            <a:normAutofit/>
          </a:bodyPr>
          <a:lstStyle/>
          <a:p>
            <a:r>
              <a:rPr lang="en-US" dirty="0" smtClean="0"/>
              <a:t>Click to edit Master title style</a:t>
            </a:r>
            <a:endParaRPr lang="en-US" dirty="0"/>
          </a:p>
        </p:txBody>
      </p:sp>
      <p:sp>
        <p:nvSpPr>
          <p:cNvPr id="3" name="Text Placeholder 22"/>
          <p:cNvSpPr>
            <a:spLocks noGrp="1"/>
          </p:cNvSpPr>
          <p:nvPr>
            <p:ph idx="1"/>
          </p:nvPr>
        </p:nvSpPr>
        <p:spPr>
          <a:xfrm>
            <a:off x="457200" y="2610196"/>
            <a:ext cx="8229600" cy="3338167"/>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3758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466725" y="1258888"/>
            <a:ext cx="8229600" cy="1143000"/>
          </a:xfrm>
          <a:prstGeom prst="rect">
            <a:avLst/>
          </a:prstGeom>
          <a:noFill/>
        </p:spPr>
        <p:txBody>
          <a:bodyPr rtlCol="0">
            <a:normAutofit/>
          </a:bodyPr>
          <a:lstStyle/>
          <a:p>
            <a:r>
              <a:rPr lang="en-US" dirty="0" smtClean="0"/>
              <a:t>Click to edit Master title style</a:t>
            </a:r>
            <a:endParaRPr lang="en-US" dirty="0"/>
          </a:p>
        </p:txBody>
      </p:sp>
      <p:sp>
        <p:nvSpPr>
          <p:cNvPr id="3" name="Text Placeholder 22"/>
          <p:cNvSpPr>
            <a:spLocks noGrp="1"/>
          </p:cNvSpPr>
          <p:nvPr>
            <p:ph idx="1"/>
          </p:nvPr>
        </p:nvSpPr>
        <p:spPr>
          <a:xfrm>
            <a:off x="457200" y="2610196"/>
            <a:ext cx="8229600" cy="3338167"/>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8970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rgbClr val="000000"/>
                </a:solidFill>
              </a:defRPr>
            </a:lvl1pPr>
          </a:lstStyle>
          <a:p>
            <a:fld id="{4D89ED45-58CB-CC4F-94ED-A5223083B961}" type="datetime1">
              <a:rPr lang="en-CA"/>
              <a:pPr/>
              <a:t>26/05/2016</a:t>
            </a:fld>
            <a:endParaRPr lang="en-CA" dirty="0"/>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rgbClr val="000000"/>
                </a:solidFill>
                <a:cs typeface="Arial" charset="0"/>
              </a:defRPr>
            </a:lvl1pPr>
          </a:lstStyle>
          <a:p>
            <a:fld id="{6716BB3B-542F-CC41-BF67-4A7A8671EDE5}" type="slidenum">
              <a:rPr lang="en-CA"/>
              <a:pPr/>
              <a:t>‹#›</a:t>
            </a:fld>
            <a:endParaRPr lang="en-CA" dirty="0"/>
          </a:p>
        </p:txBody>
      </p:sp>
    </p:spTree>
    <p:extLst>
      <p:ext uri="{BB962C8B-B14F-4D97-AF65-F5344CB8AC3E}">
        <p14:creationId xmlns:p14="http://schemas.microsoft.com/office/powerpoint/2010/main" val="22448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lvl1pPr>
          </a:lstStyle>
          <a:p>
            <a:fld id="{4A520EDE-F133-5842-8DC3-B2807EB7CCDD}" type="datetime1">
              <a:rPr lang="en-CA"/>
              <a:pPr/>
              <a:t>26/05/2016</a:t>
            </a:fld>
            <a:endParaRPr lang="en-CA" dirty="0"/>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lvl1pPr>
          </a:lstStyle>
          <a:p>
            <a:fld id="{AC82CFD4-1709-6043-993C-521E161E57C4}" type="slidenum">
              <a:rPr lang="en-CA"/>
              <a:pPr/>
              <a:t>‹#›</a:t>
            </a:fld>
            <a:endParaRPr lang="en-CA" dirty="0"/>
          </a:p>
        </p:txBody>
      </p:sp>
    </p:spTree>
    <p:extLst>
      <p:ext uri="{BB962C8B-B14F-4D97-AF65-F5344CB8AC3E}">
        <p14:creationId xmlns:p14="http://schemas.microsoft.com/office/powerpoint/2010/main" val="915026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466725" y="1258888"/>
            <a:ext cx="8229600" cy="1143000"/>
          </a:xfrm>
          <a:prstGeom prst="rect">
            <a:avLst/>
          </a:prstGeom>
          <a:noFill/>
        </p:spPr>
        <p:txBody>
          <a:bodyPr rtlCol="0">
            <a:normAutofit/>
          </a:bodyPr>
          <a:lstStyle/>
          <a:p>
            <a:r>
              <a:rPr lang="en-US" dirty="0" smtClean="0"/>
              <a:t>Click to edit Master title style</a:t>
            </a:r>
            <a:endParaRPr lang="en-US" dirty="0"/>
          </a:p>
        </p:txBody>
      </p:sp>
      <p:sp>
        <p:nvSpPr>
          <p:cNvPr id="3" name="Text Placeholder 22"/>
          <p:cNvSpPr>
            <a:spLocks noGrp="1"/>
          </p:cNvSpPr>
          <p:nvPr>
            <p:ph idx="1"/>
          </p:nvPr>
        </p:nvSpPr>
        <p:spPr>
          <a:xfrm>
            <a:off x="457200" y="2610196"/>
            <a:ext cx="8229600" cy="3338167"/>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780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Blank">
    <p:spTree>
      <p:nvGrpSpPr>
        <p:cNvPr id="1" name=""/>
        <p:cNvGrpSpPr/>
        <p:nvPr/>
      </p:nvGrpSpPr>
      <p:grpSpPr>
        <a:xfrm>
          <a:off x="0" y="0"/>
          <a:ext cx="0" cy="0"/>
          <a:chOff x="0" y="0"/>
          <a:chExt cx="0" cy="0"/>
        </a:xfrm>
      </p:grpSpPr>
      <p:sp>
        <p:nvSpPr>
          <p:cNvPr id="2" name="Holder 2"/>
          <p:cNvSpPr>
            <a:spLocks noGrp="1"/>
          </p:cNvSpPr>
          <p:nvPr>
            <p:ph type="ftr" sz="quarter" idx="10"/>
          </p:nvPr>
        </p:nvSpPr>
        <p:spPr>
          <a:xfrm>
            <a:off x="3108325" y="6378575"/>
            <a:ext cx="2927350" cy="342900"/>
          </a:xfrm>
          <a:prstGeom prst="rect">
            <a:avLst/>
          </a:prstGeom>
        </p:spPr>
        <p:txBody>
          <a:bodyPr/>
          <a:lstStyle>
            <a:lvl1pPr algn="ctr" defTabSz="914400" fontAlgn="base">
              <a:spcBef>
                <a:spcPct val="0"/>
              </a:spcBef>
              <a:spcAft>
                <a:spcPct val="0"/>
              </a:spcAft>
              <a:defRPr sz="2400">
                <a:solidFill>
                  <a:prstClr val="black">
                    <a:tint val="75000"/>
                  </a:prstClr>
                </a:solidFill>
                <a:latin typeface="Times" charset="0"/>
                <a:ea typeface="ＭＳ Ｐゴシック" pitchFamily="34" charset="-128"/>
              </a:defRPr>
            </a:lvl1pPr>
          </a:lstStyle>
          <a:p>
            <a:pPr>
              <a:defRPr/>
            </a:pPr>
            <a:endParaRPr dirty="0"/>
          </a:p>
        </p:txBody>
      </p:sp>
      <p:sp>
        <p:nvSpPr>
          <p:cNvPr id="3" name="Holder 3"/>
          <p:cNvSpPr>
            <a:spLocks noGrp="1"/>
          </p:cNvSpPr>
          <p:nvPr>
            <p:ph type="dt" sz="half" idx="11"/>
          </p:nvPr>
        </p:nvSpPr>
        <p:spPr>
          <a:xfrm>
            <a:off x="457200" y="6378575"/>
            <a:ext cx="2103438" cy="342900"/>
          </a:xfrm>
          <a:prstGeom prst="rect">
            <a:avLst/>
          </a:prstGeom>
        </p:spPr>
        <p:txBody>
          <a:bodyPr/>
          <a:lstStyle>
            <a:lvl1pPr defTabSz="914400">
              <a:defRPr sz="2400">
                <a:latin typeface="Times" charset="0"/>
              </a:defRPr>
            </a:lvl1pPr>
          </a:lstStyle>
          <a:p>
            <a:fld id="{31FBF053-325F-9A48-AEEE-6F0A96C093DD}" type="datetimeFigureOut">
              <a:rPr lang="en-US"/>
              <a:pPr/>
              <a:t>5/26/2016</a:t>
            </a:fld>
            <a:endParaRPr lang="en-US" dirty="0"/>
          </a:p>
        </p:txBody>
      </p:sp>
      <p:sp>
        <p:nvSpPr>
          <p:cNvPr id="4" name="Holder 4"/>
          <p:cNvSpPr>
            <a:spLocks noGrp="1"/>
          </p:cNvSpPr>
          <p:nvPr>
            <p:ph type="sldNum" sz="quarter" idx="12"/>
          </p:nvPr>
        </p:nvSpPr>
        <p:spPr>
          <a:xfrm>
            <a:off x="6583363" y="6378575"/>
            <a:ext cx="2103437" cy="342900"/>
          </a:xfrm>
          <a:prstGeom prst="rect">
            <a:avLst/>
          </a:prstGeom>
        </p:spPr>
        <p:txBody>
          <a:bodyPr/>
          <a:lstStyle>
            <a:lvl1pPr defTabSz="914400">
              <a:defRPr sz="2400">
                <a:latin typeface="Times" charset="0"/>
              </a:defRPr>
            </a:lvl1pPr>
          </a:lstStyle>
          <a:p>
            <a:fld id="{883057F9-1B8D-8A4E-B14F-79E68D30F49E}" type="slidenum">
              <a:rPr lang="en-US"/>
              <a:pPr/>
              <a:t>‹#›</a:t>
            </a:fld>
            <a:endParaRPr lang="en-US" dirty="0"/>
          </a:p>
        </p:txBody>
      </p:sp>
    </p:spTree>
    <p:extLst>
      <p:ext uri="{BB962C8B-B14F-4D97-AF65-F5344CB8AC3E}">
        <p14:creationId xmlns:p14="http://schemas.microsoft.com/office/powerpoint/2010/main" val="272789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466725" y="1258888"/>
            <a:ext cx="8229600" cy="1143000"/>
          </a:xfrm>
          <a:prstGeom prst="rect">
            <a:avLst/>
          </a:prstGeom>
          <a:noFill/>
        </p:spPr>
        <p:txBody>
          <a:bodyPr rtlCol="0">
            <a:normAutofit/>
          </a:bodyPr>
          <a:lstStyle/>
          <a:p>
            <a:r>
              <a:rPr lang="en-US" dirty="0" smtClean="0"/>
              <a:t>Click to edit Master title style</a:t>
            </a:r>
            <a:endParaRPr lang="en-US" dirty="0"/>
          </a:p>
        </p:txBody>
      </p:sp>
      <p:sp>
        <p:nvSpPr>
          <p:cNvPr id="3" name="Text Placeholder 22"/>
          <p:cNvSpPr>
            <a:spLocks noGrp="1"/>
          </p:cNvSpPr>
          <p:nvPr>
            <p:ph idx="1"/>
          </p:nvPr>
        </p:nvSpPr>
        <p:spPr>
          <a:xfrm>
            <a:off x="457200" y="2610196"/>
            <a:ext cx="8229600" cy="3338167"/>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826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466725" y="1258888"/>
            <a:ext cx="8229600" cy="1143000"/>
          </a:xfrm>
          <a:prstGeom prst="rect">
            <a:avLst/>
          </a:prstGeom>
          <a:noFill/>
        </p:spPr>
        <p:txBody>
          <a:bodyPr rtlCol="0">
            <a:normAutofit/>
          </a:bodyPr>
          <a:lstStyle/>
          <a:p>
            <a:r>
              <a:rPr lang="en-US" dirty="0" smtClean="0"/>
              <a:t>Click to edit Master title style</a:t>
            </a:r>
            <a:endParaRPr lang="en-US" dirty="0"/>
          </a:p>
        </p:txBody>
      </p:sp>
      <p:sp>
        <p:nvSpPr>
          <p:cNvPr id="3" name="Text Placeholder 22"/>
          <p:cNvSpPr>
            <a:spLocks noGrp="1"/>
          </p:cNvSpPr>
          <p:nvPr>
            <p:ph idx="1"/>
          </p:nvPr>
        </p:nvSpPr>
        <p:spPr>
          <a:xfrm>
            <a:off x="457200" y="2610196"/>
            <a:ext cx="8229600" cy="3338167"/>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0436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rgbClr val="000000"/>
                </a:solidFill>
              </a:defRPr>
            </a:lvl1pPr>
          </a:lstStyle>
          <a:p>
            <a:fld id="{35B9FE78-1AA4-4546-A232-198151830669}" type="datetime1">
              <a:rPr lang="en-CA"/>
              <a:pPr/>
              <a:t>26/05/2016</a:t>
            </a:fld>
            <a:endParaRPr lang="en-CA" dirty="0"/>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a:defRPr>
                <a:solidFill>
                  <a:srgbClr val="000000"/>
                </a:solidFill>
                <a:cs typeface="Arial" charset="0"/>
              </a:defRPr>
            </a:lvl1pPr>
          </a:lstStyle>
          <a:p>
            <a:fld id="{57C5B4E9-A1A7-7545-8E7C-F78769B904A0}" type="slidenum">
              <a:rPr lang="en-CA"/>
              <a:pPr/>
              <a:t>‹#›</a:t>
            </a:fld>
            <a:endParaRPr lang="en-CA" dirty="0"/>
          </a:p>
        </p:txBody>
      </p:sp>
    </p:spTree>
    <p:extLst>
      <p:ext uri="{BB962C8B-B14F-4D97-AF65-F5344CB8AC3E}">
        <p14:creationId xmlns:p14="http://schemas.microsoft.com/office/powerpoint/2010/main" val="358023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Placeholder 21"/>
          <p:cNvSpPr>
            <a:spLocks noGrp="1"/>
          </p:cNvSpPr>
          <p:nvPr>
            <p:ph type="title"/>
          </p:nvPr>
        </p:nvSpPr>
        <p:spPr>
          <a:xfrm>
            <a:off x="466725" y="1258888"/>
            <a:ext cx="8229600" cy="1143000"/>
          </a:xfrm>
          <a:prstGeom prst="rect">
            <a:avLst/>
          </a:prstGeom>
          <a:noFill/>
        </p:spPr>
        <p:txBody>
          <a:bodyPr rtlCol="0">
            <a:normAutofit/>
          </a:bodyPr>
          <a:lstStyle/>
          <a:p>
            <a:r>
              <a:rPr lang="en-US" dirty="0" smtClean="0"/>
              <a:t>Click to edit Master title style</a:t>
            </a:r>
            <a:endParaRPr lang="en-US" dirty="0"/>
          </a:p>
        </p:txBody>
      </p:sp>
      <p:sp>
        <p:nvSpPr>
          <p:cNvPr id="3" name="Text Placeholder 22"/>
          <p:cNvSpPr>
            <a:spLocks noGrp="1"/>
          </p:cNvSpPr>
          <p:nvPr>
            <p:ph idx="1"/>
          </p:nvPr>
        </p:nvSpPr>
        <p:spPr>
          <a:xfrm>
            <a:off x="457200" y="2610196"/>
            <a:ext cx="8229600" cy="3338167"/>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2172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Blank">
    <p:spTree>
      <p:nvGrpSpPr>
        <p:cNvPr id="1" name=""/>
        <p:cNvGrpSpPr/>
        <p:nvPr/>
      </p:nvGrpSpPr>
      <p:grpSpPr>
        <a:xfrm>
          <a:off x="0" y="0"/>
          <a:ext cx="0" cy="0"/>
          <a:chOff x="0" y="0"/>
          <a:chExt cx="0" cy="0"/>
        </a:xfrm>
      </p:grpSpPr>
      <p:sp>
        <p:nvSpPr>
          <p:cNvPr id="2" name="Holder 2"/>
          <p:cNvSpPr>
            <a:spLocks noGrp="1"/>
          </p:cNvSpPr>
          <p:nvPr>
            <p:ph type="ftr" sz="quarter" idx="10"/>
          </p:nvPr>
        </p:nvSpPr>
        <p:spPr>
          <a:xfrm>
            <a:off x="3108325" y="6378575"/>
            <a:ext cx="2927350" cy="342900"/>
          </a:xfrm>
          <a:prstGeom prst="rect">
            <a:avLst/>
          </a:prstGeom>
        </p:spPr>
        <p:txBody>
          <a:bodyPr/>
          <a:lstStyle>
            <a:lvl1pPr algn="ctr" defTabSz="914400" fontAlgn="base">
              <a:spcBef>
                <a:spcPct val="0"/>
              </a:spcBef>
              <a:spcAft>
                <a:spcPct val="0"/>
              </a:spcAft>
              <a:defRPr sz="2400">
                <a:solidFill>
                  <a:prstClr val="black">
                    <a:tint val="75000"/>
                  </a:prstClr>
                </a:solidFill>
                <a:latin typeface="Times" charset="0"/>
                <a:ea typeface="ＭＳ Ｐゴシック" pitchFamily="34" charset="-128"/>
              </a:defRPr>
            </a:lvl1pPr>
          </a:lstStyle>
          <a:p>
            <a:pPr>
              <a:defRPr/>
            </a:pPr>
            <a:endParaRPr dirty="0"/>
          </a:p>
        </p:txBody>
      </p:sp>
      <p:sp>
        <p:nvSpPr>
          <p:cNvPr id="3" name="Holder 3"/>
          <p:cNvSpPr>
            <a:spLocks noGrp="1"/>
          </p:cNvSpPr>
          <p:nvPr>
            <p:ph type="dt" sz="half" idx="11"/>
          </p:nvPr>
        </p:nvSpPr>
        <p:spPr>
          <a:xfrm>
            <a:off x="457200" y="6378575"/>
            <a:ext cx="2103438" cy="342900"/>
          </a:xfrm>
          <a:prstGeom prst="rect">
            <a:avLst/>
          </a:prstGeom>
        </p:spPr>
        <p:txBody>
          <a:bodyPr/>
          <a:lstStyle>
            <a:lvl1pPr defTabSz="914400">
              <a:defRPr sz="2400">
                <a:latin typeface="Times" charset="0"/>
              </a:defRPr>
            </a:lvl1pPr>
          </a:lstStyle>
          <a:p>
            <a:fld id="{31FBF053-325F-9A48-AEEE-6F0A96C093DD}" type="datetimeFigureOut">
              <a:rPr lang="en-US"/>
              <a:pPr/>
              <a:t>5/26/2016</a:t>
            </a:fld>
            <a:endParaRPr lang="en-US" dirty="0"/>
          </a:p>
        </p:txBody>
      </p:sp>
      <p:sp>
        <p:nvSpPr>
          <p:cNvPr id="4" name="Holder 4"/>
          <p:cNvSpPr>
            <a:spLocks noGrp="1"/>
          </p:cNvSpPr>
          <p:nvPr>
            <p:ph type="sldNum" sz="quarter" idx="12"/>
          </p:nvPr>
        </p:nvSpPr>
        <p:spPr>
          <a:xfrm>
            <a:off x="6583363" y="6378575"/>
            <a:ext cx="2103437" cy="342900"/>
          </a:xfrm>
          <a:prstGeom prst="rect">
            <a:avLst/>
          </a:prstGeom>
        </p:spPr>
        <p:txBody>
          <a:bodyPr/>
          <a:lstStyle>
            <a:lvl1pPr defTabSz="914400">
              <a:defRPr sz="2400">
                <a:latin typeface="Times" charset="0"/>
              </a:defRPr>
            </a:lvl1pPr>
          </a:lstStyle>
          <a:p>
            <a:fld id="{883057F9-1B8D-8A4E-B14F-79E68D30F49E}" type="slidenum">
              <a:rPr lang="en-US"/>
              <a:pPr/>
              <a:t>‹#›</a:t>
            </a:fld>
            <a:endParaRPr lang="en-US" dirty="0"/>
          </a:p>
        </p:txBody>
      </p:sp>
    </p:spTree>
    <p:extLst>
      <p:ext uri="{BB962C8B-B14F-4D97-AF65-F5344CB8AC3E}">
        <p14:creationId xmlns:p14="http://schemas.microsoft.com/office/powerpoint/2010/main" val="1915526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3"/>
          <p:cNvGrpSpPr>
            <a:grpSpLocks/>
          </p:cNvGrpSpPr>
          <p:nvPr userDrawn="1"/>
        </p:nvGrpSpPr>
        <p:grpSpPr bwMode="auto">
          <a:xfrm>
            <a:off x="7021513" y="6224588"/>
            <a:ext cx="1817687" cy="533400"/>
            <a:chOff x="7096991" y="152400"/>
            <a:chExt cx="1818409" cy="533400"/>
          </a:xfrm>
        </p:grpSpPr>
        <p:sp>
          <p:nvSpPr>
            <p:cNvPr id="12" name="Rectangle 11"/>
            <p:cNvSpPr/>
            <p:nvPr userDrawn="1"/>
          </p:nvSpPr>
          <p:spPr bwMode="auto">
            <a:xfrm>
              <a:off x="7171633" y="252412"/>
              <a:ext cx="319215" cy="381000"/>
            </a:xfrm>
            <a:prstGeom prst="rect">
              <a:avLst/>
            </a:prstGeom>
            <a:solidFill>
              <a:schemeClr val="accent3"/>
            </a:solidFill>
            <a:ln w="9525" cap="flat" cmpd="sng" algn="ctr">
              <a:noFill/>
              <a:prstDash val="solid"/>
              <a:round/>
              <a:headEnd type="none" w="med" len="med"/>
              <a:tailEnd type="none" w="med" len="med"/>
            </a:ln>
            <a:effectLst/>
          </p:spPr>
          <p:txBody>
            <a:bodyPr/>
            <a:lstStyle/>
            <a:p>
              <a:pPr algn="r">
                <a:defRPr/>
              </a:pPr>
              <a:endParaRPr lang="en-US" dirty="0">
                <a:latin typeface="Times" pitchFamily="18" charset="0"/>
                <a:ea typeface="+mn-ea"/>
                <a:cs typeface="+mn-cs"/>
              </a:endParaRPr>
            </a:p>
          </p:txBody>
        </p:sp>
        <p:pic>
          <p:nvPicPr>
            <p:cNvPr id="1032" name="Picture 16" descr="UM logo col horz.jpg"/>
            <p:cNvPicPr>
              <a:picLocks noChangeAspect="1"/>
            </p:cNvPicPr>
            <p:nvPr userDrawn="1"/>
          </p:nvPicPr>
          <p:blipFill>
            <a:blip r:embed="rId7" cstate="email">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096991" y="152400"/>
              <a:ext cx="181840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21"/>
          <p:cNvSpPr>
            <a:spLocks noGrp="1"/>
          </p:cNvSpPr>
          <p:nvPr>
            <p:ph type="title"/>
          </p:nvPr>
        </p:nvSpPr>
        <p:spPr bwMode="auto">
          <a:xfrm>
            <a:off x="466725" y="1258888"/>
            <a:ext cx="7772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2"/>
          <p:cNvSpPr>
            <a:spLocks noGrp="1"/>
          </p:cNvSpPr>
          <p:nvPr>
            <p:ph type="body" idx="1"/>
          </p:nvPr>
        </p:nvSpPr>
        <p:spPr bwMode="auto">
          <a:xfrm>
            <a:off x="466725" y="1946275"/>
            <a:ext cx="77724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12" descr="Power words for PP.jpg"/>
          <p:cNvPicPr>
            <a:picLocks noChangeAspect="1"/>
          </p:cNvPicPr>
          <p:nvPr userDrawn="1"/>
        </p:nvPicPr>
        <p:blipFill>
          <a:blip r:embed="rId8" cstate="email">
            <a:extLst>
              <a:ext uri="{28A0092B-C50C-407E-A947-70E740481C1C}">
                <a14:useLocalDpi xmlns:a14="http://schemas.microsoft.com/office/drawing/2010/main" val="0"/>
              </a:ext>
            </a:extLst>
          </a:blip>
          <a:srcRect t="42940"/>
          <a:stretch>
            <a:fillRect/>
          </a:stretch>
        </p:blipFill>
        <p:spPr bwMode="auto">
          <a:xfrm>
            <a:off x="0" y="0"/>
            <a:ext cx="91440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bwMode="auto">
          <a:xfrm>
            <a:off x="0" y="6048375"/>
            <a:ext cx="9144000" cy="0"/>
          </a:xfrm>
          <a:prstGeom prst="line">
            <a:avLst/>
          </a:prstGeom>
          <a:ln>
            <a:solidFill>
              <a:srgbClr val="F1AB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999" r:id="rId1"/>
    <p:sldLayoutId id="2147484004" r:id="rId2"/>
    <p:sldLayoutId id="2147484023" r:id="rId3"/>
    <p:sldLayoutId id="2147484024" r:id="rId4"/>
    <p:sldLayoutId id="2147484025" r:id="rId5"/>
  </p:sldLayoutIdLst>
  <p:txStyles>
    <p:titleStyle>
      <a:lvl1pPr algn="l" rtl="0" eaLnBrk="0" fontAlgn="base" hangingPunct="0">
        <a:spcBef>
          <a:spcPct val="0"/>
        </a:spcBef>
        <a:spcAft>
          <a:spcPct val="0"/>
        </a:spcAft>
        <a:defRPr sz="2400" b="1">
          <a:solidFill>
            <a:srgbClr val="51260B"/>
          </a:solidFill>
          <a:latin typeface="+mj-lt"/>
          <a:ea typeface="ＭＳ Ｐゴシック" pitchFamily="34" charset="-128"/>
          <a:cs typeface="ＭＳ Ｐゴシック" charset="0"/>
        </a:defRPr>
      </a:lvl1pPr>
      <a:lvl2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2pPr>
      <a:lvl3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3pPr>
      <a:lvl4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4pPr>
      <a:lvl5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5pPr>
      <a:lvl6pPr marL="457200" algn="ctr" rtl="0" fontAlgn="base">
        <a:spcBef>
          <a:spcPct val="0"/>
        </a:spcBef>
        <a:spcAft>
          <a:spcPct val="0"/>
        </a:spcAft>
        <a:defRPr sz="2400">
          <a:solidFill>
            <a:schemeClr val="tx2"/>
          </a:solidFill>
          <a:latin typeface="Myriad Web Pro" pitchFamily="34" charset="0"/>
        </a:defRPr>
      </a:lvl6pPr>
      <a:lvl7pPr marL="914400" algn="ctr" rtl="0" fontAlgn="base">
        <a:spcBef>
          <a:spcPct val="0"/>
        </a:spcBef>
        <a:spcAft>
          <a:spcPct val="0"/>
        </a:spcAft>
        <a:defRPr sz="2400">
          <a:solidFill>
            <a:schemeClr val="tx2"/>
          </a:solidFill>
          <a:latin typeface="Myriad Web Pro" pitchFamily="34" charset="0"/>
        </a:defRPr>
      </a:lvl7pPr>
      <a:lvl8pPr marL="1371600" algn="ctr" rtl="0" fontAlgn="base">
        <a:spcBef>
          <a:spcPct val="0"/>
        </a:spcBef>
        <a:spcAft>
          <a:spcPct val="0"/>
        </a:spcAft>
        <a:defRPr sz="2400">
          <a:solidFill>
            <a:schemeClr val="tx2"/>
          </a:solidFill>
          <a:latin typeface="Myriad Web Pro" pitchFamily="34" charset="0"/>
        </a:defRPr>
      </a:lvl8pPr>
      <a:lvl9pPr marL="1828800" algn="ctr" rtl="0" fontAlgn="base">
        <a:spcBef>
          <a:spcPct val="0"/>
        </a:spcBef>
        <a:spcAft>
          <a:spcPct val="0"/>
        </a:spcAft>
        <a:defRPr sz="2400">
          <a:solidFill>
            <a:schemeClr val="tx2"/>
          </a:solidFill>
          <a:latin typeface="Myriad Web Pro"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j-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j-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j-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j-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j-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13"/>
          <p:cNvGrpSpPr>
            <a:grpSpLocks/>
          </p:cNvGrpSpPr>
          <p:nvPr/>
        </p:nvGrpSpPr>
        <p:grpSpPr bwMode="auto">
          <a:xfrm>
            <a:off x="7021513" y="6224588"/>
            <a:ext cx="1817687" cy="533400"/>
            <a:chOff x="7096991" y="152400"/>
            <a:chExt cx="1818409" cy="533400"/>
          </a:xfrm>
        </p:grpSpPr>
        <p:sp>
          <p:nvSpPr>
            <p:cNvPr id="12" name="Rectangle 11"/>
            <p:cNvSpPr/>
            <p:nvPr userDrawn="1"/>
          </p:nvSpPr>
          <p:spPr bwMode="auto">
            <a:xfrm>
              <a:off x="7171633" y="252412"/>
              <a:ext cx="319215" cy="381000"/>
            </a:xfrm>
            <a:prstGeom prst="rect">
              <a:avLst/>
            </a:prstGeom>
            <a:solidFill>
              <a:schemeClr val="accent3"/>
            </a:solidFill>
            <a:ln w="9525" cap="flat" cmpd="sng" algn="ctr">
              <a:noFill/>
              <a:prstDash val="solid"/>
              <a:round/>
              <a:headEnd type="none" w="med" len="med"/>
              <a:tailEnd type="none" w="med" len="med"/>
            </a:ln>
            <a:effectLst/>
          </p:spPr>
          <p:txBody>
            <a:bodyPr/>
            <a:lstStyle/>
            <a:p>
              <a:pPr algn="r">
                <a:defRPr/>
              </a:pPr>
              <a:endParaRPr lang="en-US" dirty="0">
                <a:solidFill>
                  <a:srgbClr val="000000"/>
                </a:solidFill>
                <a:latin typeface="Times" pitchFamily="18" charset="0"/>
                <a:ea typeface="ＭＳ Ｐゴシック" pitchFamily="34" charset="-128"/>
                <a:cs typeface="+mn-cs"/>
              </a:endParaRPr>
            </a:p>
          </p:txBody>
        </p:sp>
        <p:pic>
          <p:nvPicPr>
            <p:cNvPr id="3080" name="Picture 16" descr="UM logo col horz.jpg"/>
            <p:cNvPicPr>
              <a:picLocks noChangeAspect="1"/>
            </p:cNvPicPr>
            <p:nvPr userDrawn="1"/>
          </p:nvPicPr>
          <p:blipFill>
            <a:blip r:embed="rId8" cstate="email">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096991" y="152400"/>
              <a:ext cx="181840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 name="Title Placeholder 21"/>
          <p:cNvSpPr>
            <a:spLocks noGrp="1"/>
          </p:cNvSpPr>
          <p:nvPr>
            <p:ph type="title"/>
          </p:nvPr>
        </p:nvSpPr>
        <p:spPr bwMode="auto">
          <a:xfrm>
            <a:off x="466725" y="1258888"/>
            <a:ext cx="7772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Text Placeholder 22"/>
          <p:cNvSpPr>
            <a:spLocks noGrp="1"/>
          </p:cNvSpPr>
          <p:nvPr>
            <p:ph type="body" idx="1"/>
          </p:nvPr>
        </p:nvSpPr>
        <p:spPr bwMode="auto">
          <a:xfrm>
            <a:off x="466725" y="1946275"/>
            <a:ext cx="77724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7" name="Picture 12" descr="Power words for PP.jpg"/>
          <p:cNvPicPr>
            <a:picLocks noChangeAspect="1"/>
          </p:cNvPicPr>
          <p:nvPr/>
        </p:nvPicPr>
        <p:blipFill>
          <a:blip r:embed="rId9" cstate="email">
            <a:extLst>
              <a:ext uri="{28A0092B-C50C-407E-A947-70E740481C1C}">
                <a14:useLocalDpi xmlns:a14="http://schemas.microsoft.com/office/drawing/2010/main" val="0"/>
              </a:ext>
            </a:extLst>
          </a:blip>
          <a:srcRect t="42940"/>
          <a:stretch>
            <a:fillRect/>
          </a:stretch>
        </p:blipFill>
        <p:spPr bwMode="auto">
          <a:xfrm>
            <a:off x="0" y="0"/>
            <a:ext cx="91440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bwMode="auto">
          <a:xfrm>
            <a:off x="0" y="6048375"/>
            <a:ext cx="9144000" cy="0"/>
          </a:xfrm>
          <a:prstGeom prst="line">
            <a:avLst/>
          </a:prstGeom>
          <a:ln>
            <a:solidFill>
              <a:srgbClr val="F1AB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000" r:id="rId1"/>
    <p:sldLayoutId id="2147484010" r:id="rId2"/>
    <p:sldLayoutId id="2147484017" r:id="rId3"/>
    <p:sldLayoutId id="2147484018" r:id="rId4"/>
    <p:sldLayoutId id="2147484019" r:id="rId5"/>
    <p:sldLayoutId id="2147484016" r:id="rId6"/>
  </p:sldLayoutIdLst>
  <p:txStyles>
    <p:titleStyle>
      <a:lvl1pPr algn="l" rtl="0" eaLnBrk="0" fontAlgn="base" hangingPunct="0">
        <a:spcBef>
          <a:spcPct val="0"/>
        </a:spcBef>
        <a:spcAft>
          <a:spcPct val="0"/>
        </a:spcAft>
        <a:defRPr sz="2400" b="1">
          <a:solidFill>
            <a:srgbClr val="51260B"/>
          </a:solidFill>
          <a:latin typeface="+mj-lt"/>
          <a:ea typeface="ＭＳ Ｐゴシック" pitchFamily="34" charset="-128"/>
          <a:cs typeface="ＭＳ Ｐゴシック" charset="0"/>
        </a:defRPr>
      </a:lvl1pPr>
      <a:lvl2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2pPr>
      <a:lvl3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3pPr>
      <a:lvl4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4pPr>
      <a:lvl5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5pPr>
      <a:lvl6pPr marL="457200" algn="ctr" rtl="0" fontAlgn="base">
        <a:spcBef>
          <a:spcPct val="0"/>
        </a:spcBef>
        <a:spcAft>
          <a:spcPct val="0"/>
        </a:spcAft>
        <a:defRPr sz="2400">
          <a:solidFill>
            <a:schemeClr val="tx2"/>
          </a:solidFill>
          <a:latin typeface="Myriad Web Pro" pitchFamily="34" charset="0"/>
        </a:defRPr>
      </a:lvl6pPr>
      <a:lvl7pPr marL="914400" algn="ctr" rtl="0" fontAlgn="base">
        <a:spcBef>
          <a:spcPct val="0"/>
        </a:spcBef>
        <a:spcAft>
          <a:spcPct val="0"/>
        </a:spcAft>
        <a:defRPr sz="2400">
          <a:solidFill>
            <a:schemeClr val="tx2"/>
          </a:solidFill>
          <a:latin typeface="Myriad Web Pro" pitchFamily="34" charset="0"/>
        </a:defRPr>
      </a:lvl7pPr>
      <a:lvl8pPr marL="1371600" algn="ctr" rtl="0" fontAlgn="base">
        <a:spcBef>
          <a:spcPct val="0"/>
        </a:spcBef>
        <a:spcAft>
          <a:spcPct val="0"/>
        </a:spcAft>
        <a:defRPr sz="2400">
          <a:solidFill>
            <a:schemeClr val="tx2"/>
          </a:solidFill>
          <a:latin typeface="Myriad Web Pro" pitchFamily="34" charset="0"/>
        </a:defRPr>
      </a:lvl8pPr>
      <a:lvl9pPr marL="1828800" algn="ctr" rtl="0" fontAlgn="base">
        <a:spcBef>
          <a:spcPct val="0"/>
        </a:spcBef>
        <a:spcAft>
          <a:spcPct val="0"/>
        </a:spcAft>
        <a:defRPr sz="2400">
          <a:solidFill>
            <a:schemeClr val="tx2"/>
          </a:solidFill>
          <a:latin typeface="Myriad Web Pro"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j-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j-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j-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j-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j-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 13"/>
          <p:cNvGrpSpPr>
            <a:grpSpLocks/>
          </p:cNvGrpSpPr>
          <p:nvPr/>
        </p:nvGrpSpPr>
        <p:grpSpPr bwMode="auto">
          <a:xfrm>
            <a:off x="7021513" y="6224588"/>
            <a:ext cx="1817687" cy="533400"/>
            <a:chOff x="7096991" y="152400"/>
            <a:chExt cx="1818409" cy="533400"/>
          </a:xfrm>
        </p:grpSpPr>
        <p:sp>
          <p:nvSpPr>
            <p:cNvPr id="12" name="Rectangle 11"/>
            <p:cNvSpPr/>
            <p:nvPr userDrawn="1"/>
          </p:nvSpPr>
          <p:spPr bwMode="auto">
            <a:xfrm>
              <a:off x="7171633" y="252412"/>
              <a:ext cx="319215" cy="381000"/>
            </a:xfrm>
            <a:prstGeom prst="rect">
              <a:avLst/>
            </a:prstGeom>
            <a:solidFill>
              <a:schemeClr val="accent3"/>
            </a:solidFill>
            <a:ln w="9525" cap="flat" cmpd="sng" algn="ctr">
              <a:noFill/>
              <a:prstDash val="solid"/>
              <a:round/>
              <a:headEnd type="none" w="med" len="med"/>
              <a:tailEnd type="none" w="med" len="med"/>
            </a:ln>
            <a:effectLst/>
          </p:spPr>
          <p:txBody>
            <a:bodyPr/>
            <a:lstStyle/>
            <a:p>
              <a:pPr algn="r">
                <a:defRPr/>
              </a:pPr>
              <a:endParaRPr lang="en-US" dirty="0">
                <a:solidFill>
                  <a:srgbClr val="000000"/>
                </a:solidFill>
                <a:latin typeface="Times" pitchFamily="18" charset="0"/>
                <a:ea typeface="ＭＳ Ｐゴシック" pitchFamily="34" charset="-128"/>
                <a:cs typeface="+mn-cs"/>
              </a:endParaRPr>
            </a:p>
          </p:txBody>
        </p:sp>
        <p:pic>
          <p:nvPicPr>
            <p:cNvPr id="4104" name="Picture 16" descr="UM logo col horz.jpg"/>
            <p:cNvPicPr>
              <a:picLocks noChangeAspect="1"/>
            </p:cNvPicPr>
            <p:nvPr userDrawn="1"/>
          </p:nvPicPr>
          <p:blipFill>
            <a:blip r:embed="rId3" cstate="email">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096991" y="152400"/>
              <a:ext cx="181840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 name="Title Placeholder 21"/>
          <p:cNvSpPr>
            <a:spLocks noGrp="1"/>
          </p:cNvSpPr>
          <p:nvPr>
            <p:ph type="title"/>
          </p:nvPr>
        </p:nvSpPr>
        <p:spPr bwMode="auto">
          <a:xfrm>
            <a:off x="466725" y="1258888"/>
            <a:ext cx="7772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Text Placeholder 22"/>
          <p:cNvSpPr>
            <a:spLocks noGrp="1"/>
          </p:cNvSpPr>
          <p:nvPr>
            <p:ph type="body" idx="1"/>
          </p:nvPr>
        </p:nvSpPr>
        <p:spPr bwMode="auto">
          <a:xfrm>
            <a:off x="466725" y="1946275"/>
            <a:ext cx="77724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101" name="Picture 12" descr="Power words for PP.jpg"/>
          <p:cNvPicPr>
            <a:picLocks noChangeAspect="1"/>
          </p:cNvPicPr>
          <p:nvPr/>
        </p:nvPicPr>
        <p:blipFill>
          <a:blip r:embed="rId4" cstate="email">
            <a:extLst>
              <a:ext uri="{28A0092B-C50C-407E-A947-70E740481C1C}">
                <a14:useLocalDpi xmlns:a14="http://schemas.microsoft.com/office/drawing/2010/main" val="0"/>
              </a:ext>
            </a:extLst>
          </a:blip>
          <a:srcRect t="42940"/>
          <a:stretch>
            <a:fillRect/>
          </a:stretch>
        </p:blipFill>
        <p:spPr bwMode="auto">
          <a:xfrm>
            <a:off x="0" y="0"/>
            <a:ext cx="91440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bwMode="auto">
          <a:xfrm>
            <a:off x="0" y="6048375"/>
            <a:ext cx="9144000" cy="0"/>
          </a:xfrm>
          <a:prstGeom prst="line">
            <a:avLst/>
          </a:prstGeom>
          <a:ln>
            <a:solidFill>
              <a:srgbClr val="F1AB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001" r:id="rId1"/>
  </p:sldLayoutIdLst>
  <p:txStyles>
    <p:titleStyle>
      <a:lvl1pPr algn="l" rtl="0" eaLnBrk="0" fontAlgn="base" hangingPunct="0">
        <a:spcBef>
          <a:spcPct val="0"/>
        </a:spcBef>
        <a:spcAft>
          <a:spcPct val="0"/>
        </a:spcAft>
        <a:defRPr sz="2400" b="1">
          <a:solidFill>
            <a:srgbClr val="51260B"/>
          </a:solidFill>
          <a:latin typeface="+mj-lt"/>
          <a:ea typeface="ＭＳ Ｐゴシック" pitchFamily="34" charset="-128"/>
          <a:cs typeface="ＭＳ Ｐゴシック" charset="0"/>
        </a:defRPr>
      </a:lvl1pPr>
      <a:lvl2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2pPr>
      <a:lvl3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3pPr>
      <a:lvl4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4pPr>
      <a:lvl5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5pPr>
      <a:lvl6pPr marL="457200" algn="ctr" rtl="0" fontAlgn="base">
        <a:spcBef>
          <a:spcPct val="0"/>
        </a:spcBef>
        <a:spcAft>
          <a:spcPct val="0"/>
        </a:spcAft>
        <a:defRPr sz="2400">
          <a:solidFill>
            <a:schemeClr val="tx2"/>
          </a:solidFill>
          <a:latin typeface="Myriad Web Pro" pitchFamily="34" charset="0"/>
        </a:defRPr>
      </a:lvl6pPr>
      <a:lvl7pPr marL="914400" algn="ctr" rtl="0" fontAlgn="base">
        <a:spcBef>
          <a:spcPct val="0"/>
        </a:spcBef>
        <a:spcAft>
          <a:spcPct val="0"/>
        </a:spcAft>
        <a:defRPr sz="2400">
          <a:solidFill>
            <a:schemeClr val="tx2"/>
          </a:solidFill>
          <a:latin typeface="Myriad Web Pro" pitchFamily="34" charset="0"/>
        </a:defRPr>
      </a:lvl7pPr>
      <a:lvl8pPr marL="1371600" algn="ctr" rtl="0" fontAlgn="base">
        <a:spcBef>
          <a:spcPct val="0"/>
        </a:spcBef>
        <a:spcAft>
          <a:spcPct val="0"/>
        </a:spcAft>
        <a:defRPr sz="2400">
          <a:solidFill>
            <a:schemeClr val="tx2"/>
          </a:solidFill>
          <a:latin typeface="Myriad Web Pro" pitchFamily="34" charset="0"/>
        </a:defRPr>
      </a:lvl8pPr>
      <a:lvl9pPr marL="1828800" algn="ctr" rtl="0" fontAlgn="base">
        <a:spcBef>
          <a:spcPct val="0"/>
        </a:spcBef>
        <a:spcAft>
          <a:spcPct val="0"/>
        </a:spcAft>
        <a:defRPr sz="2400">
          <a:solidFill>
            <a:schemeClr val="tx2"/>
          </a:solidFill>
          <a:latin typeface="Myriad Web Pro"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j-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j-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j-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j-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j-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13"/>
          <p:cNvGrpSpPr>
            <a:grpSpLocks/>
          </p:cNvGrpSpPr>
          <p:nvPr/>
        </p:nvGrpSpPr>
        <p:grpSpPr bwMode="auto">
          <a:xfrm>
            <a:off x="7021513" y="6224588"/>
            <a:ext cx="1817687" cy="533400"/>
            <a:chOff x="7096991" y="152400"/>
            <a:chExt cx="1818409" cy="533400"/>
          </a:xfrm>
        </p:grpSpPr>
        <p:sp>
          <p:nvSpPr>
            <p:cNvPr id="12" name="Rectangle 11"/>
            <p:cNvSpPr/>
            <p:nvPr userDrawn="1"/>
          </p:nvSpPr>
          <p:spPr bwMode="auto">
            <a:xfrm>
              <a:off x="7171633" y="252412"/>
              <a:ext cx="319215" cy="381000"/>
            </a:xfrm>
            <a:prstGeom prst="rect">
              <a:avLst/>
            </a:prstGeom>
            <a:solidFill>
              <a:schemeClr val="accent3"/>
            </a:solidFill>
            <a:ln w="9525" cap="flat" cmpd="sng" algn="ctr">
              <a:noFill/>
              <a:prstDash val="solid"/>
              <a:round/>
              <a:headEnd type="none" w="med" len="med"/>
              <a:tailEnd type="none" w="med" len="med"/>
            </a:ln>
            <a:effectLst/>
          </p:spPr>
          <p:txBody>
            <a:bodyPr/>
            <a:lstStyle/>
            <a:p>
              <a:pPr algn="r">
                <a:defRPr/>
              </a:pPr>
              <a:endParaRPr lang="en-US" dirty="0">
                <a:solidFill>
                  <a:srgbClr val="000000"/>
                </a:solidFill>
                <a:latin typeface="Times" pitchFamily="18" charset="0"/>
                <a:ea typeface="ＭＳ Ｐゴシック" pitchFamily="34" charset="-128"/>
                <a:cs typeface="+mn-cs"/>
              </a:endParaRPr>
            </a:p>
          </p:txBody>
        </p:sp>
        <p:pic>
          <p:nvPicPr>
            <p:cNvPr id="5128" name="Picture 16" descr="UM logo col horz.jpg"/>
            <p:cNvPicPr>
              <a:picLocks noChangeAspect="1"/>
            </p:cNvPicPr>
            <p:nvPr userDrawn="1"/>
          </p:nvPicPr>
          <p:blipFill>
            <a:blip r:embed="rId7" cstate="email">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096991" y="152400"/>
              <a:ext cx="181840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Title Placeholder 21"/>
          <p:cNvSpPr>
            <a:spLocks noGrp="1"/>
          </p:cNvSpPr>
          <p:nvPr>
            <p:ph type="title"/>
          </p:nvPr>
        </p:nvSpPr>
        <p:spPr bwMode="auto">
          <a:xfrm>
            <a:off x="466725" y="1258888"/>
            <a:ext cx="7772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4" name="Text Placeholder 22"/>
          <p:cNvSpPr>
            <a:spLocks noGrp="1"/>
          </p:cNvSpPr>
          <p:nvPr>
            <p:ph type="body" idx="1"/>
          </p:nvPr>
        </p:nvSpPr>
        <p:spPr bwMode="auto">
          <a:xfrm>
            <a:off x="466725" y="1946275"/>
            <a:ext cx="77724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25" name="Picture 12" descr="Power words for PP.jpg"/>
          <p:cNvPicPr>
            <a:picLocks noChangeAspect="1"/>
          </p:cNvPicPr>
          <p:nvPr/>
        </p:nvPicPr>
        <p:blipFill>
          <a:blip r:embed="rId8" cstate="email">
            <a:extLst>
              <a:ext uri="{28A0092B-C50C-407E-A947-70E740481C1C}">
                <a14:useLocalDpi xmlns:a14="http://schemas.microsoft.com/office/drawing/2010/main" val="0"/>
              </a:ext>
            </a:extLst>
          </a:blip>
          <a:srcRect t="42940"/>
          <a:stretch>
            <a:fillRect/>
          </a:stretch>
        </p:blipFill>
        <p:spPr bwMode="auto">
          <a:xfrm>
            <a:off x="0" y="0"/>
            <a:ext cx="91440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bwMode="auto">
          <a:xfrm>
            <a:off x="0" y="6048375"/>
            <a:ext cx="9144000" cy="0"/>
          </a:xfrm>
          <a:prstGeom prst="line">
            <a:avLst/>
          </a:prstGeom>
          <a:ln>
            <a:solidFill>
              <a:srgbClr val="F1AB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002" r:id="rId1"/>
    <p:sldLayoutId id="2147484012" r:id="rId2"/>
    <p:sldLayoutId id="2147484020" r:id="rId3"/>
    <p:sldLayoutId id="2147484021" r:id="rId4"/>
    <p:sldLayoutId id="2147484022" r:id="rId5"/>
  </p:sldLayoutIdLst>
  <p:txStyles>
    <p:titleStyle>
      <a:lvl1pPr algn="l" rtl="0" eaLnBrk="0" fontAlgn="base" hangingPunct="0">
        <a:spcBef>
          <a:spcPct val="0"/>
        </a:spcBef>
        <a:spcAft>
          <a:spcPct val="0"/>
        </a:spcAft>
        <a:defRPr sz="2400" b="1">
          <a:solidFill>
            <a:srgbClr val="51260B"/>
          </a:solidFill>
          <a:latin typeface="+mj-lt"/>
          <a:ea typeface="ＭＳ Ｐゴシック" pitchFamily="34" charset="-128"/>
          <a:cs typeface="ＭＳ Ｐゴシック" charset="0"/>
        </a:defRPr>
      </a:lvl1pPr>
      <a:lvl2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2pPr>
      <a:lvl3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3pPr>
      <a:lvl4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4pPr>
      <a:lvl5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5pPr>
      <a:lvl6pPr marL="457200" algn="ctr" rtl="0" fontAlgn="base">
        <a:spcBef>
          <a:spcPct val="0"/>
        </a:spcBef>
        <a:spcAft>
          <a:spcPct val="0"/>
        </a:spcAft>
        <a:defRPr sz="2400">
          <a:solidFill>
            <a:schemeClr val="tx2"/>
          </a:solidFill>
          <a:latin typeface="Myriad Web Pro" pitchFamily="34" charset="0"/>
        </a:defRPr>
      </a:lvl6pPr>
      <a:lvl7pPr marL="914400" algn="ctr" rtl="0" fontAlgn="base">
        <a:spcBef>
          <a:spcPct val="0"/>
        </a:spcBef>
        <a:spcAft>
          <a:spcPct val="0"/>
        </a:spcAft>
        <a:defRPr sz="2400">
          <a:solidFill>
            <a:schemeClr val="tx2"/>
          </a:solidFill>
          <a:latin typeface="Myriad Web Pro" pitchFamily="34" charset="0"/>
        </a:defRPr>
      </a:lvl7pPr>
      <a:lvl8pPr marL="1371600" algn="ctr" rtl="0" fontAlgn="base">
        <a:spcBef>
          <a:spcPct val="0"/>
        </a:spcBef>
        <a:spcAft>
          <a:spcPct val="0"/>
        </a:spcAft>
        <a:defRPr sz="2400">
          <a:solidFill>
            <a:schemeClr val="tx2"/>
          </a:solidFill>
          <a:latin typeface="Myriad Web Pro" pitchFamily="34" charset="0"/>
        </a:defRPr>
      </a:lvl8pPr>
      <a:lvl9pPr marL="1828800" algn="ctr" rtl="0" fontAlgn="base">
        <a:spcBef>
          <a:spcPct val="0"/>
        </a:spcBef>
        <a:spcAft>
          <a:spcPct val="0"/>
        </a:spcAft>
        <a:defRPr sz="2400">
          <a:solidFill>
            <a:schemeClr val="tx2"/>
          </a:solidFill>
          <a:latin typeface="Myriad Web Pro"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j-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j-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j-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j-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j-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146" name="Group 13"/>
          <p:cNvGrpSpPr>
            <a:grpSpLocks/>
          </p:cNvGrpSpPr>
          <p:nvPr/>
        </p:nvGrpSpPr>
        <p:grpSpPr bwMode="auto">
          <a:xfrm>
            <a:off x="7021513" y="6224588"/>
            <a:ext cx="1817687" cy="533400"/>
            <a:chOff x="7096991" y="152400"/>
            <a:chExt cx="1818409" cy="533400"/>
          </a:xfrm>
        </p:grpSpPr>
        <p:sp>
          <p:nvSpPr>
            <p:cNvPr id="12" name="Rectangle 11"/>
            <p:cNvSpPr/>
            <p:nvPr userDrawn="1"/>
          </p:nvSpPr>
          <p:spPr bwMode="auto">
            <a:xfrm>
              <a:off x="7171633" y="252412"/>
              <a:ext cx="319215" cy="381000"/>
            </a:xfrm>
            <a:prstGeom prst="rect">
              <a:avLst/>
            </a:prstGeom>
            <a:solidFill>
              <a:schemeClr val="accent3"/>
            </a:solidFill>
            <a:ln w="9525" cap="flat" cmpd="sng" algn="ctr">
              <a:noFill/>
              <a:prstDash val="solid"/>
              <a:round/>
              <a:headEnd type="none" w="med" len="med"/>
              <a:tailEnd type="none" w="med" len="med"/>
            </a:ln>
            <a:effectLst/>
          </p:spPr>
          <p:txBody>
            <a:bodyPr/>
            <a:lstStyle/>
            <a:p>
              <a:pPr algn="r">
                <a:defRPr/>
              </a:pPr>
              <a:endParaRPr lang="en-US" dirty="0">
                <a:solidFill>
                  <a:srgbClr val="000000"/>
                </a:solidFill>
                <a:latin typeface="Times" pitchFamily="18" charset="0"/>
                <a:ea typeface="ＭＳ Ｐゴシック" pitchFamily="34" charset="-128"/>
                <a:cs typeface="+mn-cs"/>
              </a:endParaRPr>
            </a:p>
          </p:txBody>
        </p:sp>
        <p:pic>
          <p:nvPicPr>
            <p:cNvPr id="6152" name="Picture 16" descr="UM logo col horz.jpg"/>
            <p:cNvPicPr>
              <a:picLocks noChangeAspect="1"/>
            </p:cNvPicPr>
            <p:nvPr userDrawn="1"/>
          </p:nvPicPr>
          <p:blipFill>
            <a:blip r:embed="rId4" cstate="email">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096991" y="152400"/>
              <a:ext cx="181840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Title Placeholder 21"/>
          <p:cNvSpPr>
            <a:spLocks noGrp="1"/>
          </p:cNvSpPr>
          <p:nvPr>
            <p:ph type="title"/>
          </p:nvPr>
        </p:nvSpPr>
        <p:spPr bwMode="auto">
          <a:xfrm>
            <a:off x="466725" y="1258888"/>
            <a:ext cx="7772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8" name="Text Placeholder 22"/>
          <p:cNvSpPr>
            <a:spLocks noGrp="1"/>
          </p:cNvSpPr>
          <p:nvPr>
            <p:ph type="body" idx="1"/>
          </p:nvPr>
        </p:nvSpPr>
        <p:spPr bwMode="auto">
          <a:xfrm>
            <a:off x="466725" y="1946275"/>
            <a:ext cx="77724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149" name="Picture 12" descr="Power words for PP.jpg"/>
          <p:cNvPicPr>
            <a:picLocks noChangeAspect="1"/>
          </p:cNvPicPr>
          <p:nvPr/>
        </p:nvPicPr>
        <p:blipFill>
          <a:blip r:embed="rId5" cstate="email">
            <a:extLst>
              <a:ext uri="{28A0092B-C50C-407E-A947-70E740481C1C}">
                <a14:useLocalDpi xmlns:a14="http://schemas.microsoft.com/office/drawing/2010/main" val="0"/>
              </a:ext>
            </a:extLst>
          </a:blip>
          <a:srcRect t="42940"/>
          <a:stretch>
            <a:fillRect/>
          </a:stretch>
        </p:blipFill>
        <p:spPr bwMode="auto">
          <a:xfrm>
            <a:off x="0" y="0"/>
            <a:ext cx="91440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bwMode="auto">
          <a:xfrm>
            <a:off x="0" y="6048375"/>
            <a:ext cx="9144000" cy="0"/>
          </a:xfrm>
          <a:prstGeom prst="line">
            <a:avLst/>
          </a:prstGeom>
          <a:ln>
            <a:solidFill>
              <a:srgbClr val="F1AB0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4003" r:id="rId1"/>
    <p:sldLayoutId id="2147484013" r:id="rId2"/>
  </p:sldLayoutIdLst>
  <p:txStyles>
    <p:titleStyle>
      <a:lvl1pPr algn="l" rtl="0" eaLnBrk="0" fontAlgn="base" hangingPunct="0">
        <a:spcBef>
          <a:spcPct val="0"/>
        </a:spcBef>
        <a:spcAft>
          <a:spcPct val="0"/>
        </a:spcAft>
        <a:defRPr sz="2400" b="1">
          <a:solidFill>
            <a:srgbClr val="51260B"/>
          </a:solidFill>
          <a:latin typeface="+mj-lt"/>
          <a:ea typeface="ＭＳ Ｐゴシック" pitchFamily="34" charset="-128"/>
          <a:cs typeface="ＭＳ Ｐゴシック" charset="0"/>
        </a:defRPr>
      </a:lvl1pPr>
      <a:lvl2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2pPr>
      <a:lvl3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3pPr>
      <a:lvl4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4pPr>
      <a:lvl5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5pPr>
      <a:lvl6pPr marL="457200" algn="ctr" rtl="0" fontAlgn="base">
        <a:spcBef>
          <a:spcPct val="0"/>
        </a:spcBef>
        <a:spcAft>
          <a:spcPct val="0"/>
        </a:spcAft>
        <a:defRPr sz="2400">
          <a:solidFill>
            <a:schemeClr val="tx2"/>
          </a:solidFill>
          <a:latin typeface="Myriad Web Pro" pitchFamily="34" charset="0"/>
        </a:defRPr>
      </a:lvl6pPr>
      <a:lvl7pPr marL="914400" algn="ctr" rtl="0" fontAlgn="base">
        <a:spcBef>
          <a:spcPct val="0"/>
        </a:spcBef>
        <a:spcAft>
          <a:spcPct val="0"/>
        </a:spcAft>
        <a:defRPr sz="2400">
          <a:solidFill>
            <a:schemeClr val="tx2"/>
          </a:solidFill>
          <a:latin typeface="Myriad Web Pro" pitchFamily="34" charset="0"/>
        </a:defRPr>
      </a:lvl7pPr>
      <a:lvl8pPr marL="1371600" algn="ctr" rtl="0" fontAlgn="base">
        <a:spcBef>
          <a:spcPct val="0"/>
        </a:spcBef>
        <a:spcAft>
          <a:spcPct val="0"/>
        </a:spcAft>
        <a:defRPr sz="2400">
          <a:solidFill>
            <a:schemeClr val="tx2"/>
          </a:solidFill>
          <a:latin typeface="Myriad Web Pro" pitchFamily="34" charset="0"/>
        </a:defRPr>
      </a:lvl8pPr>
      <a:lvl9pPr marL="1828800" algn="ctr" rtl="0" fontAlgn="base">
        <a:spcBef>
          <a:spcPct val="0"/>
        </a:spcBef>
        <a:spcAft>
          <a:spcPct val="0"/>
        </a:spcAft>
        <a:defRPr sz="2400">
          <a:solidFill>
            <a:schemeClr val="tx2"/>
          </a:solidFill>
          <a:latin typeface="Myriad Web Pro"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j-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j-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j-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j-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j-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Jackie.Gruber@umanitoba.ca" TargetMode="Externa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gov.mb.ca/di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eiyawDIj1NY" TargetMode="External"/><Relationship Id="rId2" Type="http://schemas.openxmlformats.org/officeDocument/2006/relationships/hyperlink" Target="https://www.youtube.com/watch?v=G8CgXKLoHT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news.umanitoba.ca/getting-their-groove-on/" TargetMode="External"/><Relationship Id="rId3" Type="http://schemas.openxmlformats.org/officeDocument/2006/relationships/image" Target="../media/image10.png"/><Relationship Id="rId7" Type="http://schemas.openxmlformats.org/officeDocument/2006/relationships/hyperlink" Target="http://news.umanitoba.ca/planning-for-accessibility-beyond-the-law/"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news.umanitoba.ca/the-university-of-manitoba-is-leading-the-way/?utm_source=umtoday&amp;utm_medium=email"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v.mb.ca/di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206375" y="5718175"/>
            <a:ext cx="5057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baseline="30000" dirty="0">
                <a:solidFill>
                  <a:srgbClr val="FFC000"/>
                </a:solidFill>
                <a:latin typeface="Myriad Pro" charset="0"/>
              </a:rPr>
              <a:t>Title of presentation</a:t>
            </a:r>
          </a:p>
        </p:txBody>
      </p:sp>
      <p:sp>
        <p:nvSpPr>
          <p:cNvPr id="17411" name="Rectangle 7"/>
          <p:cNvSpPr>
            <a:spLocks noChangeArrowheads="1"/>
          </p:cNvSpPr>
          <p:nvPr/>
        </p:nvSpPr>
        <p:spPr bwMode="auto">
          <a:xfrm>
            <a:off x="215900" y="620395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aseline="30000" dirty="0">
                <a:solidFill>
                  <a:srgbClr val="FFC000"/>
                </a:solidFill>
                <a:latin typeface="Knockout 32 Junior Cruisewt" charset="0"/>
              </a:rPr>
              <a:t>umanitoba.ca</a:t>
            </a:r>
          </a:p>
        </p:txBody>
      </p:sp>
      <p:sp>
        <p:nvSpPr>
          <p:cNvPr id="8" name="Rectangle 7"/>
          <p:cNvSpPr/>
          <p:nvPr/>
        </p:nvSpPr>
        <p:spPr>
          <a:xfrm>
            <a:off x="0" y="12700"/>
            <a:ext cx="9144000" cy="685800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7413" name="Picture 8" descr="MCO Logo"/>
          <p:cNvPicPr>
            <a:picLocks noChangeAspect="1"/>
          </p:cNvPicPr>
          <p:nvPr/>
        </p:nvPicPr>
        <p:blipFill>
          <a:blip r:embed="rId3" cstate="email">
            <a:extLst>
              <a:ext uri="{28A0092B-C50C-407E-A947-70E740481C1C}">
                <a14:useLocalDpi xmlns:a14="http://schemas.microsoft.com/office/drawing/2010/main" val="0"/>
              </a:ext>
            </a:extLst>
          </a:blip>
          <a:srcRect t="79356"/>
          <a:stretch>
            <a:fillRect/>
          </a:stretch>
        </p:blipFill>
        <p:spPr bwMode="auto">
          <a:xfrm>
            <a:off x="0" y="0"/>
            <a:ext cx="9144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10"/>
          <p:cNvSpPr txBox="1">
            <a:spLocks noChangeArrowheads="1"/>
          </p:cNvSpPr>
          <p:nvPr/>
        </p:nvSpPr>
        <p:spPr bwMode="auto">
          <a:xfrm>
            <a:off x="466725" y="3216275"/>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Myriad Web Pro" charset="0"/>
                <a:ea typeface="ＭＳ Ｐゴシック" charset="0"/>
                <a:cs typeface="ＭＳ Ｐゴシック" charset="0"/>
              </a:defRPr>
            </a:lvl1pPr>
            <a:lvl2pPr>
              <a:defRPr sz="2800">
                <a:solidFill>
                  <a:schemeClr val="tx1"/>
                </a:solidFill>
                <a:latin typeface="Myriad Web Pro" charset="0"/>
                <a:ea typeface="ＭＳ Ｐゴシック" charset="0"/>
              </a:defRPr>
            </a:lvl2pPr>
            <a:lvl3pPr>
              <a:defRPr sz="2400">
                <a:solidFill>
                  <a:schemeClr val="tx1"/>
                </a:solidFill>
                <a:latin typeface="Myriad Web Pro" charset="0"/>
                <a:ea typeface="ＭＳ Ｐゴシック" charset="0"/>
              </a:defRPr>
            </a:lvl3pPr>
            <a:lvl4pPr>
              <a:defRPr sz="2000">
                <a:solidFill>
                  <a:schemeClr val="tx1"/>
                </a:solidFill>
                <a:latin typeface="Myriad Web Pro" charset="0"/>
                <a:ea typeface="ＭＳ Ｐゴシック" charset="0"/>
              </a:defRPr>
            </a:lvl4pPr>
            <a:lvl5pPr>
              <a:defRPr sz="2000">
                <a:solidFill>
                  <a:schemeClr val="tx1"/>
                </a:solidFill>
                <a:latin typeface="Myriad Web Pro" charset="0"/>
                <a:ea typeface="ＭＳ Ｐゴシック" charset="0"/>
              </a:defRPr>
            </a:lvl5pPr>
            <a:lvl6pPr eaLnBrk="0" hangingPunct="0">
              <a:defRPr sz="2000">
                <a:solidFill>
                  <a:schemeClr val="tx1"/>
                </a:solidFill>
                <a:latin typeface="Myriad Web Pro" charset="0"/>
                <a:ea typeface="ＭＳ Ｐゴシック" charset="0"/>
              </a:defRPr>
            </a:lvl6pPr>
            <a:lvl7pPr eaLnBrk="0" hangingPunct="0">
              <a:defRPr sz="2000">
                <a:solidFill>
                  <a:schemeClr val="tx1"/>
                </a:solidFill>
                <a:latin typeface="Myriad Web Pro" charset="0"/>
                <a:ea typeface="ＭＳ Ｐゴシック" charset="0"/>
              </a:defRPr>
            </a:lvl7pPr>
            <a:lvl8pPr eaLnBrk="0" hangingPunct="0">
              <a:defRPr sz="2000">
                <a:solidFill>
                  <a:schemeClr val="tx1"/>
                </a:solidFill>
                <a:latin typeface="Myriad Web Pro" charset="0"/>
                <a:ea typeface="ＭＳ Ｐゴシック" charset="0"/>
              </a:defRPr>
            </a:lvl8pPr>
            <a:lvl9pPr eaLnBrk="0" hangingPunct="0">
              <a:defRPr sz="2000">
                <a:solidFill>
                  <a:schemeClr val="tx1"/>
                </a:solidFill>
                <a:latin typeface="Myriad Web Pro" charset="0"/>
                <a:ea typeface="ＭＳ Ｐゴシック" charset="0"/>
              </a:defRPr>
            </a:lvl9pPr>
          </a:lstStyle>
          <a:p>
            <a:pPr eaLnBrk="1" hangingPunct="1"/>
            <a:r>
              <a:rPr lang="en-US" sz="4800" dirty="0">
                <a:solidFill>
                  <a:schemeClr val="bg1"/>
                </a:solidFill>
                <a:latin typeface="Minion Pro" charset="0"/>
              </a:rPr>
              <a:t>	</a:t>
            </a:r>
          </a:p>
        </p:txBody>
      </p:sp>
      <p:cxnSp>
        <p:nvCxnSpPr>
          <p:cNvPr id="17415" name="Straight Connector 9"/>
          <p:cNvCxnSpPr>
            <a:cxnSpLocks noChangeShapeType="1"/>
          </p:cNvCxnSpPr>
          <p:nvPr/>
        </p:nvCxnSpPr>
        <p:spPr bwMode="auto">
          <a:xfrm>
            <a:off x="0" y="5162550"/>
            <a:ext cx="9144000" cy="0"/>
          </a:xfrm>
          <a:prstGeom prst="line">
            <a:avLst/>
          </a:prstGeom>
          <a:noFill/>
          <a:ln w="9525">
            <a:solidFill>
              <a:srgbClr val="E8A300"/>
            </a:solidFill>
            <a:round/>
            <a:headEnd/>
            <a:tailEnd/>
          </a:ln>
          <a:extLst>
            <a:ext uri="{909E8E84-426E-40DD-AFC4-6F175D3DCCD1}">
              <a14:hiddenFill xmlns:a14="http://schemas.microsoft.com/office/drawing/2010/main">
                <a:noFill/>
              </a14:hiddenFill>
            </a:ext>
          </a:extLst>
        </p:spPr>
      </p:cxnSp>
      <p:pic>
        <p:nvPicPr>
          <p:cNvPr id="17416" name="Picture 11" descr="UM Logo"/>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53125" y="5630863"/>
            <a:ext cx="274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itle 3"/>
          <p:cNvSpPr>
            <a:spLocks noGrp="1"/>
          </p:cNvSpPr>
          <p:nvPr>
            <p:ph type="title"/>
          </p:nvPr>
        </p:nvSpPr>
        <p:spPr>
          <a:xfrm>
            <a:off x="1371600" y="1282700"/>
            <a:ext cx="7772400" cy="1387475"/>
          </a:xfrm>
        </p:spPr>
        <p:txBody>
          <a:bodyPr/>
          <a:lstStyle/>
          <a:p>
            <a:pPr algn="r"/>
            <a:r>
              <a:rPr lang="en-CA" sz="2000" dirty="0">
                <a:solidFill>
                  <a:schemeClr val="bg1"/>
                </a:solidFill>
                <a:latin typeface="Myriad Web Pro" charset="0"/>
                <a:ea typeface="ＭＳ Ｐゴシック" charset="0"/>
              </a:rPr>
              <a:t>			</a:t>
            </a:r>
          </a:p>
        </p:txBody>
      </p:sp>
      <p:sp>
        <p:nvSpPr>
          <p:cNvPr id="17418" name="Content Placeholder 4"/>
          <p:cNvSpPr>
            <a:spLocks noGrp="1"/>
          </p:cNvSpPr>
          <p:nvPr>
            <p:ph idx="1"/>
          </p:nvPr>
        </p:nvSpPr>
        <p:spPr>
          <a:xfrm>
            <a:off x="215900" y="2181225"/>
            <a:ext cx="6118225" cy="2771775"/>
          </a:xfrm>
          <a:effectLst>
            <a:glow rad="139700">
              <a:schemeClr val="bg1">
                <a:alpha val="40000"/>
              </a:schemeClr>
            </a:glow>
          </a:effectLst>
        </p:spPr>
        <p:txBody>
          <a:bodyPr/>
          <a:lstStyle/>
          <a:p>
            <a:pPr marL="0" indent="0">
              <a:buFontTx/>
              <a:buNone/>
            </a:pPr>
            <a:r>
              <a:rPr lang="en-CA" sz="2800" b="1" dirty="0">
                <a:solidFill>
                  <a:schemeClr val="bg1"/>
                </a:solidFill>
                <a:latin typeface="Myriad Web Pro" charset="0"/>
                <a:ea typeface="ＭＳ Ｐゴシック" charset="0"/>
              </a:rPr>
              <a:t>Lessons Learned: Introducing </a:t>
            </a:r>
            <a:r>
              <a:rPr lang="en-CA" sz="2800" b="1" dirty="0" smtClean="0">
                <a:solidFill>
                  <a:schemeClr val="bg1"/>
                </a:solidFill>
                <a:latin typeface="Myriad Web Pro" charset="0"/>
                <a:ea typeface="ＭＳ Ｐゴシック" charset="0"/>
              </a:rPr>
              <a:t>an </a:t>
            </a:r>
            <a:r>
              <a:rPr lang="en-CA" sz="2800" b="1" dirty="0">
                <a:solidFill>
                  <a:schemeClr val="bg1"/>
                </a:solidFill>
                <a:latin typeface="Myriad Web Pro" charset="0"/>
                <a:ea typeface="ＭＳ Ｐゴシック" charset="0"/>
              </a:rPr>
              <a:t>Accessibility Plan to a Large Institution</a:t>
            </a:r>
          </a:p>
          <a:p>
            <a:pPr marL="0" indent="0">
              <a:buFontTx/>
              <a:buNone/>
            </a:pPr>
            <a:r>
              <a:rPr lang="en-CA" sz="2000" b="1" dirty="0">
                <a:solidFill>
                  <a:schemeClr val="bg1"/>
                </a:solidFill>
                <a:latin typeface="Myriad Web Pro" charset="0"/>
                <a:ea typeface="ＭＳ Ｐゴシック" charset="0"/>
              </a:rPr>
              <a:t>Jackie Gruber</a:t>
            </a:r>
          </a:p>
          <a:p>
            <a:pPr marL="0" indent="0">
              <a:buFontTx/>
              <a:buNone/>
            </a:pPr>
            <a:r>
              <a:rPr lang="en-CA" sz="2000" b="1" dirty="0">
                <a:solidFill>
                  <a:schemeClr val="bg1"/>
                </a:solidFill>
                <a:latin typeface="Myriad Web Pro" charset="0"/>
                <a:ea typeface="ＭＳ Ｐゴシック" charset="0"/>
              </a:rPr>
              <a:t>Human Rights &amp; Conflict Management Officer</a:t>
            </a:r>
          </a:p>
          <a:p>
            <a:pPr marL="0" indent="0">
              <a:buFontTx/>
              <a:buNone/>
            </a:pPr>
            <a:r>
              <a:rPr lang="en-CA" sz="2000" b="1" dirty="0">
                <a:solidFill>
                  <a:schemeClr val="bg1"/>
                </a:solidFill>
                <a:latin typeface="Myriad Web Pro" charset="0"/>
                <a:ea typeface="ＭＳ Ｐゴシック" charset="0"/>
              </a:rPr>
              <a:t>University of Manitoba</a:t>
            </a:r>
          </a:p>
          <a:p>
            <a:pPr marL="0" indent="0">
              <a:buFontTx/>
              <a:buNone/>
            </a:pPr>
            <a:r>
              <a:rPr lang="en-CA" sz="2000" b="1" dirty="0">
                <a:solidFill>
                  <a:schemeClr val="bg1"/>
                </a:solidFill>
                <a:effectLst>
                  <a:glow rad="63500">
                    <a:schemeClr val="bg1">
                      <a:alpha val="40000"/>
                    </a:schemeClr>
                  </a:glow>
                </a:effectLst>
                <a:latin typeface="Myriad Web Pro" charset="0"/>
                <a:ea typeface="ＭＳ Ｐゴシック" charset="0"/>
                <a:hlinkClick r:id="rId5"/>
              </a:rPr>
              <a:t>Jackie.Gruber@umanitoba.ca</a:t>
            </a:r>
            <a:r>
              <a:rPr lang="en-CA" sz="2000" b="1" dirty="0">
                <a:solidFill>
                  <a:schemeClr val="bg1"/>
                </a:solidFill>
                <a:effectLst>
                  <a:glow rad="63500">
                    <a:schemeClr val="bg1">
                      <a:alpha val="40000"/>
                    </a:schemeClr>
                  </a:glow>
                </a:effectLst>
                <a:latin typeface="Myriad Web Pro" charset="0"/>
                <a:ea typeface="ＭＳ Ｐゴシック" charset="0"/>
              </a:rPr>
              <a:t>  </a:t>
            </a:r>
          </a:p>
          <a:p>
            <a:pPr marL="0" indent="0">
              <a:buFontTx/>
              <a:buNone/>
            </a:pPr>
            <a:endParaRPr lang="en-CA" sz="2800" b="1" dirty="0">
              <a:solidFill>
                <a:schemeClr val="bg1"/>
              </a:solidFill>
              <a:latin typeface="Myriad Web Pro" charset="0"/>
              <a:ea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06400" y="1258888"/>
            <a:ext cx="7772400" cy="687387"/>
          </a:xfrm>
        </p:spPr>
        <p:txBody>
          <a:bodyPr/>
          <a:lstStyle/>
          <a:p>
            <a:r>
              <a:rPr lang="en-US" dirty="0">
                <a:latin typeface="Myriad Web Pro" charset="0"/>
                <a:ea typeface="ＭＳ Ｐゴシック" charset="0"/>
              </a:rPr>
              <a:t>Customer Service Regulation </a:t>
            </a:r>
          </a:p>
        </p:txBody>
      </p:sp>
      <p:sp>
        <p:nvSpPr>
          <p:cNvPr id="22531" name="Content Placeholder 2"/>
          <p:cNvSpPr>
            <a:spLocks noGrp="1"/>
          </p:cNvSpPr>
          <p:nvPr>
            <p:ph idx="1"/>
          </p:nvPr>
        </p:nvSpPr>
        <p:spPr/>
        <p:txBody>
          <a:bodyPr/>
          <a:lstStyle/>
          <a:p>
            <a:r>
              <a:rPr lang="en-US" dirty="0">
                <a:latin typeface="Myriad Web Pro" charset="0"/>
                <a:ea typeface="ＭＳ Ｐゴシック" charset="0"/>
              </a:rPr>
              <a:t>Student Accommodation </a:t>
            </a:r>
          </a:p>
          <a:p>
            <a:r>
              <a:rPr lang="en-US" dirty="0">
                <a:latin typeface="Myriad Web Pro" charset="0"/>
                <a:ea typeface="ＭＳ Ｐゴシック" charset="0"/>
              </a:rPr>
              <a:t>Employee Training </a:t>
            </a:r>
          </a:p>
          <a:p>
            <a:r>
              <a:rPr lang="en-US" dirty="0">
                <a:latin typeface="Myriad Web Pro" charset="0"/>
                <a:ea typeface="ＭＳ Ｐゴシック" charset="0"/>
              </a:rPr>
              <a:t>Educational Materials</a:t>
            </a:r>
          </a:p>
          <a:p>
            <a:r>
              <a:rPr lang="en-US" dirty="0">
                <a:latin typeface="Myriad Web Pro" charset="0"/>
                <a:ea typeface="ＭＳ Ｐゴシック" charset="0"/>
              </a:rPr>
              <a:t>Accessibility </a:t>
            </a:r>
            <a:r>
              <a:rPr lang="en-US" dirty="0" smtClean="0">
                <a:latin typeface="Myriad Web Pro" charset="0"/>
                <a:ea typeface="ＭＳ Ｐゴシック" charset="0"/>
              </a:rPr>
              <a:t>Information</a:t>
            </a:r>
          </a:p>
          <a:p>
            <a:r>
              <a:rPr lang="en-US" dirty="0" smtClean="0">
                <a:latin typeface="Myriad Web Pro" charset="0"/>
                <a:ea typeface="ＭＳ Ｐゴシック" charset="0"/>
              </a:rPr>
              <a:t>Services on Campus</a:t>
            </a:r>
            <a:endParaRPr lang="en-US" dirty="0">
              <a:latin typeface="Myriad Web Pro" charset="0"/>
              <a:ea typeface="ＭＳ Ｐゴシック" charset="0"/>
            </a:endParaRPr>
          </a:p>
          <a:p>
            <a:r>
              <a:rPr lang="en-US" dirty="0">
                <a:latin typeface="Myriad Web Pro" charset="0"/>
                <a:ea typeface="ＭＳ Ｐゴシック" charset="0"/>
              </a:rPr>
              <a:t>Compliance by Nov.1, </a:t>
            </a:r>
            <a:r>
              <a:rPr lang="en-US" dirty="0" smtClean="0">
                <a:latin typeface="Myriad Web Pro" charset="0"/>
                <a:ea typeface="ＭＳ Ｐゴシック" charset="0"/>
              </a:rPr>
              <a:t>2017</a:t>
            </a:r>
            <a:endParaRPr lang="en-US" dirty="0">
              <a:latin typeface="Myriad Web Pro" charset="0"/>
              <a:ea typeface="ＭＳ Ｐゴシック"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latin typeface="Myriad Web Pro" charset="0"/>
                <a:ea typeface="ＭＳ Ｐゴシック" charset="0"/>
              </a:rPr>
              <a:t>What we are doing</a:t>
            </a:r>
            <a:r>
              <a:rPr lang="is-IS" dirty="0" smtClean="0">
                <a:latin typeface="Myriad Web Pro" charset="0"/>
                <a:ea typeface="ＭＳ Ｐゴシック" charset="0"/>
              </a:rPr>
              <a:t>… our </a:t>
            </a:r>
            <a:r>
              <a:rPr lang="en-US" dirty="0">
                <a:latin typeface="Myriad Web Pro" charset="0"/>
                <a:ea typeface="ＭＳ Ｐゴシック" charset="0"/>
              </a:rPr>
              <a:t>p</a:t>
            </a:r>
            <a:r>
              <a:rPr lang="en-US" dirty="0" smtClean="0">
                <a:latin typeface="Myriad Web Pro" charset="0"/>
                <a:ea typeface="ＭＳ Ｐゴシック" charset="0"/>
              </a:rPr>
              <a:t>lan of action</a:t>
            </a:r>
            <a:endParaRPr lang="en-US" dirty="0">
              <a:latin typeface="Myriad Web Pro" charset="0"/>
              <a:ea typeface="ＭＳ Ｐゴシック" charset="0"/>
            </a:endParaRPr>
          </a:p>
        </p:txBody>
      </p:sp>
      <p:grpSp>
        <p:nvGrpSpPr>
          <p:cNvPr id="33" name="Group 32"/>
          <p:cNvGrpSpPr/>
          <p:nvPr/>
        </p:nvGrpSpPr>
        <p:grpSpPr>
          <a:xfrm>
            <a:off x="627682" y="3171383"/>
            <a:ext cx="1122650" cy="625311"/>
            <a:chOff x="0" y="936882"/>
            <a:chExt cx="1064530" cy="515232"/>
          </a:xfrm>
        </p:grpSpPr>
        <p:sp>
          <p:nvSpPr>
            <p:cNvPr id="34" name="Chevron 33" descr="This is the first arrow in the series of 8 arrows, representing the first stage of the process." title="Respond to the AMA"/>
            <p:cNvSpPr/>
            <p:nvPr/>
          </p:nvSpPr>
          <p:spPr>
            <a:xfrm>
              <a:off x="0" y="936882"/>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5" name="Chevron 4"/>
            <p:cNvSpPr/>
            <p:nvPr/>
          </p:nvSpPr>
          <p:spPr>
            <a:xfrm>
              <a:off x="257616"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Respond to AMA</a:t>
              </a:r>
              <a:endParaRPr lang="en-US" sz="600" kern="1200" dirty="0">
                <a:effectLst>
                  <a:glow rad="63500">
                    <a:schemeClr val="accent4">
                      <a:satMod val="175000"/>
                      <a:alpha val="40000"/>
                    </a:schemeClr>
                  </a:glow>
                </a:effectLst>
              </a:endParaRPr>
            </a:p>
          </p:txBody>
        </p:sp>
      </p:grpSp>
      <p:grpSp>
        <p:nvGrpSpPr>
          <p:cNvPr id="36" name="Group 35" descr="This is the second arrow in the series of 8 arrows, representing the second stage in the process." title="Develop committees"/>
          <p:cNvGrpSpPr/>
          <p:nvPr/>
        </p:nvGrpSpPr>
        <p:grpSpPr>
          <a:xfrm>
            <a:off x="1585760" y="3171383"/>
            <a:ext cx="1122650" cy="625311"/>
            <a:chOff x="958078" y="936882"/>
            <a:chExt cx="1064530" cy="515232"/>
          </a:xfrm>
        </p:grpSpPr>
        <p:sp>
          <p:nvSpPr>
            <p:cNvPr id="37" name="Chevron 36"/>
            <p:cNvSpPr/>
            <p:nvPr/>
          </p:nvSpPr>
          <p:spPr>
            <a:xfrm>
              <a:off x="958078" y="936882"/>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Chevron 6"/>
            <p:cNvSpPr/>
            <p:nvPr/>
          </p:nvSpPr>
          <p:spPr>
            <a:xfrm>
              <a:off x="1215694"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Develop Committees</a:t>
              </a:r>
              <a:endParaRPr lang="en-US" sz="600" kern="1200" dirty="0">
                <a:effectLst>
                  <a:glow rad="63500">
                    <a:schemeClr val="accent4">
                      <a:satMod val="175000"/>
                      <a:alpha val="40000"/>
                    </a:schemeClr>
                  </a:glow>
                </a:effectLst>
              </a:endParaRPr>
            </a:p>
          </p:txBody>
        </p:sp>
      </p:grpSp>
      <p:grpSp>
        <p:nvGrpSpPr>
          <p:cNvPr id="39" name="Group 38" descr="This is the third arrow in the series of 8 arrows, representing the third stage of the process." title="Accessibility at the U of M Survey"/>
          <p:cNvGrpSpPr/>
          <p:nvPr/>
        </p:nvGrpSpPr>
        <p:grpSpPr>
          <a:xfrm>
            <a:off x="2545166" y="3171383"/>
            <a:ext cx="1122650" cy="625311"/>
            <a:chOff x="1917484" y="936882"/>
            <a:chExt cx="1064530" cy="515232"/>
          </a:xfrm>
        </p:grpSpPr>
        <p:sp>
          <p:nvSpPr>
            <p:cNvPr id="40" name="Chevron 39"/>
            <p:cNvSpPr/>
            <p:nvPr/>
          </p:nvSpPr>
          <p:spPr>
            <a:xfrm>
              <a:off x="1917484" y="936882"/>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1" name="Chevron 8" descr="This is the third arrow in the series of 8 arrows, representing the third stage of the process." title="Accessibility Survey at the U of M"/>
            <p:cNvSpPr/>
            <p:nvPr/>
          </p:nvSpPr>
          <p:spPr>
            <a:xfrm>
              <a:off x="2175100"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Accessibility at the U of M Survey</a:t>
              </a:r>
              <a:endParaRPr lang="en-US" sz="600" kern="1200" dirty="0">
                <a:effectLst>
                  <a:glow rad="63500">
                    <a:schemeClr val="accent4">
                      <a:satMod val="175000"/>
                      <a:alpha val="40000"/>
                    </a:schemeClr>
                  </a:glow>
                </a:effectLst>
              </a:endParaRPr>
            </a:p>
          </p:txBody>
        </p:sp>
      </p:grpSp>
      <p:grpSp>
        <p:nvGrpSpPr>
          <p:cNvPr id="42" name="Group 41" descr="This is the fourth arrow in the series of 8 arrows, representing the fourth stage of the process." title="Barriers Audit worksheet and workshops"/>
          <p:cNvGrpSpPr/>
          <p:nvPr/>
        </p:nvGrpSpPr>
        <p:grpSpPr>
          <a:xfrm>
            <a:off x="3503243" y="3171383"/>
            <a:ext cx="1122650" cy="625311"/>
            <a:chOff x="2875561" y="936882"/>
            <a:chExt cx="1064530" cy="515232"/>
          </a:xfrm>
        </p:grpSpPr>
        <p:sp>
          <p:nvSpPr>
            <p:cNvPr id="43" name="Chevron 42"/>
            <p:cNvSpPr/>
            <p:nvPr/>
          </p:nvSpPr>
          <p:spPr>
            <a:xfrm>
              <a:off x="2875561" y="936882"/>
              <a:ext cx="1064530" cy="515232"/>
            </a:xfrm>
            <a:prstGeom prst="chevron">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4" name="Chevron 10"/>
            <p:cNvSpPr/>
            <p:nvPr/>
          </p:nvSpPr>
          <p:spPr>
            <a:xfrm>
              <a:off x="3133177"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Barriers Audit Worksheet and Workshops</a:t>
              </a:r>
              <a:endParaRPr lang="en-US" sz="600" kern="1200" dirty="0">
                <a:effectLst>
                  <a:glow rad="63500">
                    <a:schemeClr val="accent4">
                      <a:satMod val="175000"/>
                      <a:alpha val="40000"/>
                    </a:schemeClr>
                  </a:glow>
                </a:effectLst>
              </a:endParaRPr>
            </a:p>
          </p:txBody>
        </p:sp>
      </p:grpSp>
      <p:grpSp>
        <p:nvGrpSpPr>
          <p:cNvPr id="45" name="Group 44" descr="This is the fifth arrow in the series of 8 arrows, representing the fifth stage of the process." title="Define plan for barrier removal and future prevention strategy"/>
          <p:cNvGrpSpPr/>
          <p:nvPr/>
        </p:nvGrpSpPr>
        <p:grpSpPr>
          <a:xfrm>
            <a:off x="4461320" y="3171383"/>
            <a:ext cx="1122650" cy="625311"/>
            <a:chOff x="3833638" y="936882"/>
            <a:chExt cx="1064530" cy="515232"/>
          </a:xfrm>
        </p:grpSpPr>
        <p:sp>
          <p:nvSpPr>
            <p:cNvPr id="46" name="Chevron 45"/>
            <p:cNvSpPr/>
            <p:nvPr/>
          </p:nvSpPr>
          <p:spPr>
            <a:xfrm>
              <a:off x="3833638" y="936882"/>
              <a:ext cx="1064530" cy="515232"/>
            </a:xfrm>
            <a:prstGeom prst="chevron">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7" name="Chevron 12"/>
            <p:cNvSpPr/>
            <p:nvPr/>
          </p:nvSpPr>
          <p:spPr>
            <a:xfrm>
              <a:off x="4091254"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Define plan for barrier removal and future prevention strategy</a:t>
              </a:r>
              <a:endParaRPr lang="en-US" sz="600" kern="1200" dirty="0">
                <a:effectLst>
                  <a:glow rad="63500">
                    <a:schemeClr val="accent4">
                      <a:satMod val="175000"/>
                      <a:alpha val="40000"/>
                    </a:schemeClr>
                  </a:glow>
                </a:effectLst>
              </a:endParaRPr>
            </a:p>
          </p:txBody>
        </p:sp>
      </p:grpSp>
      <p:grpSp>
        <p:nvGrpSpPr>
          <p:cNvPr id="48" name="Group 47" descr="This is the sixth arrow in the series of 8 arrows, representing the sixth stage of the process." title="Community Consulation and feedback"/>
          <p:cNvGrpSpPr/>
          <p:nvPr/>
        </p:nvGrpSpPr>
        <p:grpSpPr>
          <a:xfrm>
            <a:off x="5419398" y="3171383"/>
            <a:ext cx="1122650" cy="625311"/>
            <a:chOff x="4791716" y="936882"/>
            <a:chExt cx="1064530" cy="515232"/>
          </a:xfrm>
        </p:grpSpPr>
        <p:sp>
          <p:nvSpPr>
            <p:cNvPr id="49" name="Chevron 48"/>
            <p:cNvSpPr/>
            <p:nvPr/>
          </p:nvSpPr>
          <p:spPr>
            <a:xfrm>
              <a:off x="4791716" y="936882"/>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0" name="Chevron 14"/>
            <p:cNvSpPr/>
            <p:nvPr/>
          </p:nvSpPr>
          <p:spPr>
            <a:xfrm>
              <a:off x="5049332"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Community Consultation and feedback</a:t>
              </a:r>
              <a:endParaRPr lang="en-US" sz="600" kern="1200" dirty="0">
                <a:effectLst>
                  <a:glow rad="63500">
                    <a:schemeClr val="accent4">
                      <a:satMod val="175000"/>
                      <a:alpha val="40000"/>
                    </a:schemeClr>
                  </a:glow>
                </a:effectLst>
              </a:endParaRPr>
            </a:p>
          </p:txBody>
        </p:sp>
      </p:grpSp>
      <p:grpSp>
        <p:nvGrpSpPr>
          <p:cNvPr id="51" name="Group 50" descr="This is the seventh arrow in the series of 8 arrows, representing the seventh stage of the process." title="Create accessibility plan"/>
          <p:cNvGrpSpPr/>
          <p:nvPr/>
        </p:nvGrpSpPr>
        <p:grpSpPr>
          <a:xfrm>
            <a:off x="6377475" y="3171383"/>
            <a:ext cx="1122650" cy="625311"/>
            <a:chOff x="5749793" y="936882"/>
            <a:chExt cx="1064530" cy="515232"/>
          </a:xfrm>
        </p:grpSpPr>
        <p:sp>
          <p:nvSpPr>
            <p:cNvPr id="52" name="Chevron 51"/>
            <p:cNvSpPr/>
            <p:nvPr/>
          </p:nvSpPr>
          <p:spPr>
            <a:xfrm>
              <a:off x="5749793" y="936882"/>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53" name="Chevron 16"/>
            <p:cNvSpPr/>
            <p:nvPr/>
          </p:nvSpPr>
          <p:spPr>
            <a:xfrm>
              <a:off x="6007409"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Create Accessibility Plan</a:t>
              </a:r>
              <a:endParaRPr lang="en-US" sz="600" kern="1200" dirty="0">
                <a:effectLst>
                  <a:glow rad="63500">
                    <a:schemeClr val="accent4">
                      <a:satMod val="175000"/>
                      <a:alpha val="40000"/>
                    </a:schemeClr>
                  </a:glow>
                </a:effectLst>
              </a:endParaRPr>
            </a:p>
          </p:txBody>
        </p:sp>
      </p:grpSp>
      <p:grpSp>
        <p:nvGrpSpPr>
          <p:cNvPr id="54" name="Group 53" descr="This is the eighth arrow in the series of 8 arrows, representing the last stage of the process." title="Continue on to the next AMA standard"/>
          <p:cNvGrpSpPr/>
          <p:nvPr/>
        </p:nvGrpSpPr>
        <p:grpSpPr>
          <a:xfrm>
            <a:off x="7335551" y="3171383"/>
            <a:ext cx="1122650" cy="625311"/>
            <a:chOff x="6707869" y="936882"/>
            <a:chExt cx="1064530" cy="515232"/>
          </a:xfrm>
        </p:grpSpPr>
        <p:sp>
          <p:nvSpPr>
            <p:cNvPr id="55" name="Chevron 54"/>
            <p:cNvSpPr/>
            <p:nvPr/>
          </p:nvSpPr>
          <p:spPr>
            <a:xfrm>
              <a:off x="6707869" y="936882"/>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6" name="Chevron 18"/>
            <p:cNvSpPr/>
            <p:nvPr/>
          </p:nvSpPr>
          <p:spPr>
            <a:xfrm>
              <a:off x="6965485"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Continue on to the next AMA standard</a:t>
              </a:r>
              <a:endParaRPr lang="en-US" sz="600" kern="1200" dirty="0">
                <a:effectLst>
                  <a:glow rad="63500">
                    <a:schemeClr val="accent4">
                      <a:satMod val="175000"/>
                      <a:alpha val="40000"/>
                    </a:schemeClr>
                  </a:glow>
                </a:effectLst>
              </a:endParaRPr>
            </a:p>
          </p:txBody>
        </p:sp>
      </p:grpSp>
    </p:spTree>
    <p:extLst>
      <p:ext uri="{BB962C8B-B14F-4D97-AF65-F5344CB8AC3E}">
        <p14:creationId xmlns:p14="http://schemas.microsoft.com/office/powerpoint/2010/main" val="1019320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latin typeface="Myriad Web Pro" charset="0"/>
                <a:ea typeface="ＭＳ Ｐゴシック" charset="0"/>
              </a:rPr>
              <a:t>What we are doing</a:t>
            </a:r>
            <a:r>
              <a:rPr lang="is-IS" dirty="0" smtClean="0">
                <a:latin typeface="Myriad Web Pro" charset="0"/>
                <a:ea typeface="ＭＳ Ｐゴシック" charset="0"/>
              </a:rPr>
              <a:t>… our </a:t>
            </a:r>
            <a:r>
              <a:rPr lang="en-US" dirty="0">
                <a:latin typeface="Myriad Web Pro" charset="0"/>
                <a:ea typeface="ＭＳ Ｐゴシック" charset="0"/>
              </a:rPr>
              <a:t>p</a:t>
            </a:r>
            <a:r>
              <a:rPr lang="en-US" dirty="0" smtClean="0">
                <a:latin typeface="Myriad Web Pro" charset="0"/>
                <a:ea typeface="ＭＳ Ｐゴシック" charset="0"/>
              </a:rPr>
              <a:t>lan of action</a:t>
            </a:r>
            <a:endParaRPr lang="en-US" dirty="0">
              <a:latin typeface="Myriad Web Pro" charset="0"/>
              <a:ea typeface="ＭＳ Ｐゴシック" charset="0"/>
            </a:endParaRPr>
          </a:p>
        </p:txBody>
      </p:sp>
      <p:sp>
        <p:nvSpPr>
          <p:cNvPr id="3" name="Right Arrow 2" descr="point at the beginning of the arrow titled 'Barriers audit worksheet and workshops'" title="Arrow indicating where we current lie within the process"/>
          <p:cNvSpPr/>
          <p:nvPr/>
        </p:nvSpPr>
        <p:spPr bwMode="auto">
          <a:xfrm rot="16200000">
            <a:off x="3391217" y="4049585"/>
            <a:ext cx="682620" cy="409316"/>
          </a:xfrm>
          <a:prstGeom prst="rightArrow">
            <a:avLst/>
          </a:prstGeom>
          <a:solidFill>
            <a:srgbClr val="F1AB00"/>
          </a:solidFill>
          <a:ln w="9525" cap="flat" cmpd="sng" algn="ctr">
            <a:solidFill>
              <a:srgbClr val="51260B"/>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4" name="TextBox 3"/>
          <p:cNvSpPr txBox="1"/>
          <p:nvPr/>
        </p:nvSpPr>
        <p:spPr>
          <a:xfrm>
            <a:off x="1617339" y="4560137"/>
            <a:ext cx="4315169" cy="461665"/>
          </a:xfrm>
          <a:prstGeom prst="rect">
            <a:avLst/>
          </a:prstGeom>
          <a:noFill/>
        </p:spPr>
        <p:txBody>
          <a:bodyPr wrap="square" rtlCol="0">
            <a:spAutoFit/>
          </a:bodyPr>
          <a:lstStyle/>
          <a:p>
            <a:r>
              <a:rPr lang="en-CA" dirty="0" smtClean="0">
                <a:solidFill>
                  <a:srgbClr val="340000"/>
                </a:solidFill>
                <a:effectLst>
                  <a:outerShdw blurRad="38100" dist="38100" dir="2700000" algn="tl">
                    <a:srgbClr val="000000">
                      <a:alpha val="43137"/>
                    </a:srgbClr>
                  </a:outerShdw>
                </a:effectLst>
                <a:latin typeface="+mj-lt"/>
              </a:rPr>
              <a:t>This is where we are at now!</a:t>
            </a:r>
            <a:endParaRPr lang="en-CA" dirty="0">
              <a:solidFill>
                <a:srgbClr val="340000"/>
              </a:solidFill>
              <a:effectLst>
                <a:outerShdw blurRad="38100" dist="38100" dir="2700000" algn="tl">
                  <a:srgbClr val="000000">
                    <a:alpha val="43137"/>
                  </a:srgbClr>
                </a:outerShdw>
              </a:effectLst>
              <a:latin typeface="+mj-lt"/>
            </a:endParaRPr>
          </a:p>
        </p:txBody>
      </p:sp>
      <p:grpSp>
        <p:nvGrpSpPr>
          <p:cNvPr id="31" name="Group 30"/>
          <p:cNvGrpSpPr/>
          <p:nvPr/>
        </p:nvGrpSpPr>
        <p:grpSpPr>
          <a:xfrm>
            <a:off x="627682" y="3171383"/>
            <a:ext cx="1122650" cy="625311"/>
            <a:chOff x="0" y="936882"/>
            <a:chExt cx="1064530" cy="515232"/>
          </a:xfrm>
        </p:grpSpPr>
        <p:sp>
          <p:nvSpPr>
            <p:cNvPr id="32" name="Chevron 31" descr="This is the first arrow in the series of 8 arrows, representing the first stage of the process." title="Respond to the AMA"/>
            <p:cNvSpPr/>
            <p:nvPr/>
          </p:nvSpPr>
          <p:spPr>
            <a:xfrm>
              <a:off x="0" y="936882"/>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3" name="Chevron 4"/>
            <p:cNvSpPr/>
            <p:nvPr/>
          </p:nvSpPr>
          <p:spPr>
            <a:xfrm>
              <a:off x="257616"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Respond to AMA</a:t>
              </a:r>
              <a:endParaRPr lang="en-US" sz="600" kern="1200" dirty="0">
                <a:effectLst>
                  <a:glow rad="63500">
                    <a:schemeClr val="accent4">
                      <a:satMod val="175000"/>
                      <a:alpha val="40000"/>
                    </a:schemeClr>
                  </a:glow>
                </a:effectLst>
              </a:endParaRPr>
            </a:p>
          </p:txBody>
        </p:sp>
      </p:grpSp>
      <p:grpSp>
        <p:nvGrpSpPr>
          <p:cNvPr id="34" name="Group 33" descr="This is the second arrow in the series of 8 arrows, representing the second stage in the process." title="Develop committees"/>
          <p:cNvGrpSpPr/>
          <p:nvPr/>
        </p:nvGrpSpPr>
        <p:grpSpPr>
          <a:xfrm>
            <a:off x="1585760" y="3171383"/>
            <a:ext cx="1122650" cy="625311"/>
            <a:chOff x="958078" y="936882"/>
            <a:chExt cx="1064530" cy="515232"/>
          </a:xfrm>
        </p:grpSpPr>
        <p:sp>
          <p:nvSpPr>
            <p:cNvPr id="35" name="Chevron 34"/>
            <p:cNvSpPr/>
            <p:nvPr/>
          </p:nvSpPr>
          <p:spPr>
            <a:xfrm>
              <a:off x="958078" y="936882"/>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6" name="Chevron 6"/>
            <p:cNvSpPr/>
            <p:nvPr/>
          </p:nvSpPr>
          <p:spPr>
            <a:xfrm>
              <a:off x="1215694"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Develop Committees</a:t>
              </a:r>
              <a:endParaRPr lang="en-US" sz="600" kern="1200" dirty="0">
                <a:effectLst>
                  <a:glow rad="63500">
                    <a:schemeClr val="accent4">
                      <a:satMod val="175000"/>
                      <a:alpha val="40000"/>
                    </a:schemeClr>
                  </a:glow>
                </a:effectLst>
              </a:endParaRPr>
            </a:p>
          </p:txBody>
        </p:sp>
      </p:grpSp>
      <p:grpSp>
        <p:nvGrpSpPr>
          <p:cNvPr id="37" name="Group 36" descr="This is the third arrow in the series of 8 arrows, representing the third stage of the process." title="Accessibility at the U of M Survey"/>
          <p:cNvGrpSpPr/>
          <p:nvPr/>
        </p:nvGrpSpPr>
        <p:grpSpPr>
          <a:xfrm>
            <a:off x="2545166" y="3171383"/>
            <a:ext cx="1122650" cy="625311"/>
            <a:chOff x="1917484" y="936882"/>
            <a:chExt cx="1064530" cy="515232"/>
          </a:xfrm>
        </p:grpSpPr>
        <p:sp>
          <p:nvSpPr>
            <p:cNvPr id="38" name="Chevron 37"/>
            <p:cNvSpPr/>
            <p:nvPr/>
          </p:nvSpPr>
          <p:spPr>
            <a:xfrm>
              <a:off x="1917484" y="936882"/>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39" name="Chevron 8" descr="This is the third arrow in the series of 8 arrows, representing the third stage of the process." title="Accessibility Survey at the U of M"/>
            <p:cNvSpPr/>
            <p:nvPr/>
          </p:nvSpPr>
          <p:spPr>
            <a:xfrm>
              <a:off x="2175100"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Accessibility at the U of M Survey</a:t>
              </a:r>
              <a:endParaRPr lang="en-US" sz="600" kern="1200" dirty="0">
                <a:effectLst>
                  <a:glow rad="63500">
                    <a:schemeClr val="accent4">
                      <a:satMod val="175000"/>
                      <a:alpha val="40000"/>
                    </a:schemeClr>
                  </a:glow>
                </a:effectLst>
              </a:endParaRPr>
            </a:p>
          </p:txBody>
        </p:sp>
      </p:grpSp>
      <p:grpSp>
        <p:nvGrpSpPr>
          <p:cNvPr id="40" name="Group 39" descr="This is the fourth arrow in the series of 8 arrows, representing the fourth stage of the process." title="Barriers Audit worksheet and workshops"/>
          <p:cNvGrpSpPr/>
          <p:nvPr/>
        </p:nvGrpSpPr>
        <p:grpSpPr>
          <a:xfrm>
            <a:off x="3503243" y="3171383"/>
            <a:ext cx="1122650" cy="625311"/>
            <a:chOff x="2875561" y="936882"/>
            <a:chExt cx="1064530" cy="515232"/>
          </a:xfrm>
        </p:grpSpPr>
        <p:sp>
          <p:nvSpPr>
            <p:cNvPr id="41" name="Chevron 40"/>
            <p:cNvSpPr/>
            <p:nvPr/>
          </p:nvSpPr>
          <p:spPr>
            <a:xfrm>
              <a:off x="2875561" y="936882"/>
              <a:ext cx="1064530" cy="515232"/>
            </a:xfrm>
            <a:prstGeom prst="chevron">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2" name="Chevron 10"/>
            <p:cNvSpPr/>
            <p:nvPr/>
          </p:nvSpPr>
          <p:spPr>
            <a:xfrm>
              <a:off x="3133177"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Barriers Audit Worksheet and Workshops</a:t>
              </a:r>
              <a:endParaRPr lang="en-US" sz="600" kern="1200" dirty="0">
                <a:effectLst>
                  <a:glow rad="63500">
                    <a:schemeClr val="accent4">
                      <a:satMod val="175000"/>
                      <a:alpha val="40000"/>
                    </a:schemeClr>
                  </a:glow>
                </a:effectLst>
              </a:endParaRPr>
            </a:p>
          </p:txBody>
        </p:sp>
      </p:grpSp>
      <p:grpSp>
        <p:nvGrpSpPr>
          <p:cNvPr id="43" name="Group 42" descr="This is the fifth arrow in the series of 8 arrows, representing the fifth stage of the process." title="Define plan for barrier removal and future prevention strategy"/>
          <p:cNvGrpSpPr/>
          <p:nvPr/>
        </p:nvGrpSpPr>
        <p:grpSpPr>
          <a:xfrm>
            <a:off x="4461320" y="3171383"/>
            <a:ext cx="1122650" cy="625311"/>
            <a:chOff x="3833638" y="936882"/>
            <a:chExt cx="1064530" cy="515232"/>
          </a:xfrm>
        </p:grpSpPr>
        <p:sp>
          <p:nvSpPr>
            <p:cNvPr id="44" name="Chevron 43"/>
            <p:cNvSpPr/>
            <p:nvPr/>
          </p:nvSpPr>
          <p:spPr>
            <a:xfrm>
              <a:off x="3833638" y="936882"/>
              <a:ext cx="1064530" cy="515232"/>
            </a:xfrm>
            <a:prstGeom prst="chevron">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5" name="Chevron 12"/>
            <p:cNvSpPr/>
            <p:nvPr/>
          </p:nvSpPr>
          <p:spPr>
            <a:xfrm>
              <a:off x="4091254"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Define plan for barrier removal and future prevention strategy</a:t>
              </a:r>
              <a:endParaRPr lang="en-US" sz="600" kern="1200" dirty="0">
                <a:effectLst>
                  <a:glow rad="63500">
                    <a:schemeClr val="accent4">
                      <a:satMod val="175000"/>
                      <a:alpha val="40000"/>
                    </a:schemeClr>
                  </a:glow>
                </a:effectLst>
              </a:endParaRPr>
            </a:p>
          </p:txBody>
        </p:sp>
      </p:grpSp>
      <p:grpSp>
        <p:nvGrpSpPr>
          <p:cNvPr id="46" name="Group 45" descr="This is the sixth arrow in the series of 8 arrows, representing the sixth stage of the process." title="Community Consulation and feedback"/>
          <p:cNvGrpSpPr/>
          <p:nvPr/>
        </p:nvGrpSpPr>
        <p:grpSpPr>
          <a:xfrm>
            <a:off x="5419398" y="3171383"/>
            <a:ext cx="1122650" cy="625311"/>
            <a:chOff x="4791716" y="936882"/>
            <a:chExt cx="1064530" cy="515232"/>
          </a:xfrm>
        </p:grpSpPr>
        <p:sp>
          <p:nvSpPr>
            <p:cNvPr id="47" name="Chevron 46"/>
            <p:cNvSpPr/>
            <p:nvPr/>
          </p:nvSpPr>
          <p:spPr>
            <a:xfrm>
              <a:off x="4791716" y="936882"/>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8" name="Chevron 14"/>
            <p:cNvSpPr/>
            <p:nvPr/>
          </p:nvSpPr>
          <p:spPr>
            <a:xfrm>
              <a:off x="5049332"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Community Consultation and feedback</a:t>
              </a:r>
              <a:endParaRPr lang="en-US" sz="600" kern="1200" dirty="0">
                <a:effectLst>
                  <a:glow rad="63500">
                    <a:schemeClr val="accent4">
                      <a:satMod val="175000"/>
                      <a:alpha val="40000"/>
                    </a:schemeClr>
                  </a:glow>
                </a:effectLst>
              </a:endParaRPr>
            </a:p>
          </p:txBody>
        </p:sp>
      </p:grpSp>
      <p:grpSp>
        <p:nvGrpSpPr>
          <p:cNvPr id="49" name="Group 48" descr="This is the seventh arrow in the series of 8 arrows, representing the seventh stage of the process." title="Create accessibility plan"/>
          <p:cNvGrpSpPr/>
          <p:nvPr/>
        </p:nvGrpSpPr>
        <p:grpSpPr>
          <a:xfrm>
            <a:off x="6377475" y="3171383"/>
            <a:ext cx="1122650" cy="625311"/>
            <a:chOff x="5749793" y="936882"/>
            <a:chExt cx="1064530" cy="515232"/>
          </a:xfrm>
        </p:grpSpPr>
        <p:sp>
          <p:nvSpPr>
            <p:cNvPr id="50" name="Chevron 49"/>
            <p:cNvSpPr/>
            <p:nvPr/>
          </p:nvSpPr>
          <p:spPr>
            <a:xfrm>
              <a:off x="5749793" y="936882"/>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51" name="Chevron 16"/>
            <p:cNvSpPr/>
            <p:nvPr/>
          </p:nvSpPr>
          <p:spPr>
            <a:xfrm>
              <a:off x="6007409"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Create Accessibility Plan</a:t>
              </a:r>
              <a:endParaRPr lang="en-US" sz="600" kern="1200" dirty="0">
                <a:effectLst>
                  <a:glow rad="63500">
                    <a:schemeClr val="accent4">
                      <a:satMod val="175000"/>
                      <a:alpha val="40000"/>
                    </a:schemeClr>
                  </a:glow>
                </a:effectLst>
              </a:endParaRPr>
            </a:p>
          </p:txBody>
        </p:sp>
      </p:grpSp>
      <p:grpSp>
        <p:nvGrpSpPr>
          <p:cNvPr id="52" name="Group 51" descr="This is the eighth arrow in the series of 8 arrows, representing the last stage of the process." title="Continue on to the next AMA standard"/>
          <p:cNvGrpSpPr/>
          <p:nvPr/>
        </p:nvGrpSpPr>
        <p:grpSpPr>
          <a:xfrm>
            <a:off x="7335551" y="3171383"/>
            <a:ext cx="1122650" cy="625311"/>
            <a:chOff x="6707869" y="936882"/>
            <a:chExt cx="1064530" cy="515232"/>
          </a:xfrm>
        </p:grpSpPr>
        <p:sp>
          <p:nvSpPr>
            <p:cNvPr id="53" name="Chevron 52"/>
            <p:cNvSpPr/>
            <p:nvPr/>
          </p:nvSpPr>
          <p:spPr>
            <a:xfrm>
              <a:off x="6707869" y="936882"/>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4" name="Chevron 18"/>
            <p:cNvSpPr/>
            <p:nvPr/>
          </p:nvSpPr>
          <p:spPr>
            <a:xfrm>
              <a:off x="6965485"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Continue on to the next AMA standard</a:t>
              </a:r>
              <a:endParaRPr lang="en-US" sz="600" kern="1200" dirty="0">
                <a:effectLst>
                  <a:glow rad="63500">
                    <a:schemeClr val="accent4">
                      <a:satMod val="175000"/>
                      <a:alpha val="40000"/>
                    </a:schemeClr>
                  </a:glow>
                </a:effectLst>
              </a:endParaRPr>
            </a:p>
          </p:txBody>
        </p:sp>
      </p:grpSp>
    </p:spTree>
    <p:extLst>
      <p:ext uri="{BB962C8B-B14F-4D97-AF65-F5344CB8AC3E}">
        <p14:creationId xmlns:p14="http://schemas.microsoft.com/office/powerpoint/2010/main" val="262196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 to Accessibility for Manitobans Act</a:t>
            </a:r>
            <a:endParaRPr lang="en-US" dirty="0"/>
          </a:p>
        </p:txBody>
      </p:sp>
      <p:sp>
        <p:nvSpPr>
          <p:cNvPr id="3" name="Content Placeholder 2"/>
          <p:cNvSpPr>
            <a:spLocks noGrp="1"/>
          </p:cNvSpPr>
          <p:nvPr>
            <p:ph idx="1"/>
          </p:nvPr>
        </p:nvSpPr>
        <p:spPr>
          <a:xfrm>
            <a:off x="428183" y="1946275"/>
            <a:ext cx="7772400" cy="3992563"/>
          </a:xfrm>
        </p:spPr>
        <p:txBody>
          <a:bodyPr/>
          <a:lstStyle/>
          <a:p>
            <a:pPr marL="0" indent="0">
              <a:buNone/>
            </a:pPr>
            <a:endParaRPr lang="en-US" dirty="0" smtClean="0"/>
          </a:p>
          <a:p>
            <a:pPr marL="0" indent="0">
              <a:buNone/>
            </a:pPr>
            <a:endParaRPr lang="en-US" dirty="0"/>
          </a:p>
          <a:p>
            <a:pPr marL="0" indent="0">
              <a:buNone/>
            </a:pPr>
            <a:endParaRPr lang="en-US" dirty="0"/>
          </a:p>
        </p:txBody>
      </p:sp>
      <p:grpSp>
        <p:nvGrpSpPr>
          <p:cNvPr id="77" name="Group 76"/>
          <p:cNvGrpSpPr/>
          <p:nvPr/>
        </p:nvGrpSpPr>
        <p:grpSpPr>
          <a:xfrm>
            <a:off x="1961592" y="3171384"/>
            <a:ext cx="1064530" cy="515232"/>
            <a:chOff x="958078" y="936882"/>
            <a:chExt cx="1064530" cy="515232"/>
          </a:xfrm>
          <a:scene3d>
            <a:camera prst="isometricOffAxis2Top"/>
            <a:lightRig rig="threePt" dir="t"/>
          </a:scene3d>
        </p:grpSpPr>
        <p:sp>
          <p:nvSpPr>
            <p:cNvPr id="96" name="Chevron 95"/>
            <p:cNvSpPr/>
            <p:nvPr/>
          </p:nvSpPr>
          <p:spPr>
            <a:xfrm>
              <a:off x="958078" y="936882"/>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97" name="Chevron 6"/>
            <p:cNvSpPr/>
            <p:nvPr/>
          </p:nvSpPr>
          <p:spPr>
            <a:xfrm>
              <a:off x="1215694"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Develop Committees</a:t>
              </a:r>
              <a:endParaRPr lang="en-US" sz="600" kern="1200" dirty="0">
                <a:effectLst>
                  <a:glow rad="63500">
                    <a:schemeClr val="accent4">
                      <a:satMod val="175000"/>
                      <a:alpha val="40000"/>
                    </a:schemeClr>
                  </a:glow>
                </a:effectLst>
              </a:endParaRPr>
            </a:p>
          </p:txBody>
        </p:sp>
      </p:grpSp>
      <p:grpSp>
        <p:nvGrpSpPr>
          <p:cNvPr id="76" name="Group 75" descr="This is the first arrow in the series of 8 arrows, representing the first stage of the process." title="Respond to the AMA"/>
          <p:cNvGrpSpPr/>
          <p:nvPr/>
        </p:nvGrpSpPr>
        <p:grpSpPr>
          <a:xfrm>
            <a:off x="466342" y="2750949"/>
            <a:ext cx="2267407" cy="1266217"/>
            <a:chOff x="0" y="1018243"/>
            <a:chExt cx="1064530" cy="525707"/>
          </a:xfrm>
        </p:grpSpPr>
        <p:sp>
          <p:nvSpPr>
            <p:cNvPr id="98" name="Chevron 97"/>
            <p:cNvSpPr/>
            <p:nvPr/>
          </p:nvSpPr>
          <p:spPr>
            <a:xfrm>
              <a:off x="0" y="1018243"/>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99" name="Chevron 4"/>
            <p:cNvSpPr/>
            <p:nvPr/>
          </p:nvSpPr>
          <p:spPr>
            <a:xfrm>
              <a:off x="295370" y="1028718"/>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1200" kern="1200" dirty="0" smtClean="0">
                  <a:effectLst>
                    <a:glow rad="63500">
                      <a:schemeClr val="accent4">
                        <a:satMod val="175000"/>
                        <a:alpha val="40000"/>
                      </a:schemeClr>
                    </a:glow>
                  </a:effectLst>
                </a:rPr>
                <a:t>Respond to AMA</a:t>
              </a:r>
              <a:endParaRPr lang="en-US" sz="1200" kern="1200" dirty="0">
                <a:effectLst>
                  <a:glow rad="63500">
                    <a:schemeClr val="accent4">
                      <a:satMod val="175000"/>
                      <a:alpha val="40000"/>
                    </a:schemeClr>
                  </a:glow>
                </a:effectLst>
              </a:endParaRPr>
            </a:p>
          </p:txBody>
        </p:sp>
      </p:grpSp>
      <p:grpSp>
        <p:nvGrpSpPr>
          <p:cNvPr id="78" name="Group 77"/>
          <p:cNvGrpSpPr/>
          <p:nvPr/>
        </p:nvGrpSpPr>
        <p:grpSpPr>
          <a:xfrm>
            <a:off x="2920998" y="3171384"/>
            <a:ext cx="1064530" cy="515232"/>
            <a:chOff x="1917484" y="936882"/>
            <a:chExt cx="1064530" cy="515232"/>
          </a:xfrm>
          <a:scene3d>
            <a:camera prst="isometricOffAxis2Top"/>
            <a:lightRig rig="threePt" dir="t"/>
          </a:scene3d>
        </p:grpSpPr>
        <p:sp>
          <p:nvSpPr>
            <p:cNvPr id="94" name="Chevron 93"/>
            <p:cNvSpPr/>
            <p:nvPr/>
          </p:nvSpPr>
          <p:spPr>
            <a:xfrm>
              <a:off x="1917484" y="936882"/>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95" name="Chevron 8"/>
            <p:cNvSpPr/>
            <p:nvPr/>
          </p:nvSpPr>
          <p:spPr>
            <a:xfrm>
              <a:off x="2175100"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Accessibility at the U of M Survey</a:t>
              </a:r>
              <a:endParaRPr lang="en-US" sz="600" kern="1200" dirty="0">
                <a:effectLst>
                  <a:glow rad="63500">
                    <a:schemeClr val="accent4">
                      <a:satMod val="175000"/>
                      <a:alpha val="40000"/>
                    </a:schemeClr>
                  </a:glow>
                </a:effectLst>
              </a:endParaRPr>
            </a:p>
          </p:txBody>
        </p:sp>
      </p:grpSp>
      <p:grpSp>
        <p:nvGrpSpPr>
          <p:cNvPr id="79" name="Group 78"/>
          <p:cNvGrpSpPr/>
          <p:nvPr/>
        </p:nvGrpSpPr>
        <p:grpSpPr>
          <a:xfrm>
            <a:off x="3879075" y="3171384"/>
            <a:ext cx="1064530" cy="515232"/>
            <a:chOff x="2875561" y="936882"/>
            <a:chExt cx="1064530" cy="515232"/>
          </a:xfrm>
          <a:scene3d>
            <a:camera prst="isometricOffAxis2Top"/>
            <a:lightRig rig="threePt" dir="t"/>
          </a:scene3d>
        </p:grpSpPr>
        <p:sp>
          <p:nvSpPr>
            <p:cNvPr id="92" name="Chevron 91"/>
            <p:cNvSpPr/>
            <p:nvPr/>
          </p:nvSpPr>
          <p:spPr>
            <a:xfrm>
              <a:off x="2875561" y="936882"/>
              <a:ext cx="1064530" cy="515232"/>
            </a:xfrm>
            <a:prstGeom prst="chevron">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93" name="Chevron 10"/>
            <p:cNvSpPr/>
            <p:nvPr/>
          </p:nvSpPr>
          <p:spPr>
            <a:xfrm>
              <a:off x="3133177"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Barriers Audit Worksheet and Workshops</a:t>
              </a:r>
              <a:endParaRPr lang="en-US" sz="600" kern="1200" dirty="0">
                <a:effectLst>
                  <a:glow rad="63500">
                    <a:schemeClr val="accent4">
                      <a:satMod val="175000"/>
                      <a:alpha val="40000"/>
                    </a:schemeClr>
                  </a:glow>
                </a:effectLst>
              </a:endParaRPr>
            </a:p>
          </p:txBody>
        </p:sp>
      </p:grpSp>
      <p:grpSp>
        <p:nvGrpSpPr>
          <p:cNvPr id="80" name="Group 79"/>
          <p:cNvGrpSpPr/>
          <p:nvPr/>
        </p:nvGrpSpPr>
        <p:grpSpPr>
          <a:xfrm>
            <a:off x="4837152" y="3171384"/>
            <a:ext cx="1064530" cy="515232"/>
            <a:chOff x="3833638" y="936882"/>
            <a:chExt cx="1064530" cy="515232"/>
          </a:xfrm>
          <a:scene3d>
            <a:camera prst="isometricOffAxis2Top"/>
            <a:lightRig rig="threePt" dir="t"/>
          </a:scene3d>
        </p:grpSpPr>
        <p:sp>
          <p:nvSpPr>
            <p:cNvPr id="90" name="Chevron 89"/>
            <p:cNvSpPr/>
            <p:nvPr/>
          </p:nvSpPr>
          <p:spPr>
            <a:xfrm>
              <a:off x="3833638" y="936882"/>
              <a:ext cx="1064530" cy="515232"/>
            </a:xfrm>
            <a:prstGeom prst="chevron">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91" name="Chevron 12"/>
            <p:cNvSpPr/>
            <p:nvPr/>
          </p:nvSpPr>
          <p:spPr>
            <a:xfrm>
              <a:off x="4091254"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Define plan for barrier removal and future prevention strategy</a:t>
              </a:r>
              <a:endParaRPr lang="en-US" sz="600" kern="1200" dirty="0">
                <a:effectLst>
                  <a:glow rad="63500">
                    <a:schemeClr val="accent4">
                      <a:satMod val="175000"/>
                      <a:alpha val="40000"/>
                    </a:schemeClr>
                  </a:glow>
                </a:effectLst>
              </a:endParaRPr>
            </a:p>
          </p:txBody>
        </p:sp>
      </p:grpSp>
      <p:grpSp>
        <p:nvGrpSpPr>
          <p:cNvPr id="81" name="Group 80"/>
          <p:cNvGrpSpPr/>
          <p:nvPr/>
        </p:nvGrpSpPr>
        <p:grpSpPr>
          <a:xfrm>
            <a:off x="5795230" y="3171384"/>
            <a:ext cx="1064530" cy="515232"/>
            <a:chOff x="4791716" y="936882"/>
            <a:chExt cx="1064530" cy="515232"/>
          </a:xfrm>
          <a:scene3d>
            <a:camera prst="isometricOffAxis2Top"/>
            <a:lightRig rig="threePt" dir="t"/>
          </a:scene3d>
        </p:grpSpPr>
        <p:sp>
          <p:nvSpPr>
            <p:cNvPr id="88" name="Chevron 87"/>
            <p:cNvSpPr/>
            <p:nvPr/>
          </p:nvSpPr>
          <p:spPr>
            <a:xfrm>
              <a:off x="4791716" y="936882"/>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89" name="Chevron 14"/>
            <p:cNvSpPr/>
            <p:nvPr/>
          </p:nvSpPr>
          <p:spPr>
            <a:xfrm>
              <a:off x="5049332"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Community Consultation and feedback</a:t>
              </a:r>
              <a:endParaRPr lang="en-US" sz="600" kern="1200" dirty="0">
                <a:effectLst>
                  <a:glow rad="63500">
                    <a:schemeClr val="accent4">
                      <a:satMod val="175000"/>
                      <a:alpha val="40000"/>
                    </a:schemeClr>
                  </a:glow>
                </a:effectLst>
              </a:endParaRPr>
            </a:p>
          </p:txBody>
        </p:sp>
      </p:grpSp>
      <p:grpSp>
        <p:nvGrpSpPr>
          <p:cNvPr id="82" name="Group 81"/>
          <p:cNvGrpSpPr/>
          <p:nvPr/>
        </p:nvGrpSpPr>
        <p:grpSpPr>
          <a:xfrm>
            <a:off x="6753307" y="3171384"/>
            <a:ext cx="1064530" cy="515232"/>
            <a:chOff x="5749793" y="936882"/>
            <a:chExt cx="1064530" cy="515232"/>
          </a:xfrm>
          <a:scene3d>
            <a:camera prst="isometricOffAxis2Top"/>
            <a:lightRig rig="threePt" dir="t"/>
          </a:scene3d>
        </p:grpSpPr>
        <p:sp>
          <p:nvSpPr>
            <p:cNvPr id="86" name="Chevron 85"/>
            <p:cNvSpPr/>
            <p:nvPr/>
          </p:nvSpPr>
          <p:spPr>
            <a:xfrm>
              <a:off x="5749793" y="936882"/>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87" name="Chevron 16"/>
            <p:cNvSpPr/>
            <p:nvPr/>
          </p:nvSpPr>
          <p:spPr>
            <a:xfrm>
              <a:off x="6007409"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Create Accessibility Plan</a:t>
              </a:r>
              <a:endParaRPr lang="en-US" sz="600" kern="1200" dirty="0">
                <a:effectLst>
                  <a:glow rad="63500">
                    <a:schemeClr val="accent4">
                      <a:satMod val="175000"/>
                      <a:alpha val="40000"/>
                    </a:schemeClr>
                  </a:glow>
                </a:effectLst>
              </a:endParaRPr>
            </a:p>
          </p:txBody>
        </p:sp>
      </p:grpSp>
      <p:grpSp>
        <p:nvGrpSpPr>
          <p:cNvPr id="83" name="Group 82"/>
          <p:cNvGrpSpPr/>
          <p:nvPr/>
        </p:nvGrpSpPr>
        <p:grpSpPr>
          <a:xfrm>
            <a:off x="7711383" y="3171384"/>
            <a:ext cx="1064530" cy="515232"/>
            <a:chOff x="6707869" y="936882"/>
            <a:chExt cx="1064530" cy="515232"/>
          </a:xfrm>
          <a:scene3d>
            <a:camera prst="isometricOffAxis2Top"/>
            <a:lightRig rig="threePt" dir="t"/>
          </a:scene3d>
        </p:grpSpPr>
        <p:sp>
          <p:nvSpPr>
            <p:cNvPr id="84" name="Chevron 83"/>
            <p:cNvSpPr/>
            <p:nvPr/>
          </p:nvSpPr>
          <p:spPr>
            <a:xfrm>
              <a:off x="6707869" y="936882"/>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85" name="Chevron 18"/>
            <p:cNvSpPr/>
            <p:nvPr/>
          </p:nvSpPr>
          <p:spPr>
            <a:xfrm>
              <a:off x="6965485"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Continue on to the next AMA standard</a:t>
              </a:r>
              <a:endParaRPr lang="en-US" sz="600" kern="1200" dirty="0">
                <a:effectLst>
                  <a:glow rad="63500">
                    <a:schemeClr val="accent4">
                      <a:satMod val="175000"/>
                      <a:alpha val="40000"/>
                    </a:schemeClr>
                  </a:glow>
                </a:effectLst>
              </a:endParaRPr>
            </a:p>
          </p:txBody>
        </p:sp>
      </p:grpSp>
    </p:spTree>
    <p:extLst>
      <p:ext uri="{BB962C8B-B14F-4D97-AF65-F5344CB8AC3E}">
        <p14:creationId xmlns:p14="http://schemas.microsoft.com/office/powerpoint/2010/main" val="4139701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descr="A branch directly below the 'Accessibility for Manitobn's Act'. This section branches into the five standards." title="Univeristy of Manitoba's Accessibility Plan in blue"/>
          <p:cNvSpPr/>
          <p:nvPr/>
        </p:nvSpPr>
        <p:spPr bwMode="auto">
          <a:xfrm>
            <a:off x="2734570" y="3063309"/>
            <a:ext cx="3433318" cy="508959"/>
          </a:xfrm>
          <a:prstGeom prst="roundRect">
            <a:avLst/>
          </a:prstGeom>
          <a:solidFill>
            <a:srgbClr val="628D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2" name="Oval 1" descr="a tree with “accessibility for Manitobans act" title="Accessibility for Manitobans Act in bright blue"/>
          <p:cNvSpPr/>
          <p:nvPr/>
        </p:nvSpPr>
        <p:spPr bwMode="auto">
          <a:xfrm>
            <a:off x="3428999" y="1506299"/>
            <a:ext cx="2044460" cy="1000664"/>
          </a:xfrm>
          <a:prstGeom prst="ellipse">
            <a:avLst/>
          </a:prstGeom>
          <a:solidFill>
            <a:srgbClr val="09B9CB"/>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4" name="Oval 3" descr="This is directly below the 'University of Manitoba's Accessibility Plan' and is the first of five branchs off the  'University of Manitoba's Accessibility Plan'." title="Customer Service in lime green"/>
          <p:cNvSpPr/>
          <p:nvPr/>
        </p:nvSpPr>
        <p:spPr bwMode="auto">
          <a:xfrm>
            <a:off x="759125" y="4226944"/>
            <a:ext cx="1328467" cy="1009290"/>
          </a:xfrm>
          <a:prstGeom prst="ellipse">
            <a:avLst/>
          </a:prstGeom>
          <a:solidFill>
            <a:srgbClr val="C8AE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5" name="Oval 4" descr="This is directly below the 'University of Manitoba's Accessibility Plan' and is the second of five branchs off the  'University of Manitoba's Accessibility Plan'" title="employment in green"/>
          <p:cNvSpPr/>
          <p:nvPr/>
        </p:nvSpPr>
        <p:spPr bwMode="auto">
          <a:xfrm>
            <a:off x="2273060" y="4226944"/>
            <a:ext cx="1328467" cy="1009290"/>
          </a:xfrm>
          <a:prstGeom prst="ellipse">
            <a:avLst/>
          </a:prstGeom>
          <a:solidFill>
            <a:srgbClr val="6A8013"/>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6" name="Oval 5" descr="This is directly below the 'University of Manitoba's Accessibility Plan' and is the third of five branchs off the  'University of Manitoba's Accessibility Plan'" title="Information and Communication in yellow"/>
          <p:cNvSpPr/>
          <p:nvPr/>
        </p:nvSpPr>
        <p:spPr bwMode="auto">
          <a:xfrm>
            <a:off x="3786995" y="4226944"/>
            <a:ext cx="1328467" cy="1009290"/>
          </a:xfrm>
          <a:prstGeom prst="ellipse">
            <a:avLst/>
          </a:prstGeom>
          <a:solidFill>
            <a:srgbClr val="F2AA03"/>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7" name="Oval 6" descr="This is directly below the 'University of Manitoba's Accessibility Plan' and is the fourth of five branchs off the  'University of Manitoba's Accessibility Plan'" title="Transportation in orange"/>
          <p:cNvSpPr/>
          <p:nvPr/>
        </p:nvSpPr>
        <p:spPr bwMode="auto">
          <a:xfrm>
            <a:off x="5300930" y="4226944"/>
            <a:ext cx="1328467" cy="1009290"/>
          </a:xfrm>
          <a:prstGeom prst="ellipse">
            <a:avLst/>
          </a:prstGeom>
          <a:solidFill>
            <a:srgbClr val="EC712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8" name="Oval 7" descr="This is directly below the 'University of Manitoba's Accessibility Plan' and is the fifth of five branchs off the  'University of Manitoba's Accessibility Plan'" title="Built Environment in Red"/>
          <p:cNvSpPr/>
          <p:nvPr/>
        </p:nvSpPr>
        <p:spPr bwMode="auto">
          <a:xfrm>
            <a:off x="6814865" y="4226944"/>
            <a:ext cx="1328467" cy="1009290"/>
          </a:xfrm>
          <a:prstGeom prst="ellipse">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cxnSp>
        <p:nvCxnSpPr>
          <p:cNvPr id="10" name="Straight Connector 9"/>
          <p:cNvCxnSpPr>
            <a:stCxn id="2" idx="4"/>
            <a:endCxn id="42" idx="0"/>
          </p:cNvCxnSpPr>
          <p:nvPr/>
        </p:nvCxnSpPr>
        <p:spPr bwMode="auto">
          <a:xfrm>
            <a:off x="4451229" y="2506963"/>
            <a:ext cx="0" cy="556346"/>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2" name="Straight Arrow Connector 11"/>
          <p:cNvCxnSpPr>
            <a:endCxn id="4" idx="0"/>
          </p:cNvCxnSpPr>
          <p:nvPr/>
        </p:nvCxnSpPr>
        <p:spPr bwMode="auto">
          <a:xfrm flipH="1">
            <a:off x="1423359" y="3579963"/>
            <a:ext cx="3027869" cy="646981"/>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14" name="Straight Arrow Connector 13"/>
          <p:cNvCxnSpPr>
            <a:endCxn id="5" idx="0"/>
          </p:cNvCxnSpPr>
          <p:nvPr/>
        </p:nvCxnSpPr>
        <p:spPr bwMode="auto">
          <a:xfrm flipH="1">
            <a:off x="2937294" y="3579963"/>
            <a:ext cx="1513934" cy="646981"/>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16" name="Straight Arrow Connector 15"/>
          <p:cNvCxnSpPr>
            <a:endCxn id="6" idx="0"/>
          </p:cNvCxnSpPr>
          <p:nvPr/>
        </p:nvCxnSpPr>
        <p:spPr bwMode="auto">
          <a:xfrm>
            <a:off x="4451228" y="3579963"/>
            <a:ext cx="1" cy="646981"/>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18" name="Straight Arrow Connector 17"/>
          <p:cNvCxnSpPr>
            <a:endCxn id="7" idx="0"/>
          </p:cNvCxnSpPr>
          <p:nvPr/>
        </p:nvCxnSpPr>
        <p:spPr bwMode="auto">
          <a:xfrm>
            <a:off x="4451228" y="3579963"/>
            <a:ext cx="1513936" cy="646981"/>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20" name="Straight Arrow Connector 19"/>
          <p:cNvCxnSpPr>
            <a:endCxn id="8" idx="0"/>
          </p:cNvCxnSpPr>
          <p:nvPr/>
        </p:nvCxnSpPr>
        <p:spPr bwMode="auto">
          <a:xfrm>
            <a:off x="4451228" y="3579963"/>
            <a:ext cx="3027871" cy="646981"/>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
        <p:nvSpPr>
          <p:cNvPr id="23" name="TextBox 22"/>
          <p:cNvSpPr txBox="1"/>
          <p:nvPr/>
        </p:nvSpPr>
        <p:spPr>
          <a:xfrm>
            <a:off x="3443618" y="1767728"/>
            <a:ext cx="2361768" cy="553998"/>
          </a:xfrm>
          <a:prstGeom prst="rect">
            <a:avLst/>
          </a:prstGeom>
          <a:noFill/>
        </p:spPr>
        <p:txBody>
          <a:bodyPr wrap="square" rtlCol="0">
            <a:spAutoFit/>
          </a:bodyPr>
          <a:lstStyle/>
          <a:p>
            <a:r>
              <a:rPr lang="en-CA" sz="1500" b="1" dirty="0" smtClean="0">
                <a:solidFill>
                  <a:schemeClr val="bg1"/>
                </a:solidFill>
                <a:effectLst>
                  <a:outerShdw blurRad="38100" dist="38100" dir="2700000" algn="tl">
                    <a:srgbClr val="000000">
                      <a:alpha val="43137"/>
                    </a:srgbClr>
                  </a:outerShdw>
                </a:effectLst>
                <a:latin typeface="Myriad Pro"/>
              </a:rPr>
              <a:t>ACCESSIBILITY FOR MANITOBANS ACT</a:t>
            </a:r>
            <a:endParaRPr lang="en-CA" sz="1500" b="1" dirty="0">
              <a:solidFill>
                <a:schemeClr val="bg1"/>
              </a:solidFill>
              <a:effectLst>
                <a:outerShdw blurRad="38100" dist="38100" dir="2700000" algn="tl">
                  <a:srgbClr val="000000">
                    <a:alpha val="43137"/>
                  </a:srgbClr>
                </a:outerShdw>
              </a:effectLst>
              <a:latin typeface="Myriad Pro"/>
            </a:endParaRPr>
          </a:p>
        </p:txBody>
      </p:sp>
      <p:sp>
        <p:nvSpPr>
          <p:cNvPr id="29" name="Rectangle 28"/>
          <p:cNvSpPr/>
          <p:nvPr/>
        </p:nvSpPr>
        <p:spPr>
          <a:xfrm>
            <a:off x="2734569" y="3171595"/>
            <a:ext cx="3433318" cy="292388"/>
          </a:xfrm>
          <a:prstGeom prst="rect">
            <a:avLst/>
          </a:prstGeom>
        </p:spPr>
        <p:txBody>
          <a:bodyPr wrap="square">
            <a:spAutoFit/>
          </a:bodyPr>
          <a:lstStyle/>
          <a:p>
            <a:r>
              <a:rPr lang="en-CA" sz="1250" b="1" dirty="0" smtClean="0">
                <a:solidFill>
                  <a:schemeClr val="bg1"/>
                </a:solidFill>
                <a:effectLst>
                  <a:outerShdw blurRad="38100" dist="38100" dir="2700000" algn="tl">
                    <a:srgbClr val="000000">
                      <a:alpha val="43137"/>
                    </a:srgbClr>
                  </a:outerShdw>
                </a:effectLst>
                <a:latin typeface="Myriad Pro"/>
              </a:rPr>
              <a:t>University of Manitoba’s Accessibility Plan</a:t>
            </a:r>
            <a:endParaRPr lang="en-CA" sz="1250" b="1" dirty="0">
              <a:solidFill>
                <a:schemeClr val="bg1"/>
              </a:solidFill>
              <a:effectLst>
                <a:outerShdw blurRad="38100" dist="38100" dir="2700000" algn="tl">
                  <a:srgbClr val="000000">
                    <a:alpha val="43137"/>
                  </a:srgbClr>
                </a:outerShdw>
              </a:effectLst>
              <a:latin typeface="Myriad Pro"/>
            </a:endParaRPr>
          </a:p>
        </p:txBody>
      </p:sp>
      <p:sp>
        <p:nvSpPr>
          <p:cNvPr id="36" name="Rectangle 35"/>
          <p:cNvSpPr/>
          <p:nvPr/>
        </p:nvSpPr>
        <p:spPr>
          <a:xfrm>
            <a:off x="672860" y="4593089"/>
            <a:ext cx="1500995" cy="276999"/>
          </a:xfrm>
          <a:prstGeom prst="rect">
            <a:avLst/>
          </a:prstGeom>
        </p:spPr>
        <p:txBody>
          <a:bodyPr wrap="square">
            <a:spAutoFit/>
          </a:bodyPr>
          <a:lstStyle/>
          <a:p>
            <a:r>
              <a:rPr lang="en-CA" sz="1200" b="1" dirty="0" smtClean="0">
                <a:solidFill>
                  <a:schemeClr val="bg1"/>
                </a:solidFill>
                <a:effectLst>
                  <a:outerShdw blurRad="38100" dist="38100" dir="2700000" algn="tl">
                    <a:srgbClr val="000000">
                      <a:alpha val="43137"/>
                    </a:srgbClr>
                  </a:outerShdw>
                </a:effectLst>
                <a:latin typeface="Myriad Pro"/>
              </a:rPr>
              <a:t>Customer Service</a:t>
            </a:r>
            <a:endParaRPr lang="en-CA" sz="1200" b="1" dirty="0">
              <a:solidFill>
                <a:schemeClr val="bg1"/>
              </a:solidFill>
              <a:effectLst>
                <a:outerShdw blurRad="38100" dist="38100" dir="2700000" algn="tl">
                  <a:srgbClr val="000000">
                    <a:alpha val="43137"/>
                  </a:srgbClr>
                </a:outerShdw>
              </a:effectLst>
              <a:latin typeface="Myriad Pro"/>
            </a:endParaRPr>
          </a:p>
        </p:txBody>
      </p:sp>
      <p:sp>
        <p:nvSpPr>
          <p:cNvPr id="37" name="Rectangle 36"/>
          <p:cNvSpPr/>
          <p:nvPr/>
        </p:nvSpPr>
        <p:spPr>
          <a:xfrm>
            <a:off x="2359323" y="4593088"/>
            <a:ext cx="1500995" cy="276999"/>
          </a:xfrm>
          <a:prstGeom prst="rect">
            <a:avLst/>
          </a:prstGeom>
        </p:spPr>
        <p:txBody>
          <a:bodyPr wrap="square">
            <a:spAutoFit/>
          </a:bodyPr>
          <a:lstStyle/>
          <a:p>
            <a:r>
              <a:rPr lang="en-CA" sz="1200" b="1" dirty="0" smtClean="0">
                <a:solidFill>
                  <a:schemeClr val="bg1"/>
                </a:solidFill>
                <a:effectLst>
                  <a:outerShdw blurRad="38100" dist="38100" dir="2700000" algn="tl">
                    <a:srgbClr val="000000">
                      <a:alpha val="43137"/>
                    </a:srgbClr>
                  </a:outerShdw>
                </a:effectLst>
                <a:latin typeface="Myriad Pro"/>
              </a:rPr>
              <a:t>Employment</a:t>
            </a:r>
            <a:endParaRPr lang="en-CA" sz="1200" b="1" dirty="0">
              <a:solidFill>
                <a:schemeClr val="bg1"/>
              </a:solidFill>
              <a:effectLst>
                <a:outerShdw blurRad="38100" dist="38100" dir="2700000" algn="tl">
                  <a:srgbClr val="000000">
                    <a:alpha val="43137"/>
                  </a:srgbClr>
                </a:outerShdw>
              </a:effectLst>
              <a:latin typeface="Myriad Pro"/>
            </a:endParaRPr>
          </a:p>
        </p:txBody>
      </p:sp>
      <p:sp>
        <p:nvSpPr>
          <p:cNvPr id="38" name="Rectangle 37"/>
          <p:cNvSpPr/>
          <p:nvPr/>
        </p:nvSpPr>
        <p:spPr>
          <a:xfrm>
            <a:off x="3786995" y="4518006"/>
            <a:ext cx="1500995" cy="461665"/>
          </a:xfrm>
          <a:prstGeom prst="rect">
            <a:avLst/>
          </a:prstGeom>
        </p:spPr>
        <p:txBody>
          <a:bodyPr wrap="square">
            <a:spAutoFit/>
          </a:bodyPr>
          <a:lstStyle/>
          <a:p>
            <a:r>
              <a:rPr lang="en-CA" sz="1200" b="1" dirty="0" smtClean="0">
                <a:solidFill>
                  <a:schemeClr val="bg1"/>
                </a:solidFill>
                <a:effectLst>
                  <a:outerShdw blurRad="38100" dist="38100" dir="2700000" algn="tl">
                    <a:srgbClr val="000000">
                      <a:alpha val="43137"/>
                    </a:srgbClr>
                  </a:outerShdw>
                </a:effectLst>
                <a:latin typeface="Myriad Pro"/>
              </a:rPr>
              <a:t>Information </a:t>
            </a:r>
            <a:r>
              <a:rPr lang="en-CA" sz="1200" b="1" dirty="0">
                <a:solidFill>
                  <a:schemeClr val="bg1"/>
                </a:solidFill>
                <a:effectLst>
                  <a:outerShdw blurRad="38100" dist="38100" dir="2700000" algn="tl">
                    <a:srgbClr val="000000">
                      <a:alpha val="43137"/>
                    </a:srgbClr>
                  </a:outerShdw>
                </a:effectLst>
                <a:latin typeface="Myriad Pro"/>
              </a:rPr>
              <a:t>&amp;</a:t>
            </a:r>
            <a:r>
              <a:rPr lang="en-CA" sz="1200" b="1" dirty="0" smtClean="0">
                <a:solidFill>
                  <a:schemeClr val="bg1"/>
                </a:solidFill>
                <a:effectLst>
                  <a:outerShdw blurRad="38100" dist="38100" dir="2700000" algn="tl">
                    <a:srgbClr val="000000">
                      <a:alpha val="43137"/>
                    </a:srgbClr>
                  </a:outerShdw>
                </a:effectLst>
                <a:latin typeface="Myriad Pro"/>
              </a:rPr>
              <a:t> Communication</a:t>
            </a:r>
            <a:endParaRPr lang="en-CA" sz="1200" b="1" dirty="0">
              <a:solidFill>
                <a:schemeClr val="bg1"/>
              </a:solidFill>
              <a:effectLst>
                <a:outerShdw blurRad="38100" dist="38100" dir="2700000" algn="tl">
                  <a:srgbClr val="000000">
                    <a:alpha val="43137"/>
                  </a:srgbClr>
                </a:outerShdw>
              </a:effectLst>
              <a:latin typeface="Myriad Pro"/>
            </a:endParaRPr>
          </a:p>
        </p:txBody>
      </p:sp>
      <p:sp>
        <p:nvSpPr>
          <p:cNvPr id="39" name="Rectangle 38"/>
          <p:cNvSpPr/>
          <p:nvPr/>
        </p:nvSpPr>
        <p:spPr>
          <a:xfrm>
            <a:off x="5313870" y="4593087"/>
            <a:ext cx="1500995" cy="276999"/>
          </a:xfrm>
          <a:prstGeom prst="rect">
            <a:avLst/>
          </a:prstGeom>
        </p:spPr>
        <p:txBody>
          <a:bodyPr wrap="square">
            <a:spAutoFit/>
          </a:bodyPr>
          <a:lstStyle/>
          <a:p>
            <a:r>
              <a:rPr lang="en-CA" sz="1200" b="1" dirty="0" smtClean="0">
                <a:solidFill>
                  <a:schemeClr val="bg1"/>
                </a:solidFill>
                <a:effectLst>
                  <a:outerShdw blurRad="38100" dist="38100" dir="2700000" algn="tl">
                    <a:srgbClr val="000000">
                      <a:alpha val="43137"/>
                    </a:srgbClr>
                  </a:outerShdw>
                </a:effectLst>
                <a:latin typeface="Myriad Pro"/>
              </a:rPr>
              <a:t>Transportation</a:t>
            </a:r>
            <a:endParaRPr lang="en-CA" sz="1200" b="1" dirty="0">
              <a:solidFill>
                <a:schemeClr val="bg1"/>
              </a:solidFill>
              <a:effectLst>
                <a:outerShdw blurRad="38100" dist="38100" dir="2700000" algn="tl">
                  <a:srgbClr val="000000">
                    <a:alpha val="43137"/>
                  </a:srgbClr>
                </a:outerShdw>
              </a:effectLst>
              <a:latin typeface="Myriad Pro"/>
            </a:endParaRPr>
          </a:p>
        </p:txBody>
      </p:sp>
      <p:sp>
        <p:nvSpPr>
          <p:cNvPr id="40" name="Rectangle 39"/>
          <p:cNvSpPr/>
          <p:nvPr/>
        </p:nvSpPr>
        <p:spPr>
          <a:xfrm>
            <a:off x="6728601" y="4593086"/>
            <a:ext cx="1500995" cy="276999"/>
          </a:xfrm>
          <a:prstGeom prst="rect">
            <a:avLst/>
          </a:prstGeom>
        </p:spPr>
        <p:txBody>
          <a:bodyPr wrap="square">
            <a:spAutoFit/>
          </a:bodyPr>
          <a:lstStyle/>
          <a:p>
            <a:r>
              <a:rPr lang="en-CA" sz="1200" b="1" dirty="0" smtClean="0">
                <a:solidFill>
                  <a:schemeClr val="bg1"/>
                </a:solidFill>
                <a:effectLst>
                  <a:outerShdw blurRad="38100" dist="38100" dir="2700000" algn="tl">
                    <a:srgbClr val="000000">
                      <a:alpha val="43137"/>
                    </a:srgbClr>
                  </a:outerShdw>
                </a:effectLst>
                <a:latin typeface="Myriad Pro"/>
              </a:rPr>
              <a:t>Built Environment</a:t>
            </a:r>
            <a:endParaRPr lang="en-CA" sz="1200" b="1" dirty="0">
              <a:solidFill>
                <a:schemeClr val="bg1"/>
              </a:solidFill>
              <a:effectLst>
                <a:outerShdw blurRad="38100" dist="38100" dir="2700000" algn="tl">
                  <a:srgbClr val="000000">
                    <a:alpha val="43137"/>
                  </a:srgbClr>
                </a:outerShdw>
              </a:effectLst>
              <a:latin typeface="Myriad Pro"/>
            </a:endParaRPr>
          </a:p>
        </p:txBody>
      </p:sp>
    </p:spTree>
    <p:extLst>
      <p:ext uri="{BB962C8B-B14F-4D97-AF65-F5344CB8AC3E}">
        <p14:creationId xmlns:p14="http://schemas.microsoft.com/office/powerpoint/2010/main" val="4054477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2" name="object 19"/>
          <p:cNvSpPr txBox="1">
            <a:spLocks noChangeArrowheads="1"/>
          </p:cNvSpPr>
          <p:nvPr/>
        </p:nvSpPr>
        <p:spPr bwMode="auto">
          <a:xfrm>
            <a:off x="1071413" y="2035115"/>
            <a:ext cx="71929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525" defTabSz="762000">
              <a:defRPr sz="3200">
                <a:solidFill>
                  <a:schemeClr val="tx1"/>
                </a:solidFill>
                <a:latin typeface="Arial" charset="0"/>
                <a:ea typeface="ＭＳ Ｐゴシック" charset="0"/>
              </a:defRPr>
            </a:lvl1pPr>
            <a:lvl2pPr defTabSz="762000">
              <a:defRPr sz="2800">
                <a:solidFill>
                  <a:schemeClr val="tx1"/>
                </a:solidFill>
                <a:latin typeface="Arial" charset="0"/>
                <a:ea typeface="ＭＳ Ｐゴシック" charset="0"/>
              </a:defRPr>
            </a:lvl2pPr>
            <a:lvl3pPr defTabSz="762000">
              <a:defRPr sz="2400">
                <a:solidFill>
                  <a:schemeClr val="tx1"/>
                </a:solidFill>
                <a:latin typeface="Arial" charset="0"/>
                <a:ea typeface="ＭＳ Ｐゴシック" charset="0"/>
              </a:defRPr>
            </a:lvl3pPr>
            <a:lvl4pPr defTabSz="762000">
              <a:defRPr sz="2000">
                <a:solidFill>
                  <a:schemeClr val="tx1"/>
                </a:solidFill>
                <a:latin typeface="Arial" charset="0"/>
                <a:ea typeface="ＭＳ Ｐゴシック" charset="0"/>
              </a:defRPr>
            </a:lvl4pPr>
            <a:lvl5pPr defTabSz="762000">
              <a:defRPr sz="2000">
                <a:solidFill>
                  <a:schemeClr val="tx1"/>
                </a:solidFill>
                <a:latin typeface="Arial" charset="0"/>
                <a:ea typeface="ＭＳ Ｐゴシック" charset="0"/>
              </a:defRPr>
            </a:lvl5pPr>
            <a:lvl6pPr defTabSz="762000">
              <a:defRPr sz="2000">
                <a:solidFill>
                  <a:schemeClr val="tx1"/>
                </a:solidFill>
                <a:latin typeface="Arial" charset="0"/>
                <a:ea typeface="ＭＳ Ｐゴシック" charset="0"/>
              </a:defRPr>
            </a:lvl6pPr>
            <a:lvl7pPr defTabSz="762000">
              <a:defRPr sz="2000">
                <a:solidFill>
                  <a:schemeClr val="tx1"/>
                </a:solidFill>
                <a:latin typeface="Arial" charset="0"/>
                <a:ea typeface="ＭＳ Ｐゴシック" charset="0"/>
              </a:defRPr>
            </a:lvl7pPr>
            <a:lvl8pPr defTabSz="762000">
              <a:defRPr sz="2000">
                <a:solidFill>
                  <a:schemeClr val="tx1"/>
                </a:solidFill>
                <a:latin typeface="Arial" charset="0"/>
                <a:ea typeface="ＭＳ Ｐゴシック" charset="0"/>
              </a:defRPr>
            </a:lvl8pPr>
            <a:lvl9pPr defTabSz="762000">
              <a:defRPr sz="2000">
                <a:solidFill>
                  <a:schemeClr val="tx1"/>
                </a:solidFill>
                <a:latin typeface="Arial" charset="0"/>
                <a:ea typeface="ＭＳ Ｐゴシック" charset="0"/>
              </a:defRPr>
            </a:lvl9pPr>
          </a:lstStyle>
          <a:p>
            <a:pPr eaLnBrk="1" hangingPunct="1"/>
            <a:r>
              <a:rPr lang="en-US" sz="2000" b="1" dirty="0">
                <a:solidFill>
                  <a:srgbClr val="51260B"/>
                </a:solidFill>
                <a:latin typeface="Calibri" charset="0"/>
              </a:rPr>
              <a:t>Mission Statement</a:t>
            </a:r>
            <a:endParaRPr lang="en-US" sz="2000" dirty="0">
              <a:solidFill>
                <a:srgbClr val="51260B"/>
              </a:solidFill>
              <a:latin typeface="Calibri" charset="0"/>
            </a:endParaRPr>
          </a:p>
          <a:p>
            <a:pPr eaLnBrk="1" hangingPunct="1"/>
            <a:r>
              <a:rPr lang="en-US" sz="1800" dirty="0">
                <a:solidFill>
                  <a:srgbClr val="000000"/>
                </a:solidFill>
                <a:latin typeface="Calibri" charset="0"/>
              </a:rPr>
              <a:t>The University of Manitoba promotes diversity, inclusion, and accessibility in our programs, employment opportunities, and in the conduct of the University’s aﬀairs.  We believe in the inherent dignity of all people.  We are committed to identifying and removing the barriers that prevent full and meaningful participation in all aspects of campus life.  The University will comply with all applicable Federal, Provincial, and Municipal legislation with respect to accessibility and will implement the standards speciﬁed under The Accessibility for Manitobans Act (“AMA”).</a:t>
            </a:r>
          </a:p>
        </p:txBody>
      </p:sp>
    </p:spTree>
    <p:extLst>
      <p:ext uri="{BB962C8B-B14F-4D97-AF65-F5344CB8AC3E}">
        <p14:creationId xmlns:p14="http://schemas.microsoft.com/office/powerpoint/2010/main" val="421687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Committees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grpSp>
        <p:nvGrpSpPr>
          <p:cNvPr id="29" name="Group 28"/>
          <p:cNvGrpSpPr/>
          <p:nvPr/>
        </p:nvGrpSpPr>
        <p:grpSpPr>
          <a:xfrm>
            <a:off x="176969" y="3163170"/>
            <a:ext cx="1066232" cy="523446"/>
            <a:chOff x="-93090" y="288538"/>
            <a:chExt cx="1064530" cy="522610"/>
          </a:xfrm>
          <a:scene3d>
            <a:camera prst="isometricOffAxis2Top"/>
            <a:lightRig rig="threePt" dir="t"/>
          </a:scene3d>
        </p:grpSpPr>
        <p:sp>
          <p:nvSpPr>
            <p:cNvPr id="30" name="Chevron 29"/>
            <p:cNvSpPr/>
            <p:nvPr/>
          </p:nvSpPr>
          <p:spPr>
            <a:xfrm>
              <a:off x="-93090" y="288538"/>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1" name="Chevron 4"/>
            <p:cNvSpPr/>
            <p:nvPr/>
          </p:nvSpPr>
          <p:spPr>
            <a:xfrm>
              <a:off x="179725" y="295916"/>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Respond to AMA</a:t>
              </a:r>
              <a:endParaRPr lang="en-US" sz="600" kern="1200" dirty="0">
                <a:effectLst>
                  <a:glow rad="63500">
                    <a:schemeClr val="accent4">
                      <a:satMod val="175000"/>
                      <a:alpha val="40000"/>
                    </a:schemeClr>
                  </a:glow>
                </a:effectLst>
              </a:endParaRPr>
            </a:p>
          </p:txBody>
        </p:sp>
      </p:grpSp>
      <p:grpSp>
        <p:nvGrpSpPr>
          <p:cNvPr id="58" name="Group 57"/>
          <p:cNvGrpSpPr/>
          <p:nvPr/>
        </p:nvGrpSpPr>
        <p:grpSpPr>
          <a:xfrm>
            <a:off x="2920998" y="3171384"/>
            <a:ext cx="1064530" cy="515232"/>
            <a:chOff x="1917484" y="936882"/>
            <a:chExt cx="1064530" cy="515232"/>
          </a:xfrm>
          <a:scene3d>
            <a:camera prst="isometricOffAxis2Top"/>
            <a:lightRig rig="threePt" dir="t"/>
          </a:scene3d>
        </p:grpSpPr>
        <p:sp>
          <p:nvSpPr>
            <p:cNvPr id="59" name="Chevron 58"/>
            <p:cNvSpPr/>
            <p:nvPr/>
          </p:nvSpPr>
          <p:spPr>
            <a:xfrm>
              <a:off x="1917484" y="936882"/>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0" name="Chevron 8"/>
            <p:cNvSpPr/>
            <p:nvPr/>
          </p:nvSpPr>
          <p:spPr>
            <a:xfrm>
              <a:off x="2175100"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Accessibility at the U of M Survey</a:t>
              </a:r>
              <a:endParaRPr lang="en-US" sz="600" kern="1200" dirty="0">
                <a:effectLst>
                  <a:glow rad="63500">
                    <a:schemeClr val="accent4">
                      <a:satMod val="175000"/>
                      <a:alpha val="40000"/>
                    </a:schemeClr>
                  </a:glow>
                </a:effectLst>
              </a:endParaRPr>
            </a:p>
          </p:txBody>
        </p:sp>
      </p:grpSp>
      <p:grpSp>
        <p:nvGrpSpPr>
          <p:cNvPr id="61" name="Group 60"/>
          <p:cNvGrpSpPr/>
          <p:nvPr/>
        </p:nvGrpSpPr>
        <p:grpSpPr>
          <a:xfrm>
            <a:off x="3879075" y="3171384"/>
            <a:ext cx="1064530" cy="515232"/>
            <a:chOff x="2875561" y="936882"/>
            <a:chExt cx="1064530" cy="515232"/>
          </a:xfrm>
          <a:scene3d>
            <a:camera prst="isometricOffAxis2Top"/>
            <a:lightRig rig="threePt" dir="t"/>
          </a:scene3d>
        </p:grpSpPr>
        <p:sp>
          <p:nvSpPr>
            <p:cNvPr id="62" name="Chevron 61"/>
            <p:cNvSpPr/>
            <p:nvPr/>
          </p:nvSpPr>
          <p:spPr>
            <a:xfrm>
              <a:off x="2875561" y="936882"/>
              <a:ext cx="1064530" cy="515232"/>
            </a:xfrm>
            <a:prstGeom prst="chevron">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63" name="Chevron 10"/>
            <p:cNvSpPr/>
            <p:nvPr/>
          </p:nvSpPr>
          <p:spPr>
            <a:xfrm>
              <a:off x="3133177"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Barriers Audit Worksheet and Workshops</a:t>
              </a:r>
              <a:endParaRPr lang="en-US" sz="600" kern="1200" dirty="0">
                <a:effectLst>
                  <a:glow rad="63500">
                    <a:schemeClr val="accent4">
                      <a:satMod val="175000"/>
                      <a:alpha val="40000"/>
                    </a:schemeClr>
                  </a:glow>
                </a:effectLst>
              </a:endParaRPr>
            </a:p>
          </p:txBody>
        </p:sp>
      </p:grpSp>
      <p:grpSp>
        <p:nvGrpSpPr>
          <p:cNvPr id="64" name="Group 63"/>
          <p:cNvGrpSpPr/>
          <p:nvPr/>
        </p:nvGrpSpPr>
        <p:grpSpPr>
          <a:xfrm>
            <a:off x="4837152" y="3171384"/>
            <a:ext cx="1064530" cy="515232"/>
            <a:chOff x="3833638" y="936882"/>
            <a:chExt cx="1064530" cy="515232"/>
          </a:xfrm>
          <a:scene3d>
            <a:camera prst="isometricOffAxis2Top"/>
            <a:lightRig rig="threePt" dir="t"/>
          </a:scene3d>
        </p:grpSpPr>
        <p:sp>
          <p:nvSpPr>
            <p:cNvPr id="65" name="Chevron 64"/>
            <p:cNvSpPr/>
            <p:nvPr/>
          </p:nvSpPr>
          <p:spPr>
            <a:xfrm>
              <a:off x="3833638" y="936882"/>
              <a:ext cx="1064530" cy="515232"/>
            </a:xfrm>
            <a:prstGeom prst="chevron">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66" name="Chevron 12"/>
            <p:cNvSpPr/>
            <p:nvPr/>
          </p:nvSpPr>
          <p:spPr>
            <a:xfrm>
              <a:off x="4091254"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Define plan for barrier removal and future prevention strategy</a:t>
              </a:r>
              <a:endParaRPr lang="en-US" sz="600" kern="1200" dirty="0">
                <a:effectLst>
                  <a:glow rad="63500">
                    <a:schemeClr val="accent4">
                      <a:satMod val="175000"/>
                      <a:alpha val="40000"/>
                    </a:schemeClr>
                  </a:glow>
                </a:effectLst>
              </a:endParaRPr>
            </a:p>
          </p:txBody>
        </p:sp>
      </p:grpSp>
      <p:grpSp>
        <p:nvGrpSpPr>
          <p:cNvPr id="67" name="Group 66"/>
          <p:cNvGrpSpPr/>
          <p:nvPr/>
        </p:nvGrpSpPr>
        <p:grpSpPr>
          <a:xfrm>
            <a:off x="5795230" y="3171384"/>
            <a:ext cx="1064530" cy="515232"/>
            <a:chOff x="4791716" y="936882"/>
            <a:chExt cx="1064530" cy="515232"/>
          </a:xfrm>
          <a:scene3d>
            <a:camera prst="isometricOffAxis2Top"/>
            <a:lightRig rig="threePt" dir="t"/>
          </a:scene3d>
        </p:grpSpPr>
        <p:sp>
          <p:nvSpPr>
            <p:cNvPr id="68" name="Chevron 67"/>
            <p:cNvSpPr/>
            <p:nvPr/>
          </p:nvSpPr>
          <p:spPr>
            <a:xfrm>
              <a:off x="4791716" y="936882"/>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9" name="Chevron 14"/>
            <p:cNvSpPr/>
            <p:nvPr/>
          </p:nvSpPr>
          <p:spPr>
            <a:xfrm>
              <a:off x="5049332"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Community Consultation and feedback</a:t>
              </a:r>
              <a:endParaRPr lang="en-US" sz="600" kern="1200" dirty="0">
                <a:effectLst>
                  <a:glow rad="63500">
                    <a:schemeClr val="accent4">
                      <a:satMod val="175000"/>
                      <a:alpha val="40000"/>
                    </a:schemeClr>
                  </a:glow>
                </a:effectLst>
              </a:endParaRPr>
            </a:p>
          </p:txBody>
        </p:sp>
      </p:grpSp>
      <p:grpSp>
        <p:nvGrpSpPr>
          <p:cNvPr id="70" name="Group 69"/>
          <p:cNvGrpSpPr/>
          <p:nvPr/>
        </p:nvGrpSpPr>
        <p:grpSpPr>
          <a:xfrm>
            <a:off x="6753307" y="3171384"/>
            <a:ext cx="1064530" cy="515232"/>
            <a:chOff x="5749793" y="936882"/>
            <a:chExt cx="1064530" cy="515232"/>
          </a:xfrm>
          <a:scene3d>
            <a:camera prst="isometricOffAxis2Top"/>
            <a:lightRig rig="threePt" dir="t"/>
          </a:scene3d>
        </p:grpSpPr>
        <p:sp>
          <p:nvSpPr>
            <p:cNvPr id="71" name="Chevron 70"/>
            <p:cNvSpPr/>
            <p:nvPr/>
          </p:nvSpPr>
          <p:spPr>
            <a:xfrm>
              <a:off x="5749793" y="936882"/>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72" name="Chevron 16"/>
            <p:cNvSpPr/>
            <p:nvPr/>
          </p:nvSpPr>
          <p:spPr>
            <a:xfrm>
              <a:off x="6007409"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Create Accessibility Plan</a:t>
              </a:r>
              <a:endParaRPr lang="en-US" sz="600" kern="1200" dirty="0">
                <a:effectLst>
                  <a:glow rad="63500">
                    <a:schemeClr val="accent4">
                      <a:satMod val="175000"/>
                      <a:alpha val="40000"/>
                    </a:schemeClr>
                  </a:glow>
                </a:effectLst>
              </a:endParaRPr>
            </a:p>
          </p:txBody>
        </p:sp>
      </p:grpSp>
      <p:grpSp>
        <p:nvGrpSpPr>
          <p:cNvPr id="73" name="Group 72"/>
          <p:cNvGrpSpPr/>
          <p:nvPr/>
        </p:nvGrpSpPr>
        <p:grpSpPr>
          <a:xfrm>
            <a:off x="7711383" y="3171384"/>
            <a:ext cx="1064530" cy="515232"/>
            <a:chOff x="6707869" y="936882"/>
            <a:chExt cx="1064530" cy="515232"/>
          </a:xfrm>
          <a:scene3d>
            <a:camera prst="isometricOffAxis2Top"/>
            <a:lightRig rig="threePt" dir="t"/>
          </a:scene3d>
        </p:grpSpPr>
        <p:sp>
          <p:nvSpPr>
            <p:cNvPr id="74" name="Chevron 73"/>
            <p:cNvSpPr/>
            <p:nvPr/>
          </p:nvSpPr>
          <p:spPr>
            <a:xfrm>
              <a:off x="6707869" y="936882"/>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5" name="Chevron 18"/>
            <p:cNvSpPr/>
            <p:nvPr/>
          </p:nvSpPr>
          <p:spPr>
            <a:xfrm>
              <a:off x="6965485"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Continue on to the next AMA standard</a:t>
              </a:r>
              <a:endParaRPr lang="en-US" sz="600" kern="1200" dirty="0">
                <a:effectLst>
                  <a:glow rad="63500">
                    <a:schemeClr val="accent4">
                      <a:satMod val="175000"/>
                      <a:alpha val="40000"/>
                    </a:schemeClr>
                  </a:glow>
                </a:effectLst>
              </a:endParaRPr>
            </a:p>
          </p:txBody>
        </p:sp>
      </p:grpSp>
      <p:grpSp>
        <p:nvGrpSpPr>
          <p:cNvPr id="28" name="Group 27" descr="This is the second arrow in the series of 8 arrows, representing the second stage of the process." title="develop committees"/>
          <p:cNvGrpSpPr/>
          <p:nvPr/>
        </p:nvGrpSpPr>
        <p:grpSpPr>
          <a:xfrm>
            <a:off x="526183" y="2750949"/>
            <a:ext cx="2631678" cy="1273731"/>
            <a:chOff x="1001964" y="936882"/>
            <a:chExt cx="1064530" cy="515232"/>
          </a:xfrm>
          <a:effectLst>
            <a:outerShdw blurRad="50800" dist="38100" dir="8100000" algn="tr" rotWithShape="0">
              <a:prstClr val="black">
                <a:alpha val="40000"/>
              </a:prstClr>
            </a:outerShdw>
          </a:effectLst>
        </p:grpSpPr>
        <p:sp>
          <p:nvSpPr>
            <p:cNvPr id="53" name="Chevron 52"/>
            <p:cNvSpPr/>
            <p:nvPr/>
          </p:nvSpPr>
          <p:spPr>
            <a:xfrm>
              <a:off x="1001964" y="936882"/>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54" name="Chevron 6"/>
            <p:cNvSpPr/>
            <p:nvPr/>
          </p:nvSpPr>
          <p:spPr>
            <a:xfrm>
              <a:off x="1257167"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1200" kern="1200" dirty="0" smtClean="0">
                  <a:effectLst>
                    <a:glow rad="63500">
                      <a:schemeClr val="accent4">
                        <a:satMod val="175000"/>
                        <a:alpha val="40000"/>
                      </a:schemeClr>
                    </a:glow>
                  </a:effectLst>
                </a:rPr>
                <a:t>Develop Committees</a:t>
              </a:r>
              <a:endParaRPr lang="en-US" sz="1200" kern="1200" dirty="0">
                <a:effectLst>
                  <a:glow rad="63500">
                    <a:schemeClr val="accent4">
                      <a:satMod val="175000"/>
                      <a:alpha val="40000"/>
                    </a:schemeClr>
                  </a:glow>
                </a:effectLst>
              </a:endParaRPr>
            </a:p>
          </p:txBody>
        </p:sp>
      </p:grpSp>
    </p:spTree>
    <p:extLst>
      <p:ext uri="{BB962C8B-B14F-4D97-AF65-F5344CB8AC3E}">
        <p14:creationId xmlns:p14="http://schemas.microsoft.com/office/powerpoint/2010/main" val="3776372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Committees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grpSp>
        <p:nvGrpSpPr>
          <p:cNvPr id="29" name="Group 28"/>
          <p:cNvGrpSpPr/>
          <p:nvPr/>
        </p:nvGrpSpPr>
        <p:grpSpPr>
          <a:xfrm>
            <a:off x="9516667" y="2632779"/>
            <a:ext cx="1066232" cy="523446"/>
            <a:chOff x="-93090" y="288538"/>
            <a:chExt cx="1064530" cy="522610"/>
          </a:xfrm>
        </p:grpSpPr>
        <p:sp>
          <p:nvSpPr>
            <p:cNvPr id="30" name="Chevron 29"/>
            <p:cNvSpPr/>
            <p:nvPr/>
          </p:nvSpPr>
          <p:spPr>
            <a:xfrm>
              <a:off x="-93090" y="288538"/>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1" name="Chevron 4"/>
            <p:cNvSpPr/>
            <p:nvPr/>
          </p:nvSpPr>
          <p:spPr>
            <a:xfrm>
              <a:off x="179725" y="295916"/>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Respond to AMA</a:t>
              </a:r>
              <a:endParaRPr lang="en-US" sz="600" kern="1200" dirty="0">
                <a:effectLst>
                  <a:glow rad="63500">
                    <a:schemeClr val="accent4">
                      <a:satMod val="175000"/>
                      <a:alpha val="40000"/>
                    </a:schemeClr>
                  </a:glow>
                </a:effectLst>
              </a:endParaRPr>
            </a:p>
          </p:txBody>
        </p:sp>
      </p:grpSp>
      <p:grpSp>
        <p:nvGrpSpPr>
          <p:cNvPr id="32" name="Group 31"/>
          <p:cNvGrpSpPr/>
          <p:nvPr/>
        </p:nvGrpSpPr>
        <p:grpSpPr>
          <a:xfrm>
            <a:off x="10307399" y="2466375"/>
            <a:ext cx="1755275" cy="849552"/>
            <a:chOff x="959406" y="332424"/>
            <a:chExt cx="1064530" cy="515232"/>
          </a:xfrm>
        </p:grpSpPr>
        <p:sp>
          <p:nvSpPr>
            <p:cNvPr id="33" name="Chevron 32"/>
            <p:cNvSpPr/>
            <p:nvPr/>
          </p:nvSpPr>
          <p:spPr>
            <a:xfrm>
              <a:off x="959406" y="332424"/>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4" name="Chevron 6"/>
            <p:cNvSpPr/>
            <p:nvPr/>
          </p:nvSpPr>
          <p:spPr>
            <a:xfrm>
              <a:off x="1217022"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1200" kern="1200" dirty="0" smtClean="0">
                  <a:effectLst>
                    <a:glow rad="63500">
                      <a:schemeClr val="accent4">
                        <a:satMod val="175000"/>
                        <a:alpha val="40000"/>
                      </a:schemeClr>
                    </a:glow>
                  </a:effectLst>
                </a:rPr>
                <a:t>Develop Committees</a:t>
              </a:r>
              <a:endParaRPr lang="en-US" sz="1200" kern="1200" dirty="0">
                <a:effectLst>
                  <a:glow rad="63500">
                    <a:schemeClr val="accent4">
                      <a:satMod val="175000"/>
                      <a:alpha val="40000"/>
                    </a:schemeClr>
                  </a:glow>
                </a:effectLst>
              </a:endParaRPr>
            </a:p>
          </p:txBody>
        </p:sp>
      </p:grpSp>
      <p:grpSp>
        <p:nvGrpSpPr>
          <p:cNvPr id="35" name="Group 34"/>
          <p:cNvGrpSpPr/>
          <p:nvPr/>
        </p:nvGrpSpPr>
        <p:grpSpPr>
          <a:xfrm>
            <a:off x="11956222" y="2631955"/>
            <a:ext cx="1064530" cy="515232"/>
            <a:chOff x="1917484" y="332424"/>
            <a:chExt cx="1064530" cy="515232"/>
          </a:xfrm>
        </p:grpSpPr>
        <p:sp>
          <p:nvSpPr>
            <p:cNvPr id="36" name="Chevron 35"/>
            <p:cNvSpPr/>
            <p:nvPr/>
          </p:nvSpPr>
          <p:spPr>
            <a:xfrm>
              <a:off x="1917484" y="332424"/>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37" name="Chevron 8"/>
            <p:cNvSpPr/>
            <p:nvPr/>
          </p:nvSpPr>
          <p:spPr>
            <a:xfrm>
              <a:off x="2175100"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Barriers Survey for Student, Staff, and Faculty Members</a:t>
              </a:r>
              <a:endParaRPr lang="en-US" sz="600" kern="1200" dirty="0">
                <a:effectLst>
                  <a:glow rad="63500">
                    <a:schemeClr val="accent4">
                      <a:satMod val="175000"/>
                      <a:alpha val="40000"/>
                    </a:schemeClr>
                  </a:glow>
                </a:effectLst>
              </a:endParaRPr>
            </a:p>
          </p:txBody>
        </p:sp>
      </p:grpSp>
      <p:grpSp>
        <p:nvGrpSpPr>
          <p:cNvPr id="38" name="Group 37"/>
          <p:cNvGrpSpPr/>
          <p:nvPr/>
        </p:nvGrpSpPr>
        <p:grpSpPr>
          <a:xfrm>
            <a:off x="12914299" y="2631955"/>
            <a:ext cx="1064530" cy="515232"/>
            <a:chOff x="2875561" y="332424"/>
            <a:chExt cx="1064530" cy="515232"/>
          </a:xfrm>
        </p:grpSpPr>
        <p:sp>
          <p:nvSpPr>
            <p:cNvPr id="39" name="Chevron 38"/>
            <p:cNvSpPr/>
            <p:nvPr/>
          </p:nvSpPr>
          <p:spPr>
            <a:xfrm>
              <a:off x="2875561" y="332424"/>
              <a:ext cx="1064530" cy="515232"/>
            </a:xfrm>
            <a:prstGeom prst="chevron">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0" name="Chevron 10"/>
            <p:cNvSpPr/>
            <p:nvPr/>
          </p:nvSpPr>
          <p:spPr>
            <a:xfrm>
              <a:off x="3133177"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Develop and Deliver Worksheet Audit for DDD and provide Workshop </a:t>
              </a:r>
              <a:endParaRPr lang="en-US" sz="600" kern="1200" dirty="0">
                <a:effectLst>
                  <a:glow rad="63500">
                    <a:schemeClr val="accent4">
                      <a:satMod val="175000"/>
                      <a:alpha val="40000"/>
                    </a:schemeClr>
                  </a:glow>
                </a:effectLst>
              </a:endParaRPr>
            </a:p>
          </p:txBody>
        </p:sp>
      </p:grpSp>
      <p:grpSp>
        <p:nvGrpSpPr>
          <p:cNvPr id="41" name="Group 40"/>
          <p:cNvGrpSpPr/>
          <p:nvPr/>
        </p:nvGrpSpPr>
        <p:grpSpPr>
          <a:xfrm>
            <a:off x="13872376" y="2631955"/>
            <a:ext cx="1064530" cy="515232"/>
            <a:chOff x="3833638" y="332424"/>
            <a:chExt cx="1064530" cy="515232"/>
          </a:xfrm>
        </p:grpSpPr>
        <p:sp>
          <p:nvSpPr>
            <p:cNvPr id="42" name="Chevron 41"/>
            <p:cNvSpPr/>
            <p:nvPr/>
          </p:nvSpPr>
          <p:spPr>
            <a:xfrm>
              <a:off x="3833638" y="332424"/>
              <a:ext cx="1064530" cy="515232"/>
            </a:xfrm>
            <a:prstGeom prst="chevron">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3" name="Chevron 12"/>
            <p:cNvSpPr/>
            <p:nvPr/>
          </p:nvSpPr>
          <p:spPr>
            <a:xfrm>
              <a:off x="4091254"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Define plan for barrier removal and future prevention strategy</a:t>
              </a:r>
              <a:endParaRPr lang="en-US" sz="600" kern="1200" dirty="0">
                <a:effectLst>
                  <a:glow rad="63500">
                    <a:schemeClr val="accent4">
                      <a:satMod val="175000"/>
                      <a:alpha val="40000"/>
                    </a:schemeClr>
                  </a:glow>
                </a:effectLst>
              </a:endParaRPr>
            </a:p>
          </p:txBody>
        </p:sp>
      </p:grpSp>
      <p:grpSp>
        <p:nvGrpSpPr>
          <p:cNvPr id="44" name="Group 43"/>
          <p:cNvGrpSpPr/>
          <p:nvPr/>
        </p:nvGrpSpPr>
        <p:grpSpPr>
          <a:xfrm>
            <a:off x="14830453" y="2631955"/>
            <a:ext cx="1064530" cy="515232"/>
            <a:chOff x="4791716" y="332424"/>
            <a:chExt cx="1064530" cy="515232"/>
          </a:xfrm>
        </p:grpSpPr>
        <p:sp>
          <p:nvSpPr>
            <p:cNvPr id="45" name="Chevron 44"/>
            <p:cNvSpPr/>
            <p:nvPr/>
          </p:nvSpPr>
          <p:spPr>
            <a:xfrm>
              <a:off x="4791716" y="332424"/>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6" name="Chevron 14"/>
            <p:cNvSpPr/>
            <p:nvPr/>
          </p:nvSpPr>
          <p:spPr>
            <a:xfrm>
              <a:off x="5049332"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Community Consultation and feedback</a:t>
              </a:r>
              <a:endParaRPr lang="en-US" sz="600" kern="1200" dirty="0">
                <a:effectLst>
                  <a:glow rad="63500">
                    <a:schemeClr val="accent4">
                      <a:satMod val="175000"/>
                      <a:alpha val="40000"/>
                    </a:schemeClr>
                  </a:glow>
                </a:effectLst>
              </a:endParaRPr>
            </a:p>
          </p:txBody>
        </p:sp>
      </p:grpSp>
      <p:grpSp>
        <p:nvGrpSpPr>
          <p:cNvPr id="47" name="Group 46"/>
          <p:cNvGrpSpPr/>
          <p:nvPr/>
        </p:nvGrpSpPr>
        <p:grpSpPr>
          <a:xfrm>
            <a:off x="15788530" y="2631955"/>
            <a:ext cx="1064530" cy="515232"/>
            <a:chOff x="5749793" y="332424"/>
            <a:chExt cx="1064530" cy="515232"/>
          </a:xfrm>
        </p:grpSpPr>
        <p:sp>
          <p:nvSpPr>
            <p:cNvPr id="48" name="Chevron 47"/>
            <p:cNvSpPr/>
            <p:nvPr/>
          </p:nvSpPr>
          <p:spPr>
            <a:xfrm>
              <a:off x="5749793" y="332424"/>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49" name="Chevron 16"/>
            <p:cNvSpPr/>
            <p:nvPr/>
          </p:nvSpPr>
          <p:spPr>
            <a:xfrm>
              <a:off x="6007409"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Create Accessibility Plan</a:t>
              </a:r>
              <a:endParaRPr lang="en-US" sz="600" kern="1200" dirty="0">
                <a:effectLst>
                  <a:glow rad="63500">
                    <a:schemeClr val="accent4">
                      <a:satMod val="175000"/>
                      <a:alpha val="40000"/>
                    </a:schemeClr>
                  </a:glow>
                </a:effectLst>
              </a:endParaRPr>
            </a:p>
          </p:txBody>
        </p:sp>
      </p:grpSp>
      <p:grpSp>
        <p:nvGrpSpPr>
          <p:cNvPr id="50" name="Group 49"/>
          <p:cNvGrpSpPr/>
          <p:nvPr/>
        </p:nvGrpSpPr>
        <p:grpSpPr>
          <a:xfrm>
            <a:off x="16746606" y="2631955"/>
            <a:ext cx="1064530" cy="515232"/>
            <a:chOff x="6707869" y="332424"/>
            <a:chExt cx="1064530" cy="515232"/>
          </a:xfrm>
        </p:grpSpPr>
        <p:sp>
          <p:nvSpPr>
            <p:cNvPr id="51" name="Chevron 50"/>
            <p:cNvSpPr/>
            <p:nvPr/>
          </p:nvSpPr>
          <p:spPr>
            <a:xfrm>
              <a:off x="6707869" y="332424"/>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2" name="Chevron 18"/>
            <p:cNvSpPr/>
            <p:nvPr/>
          </p:nvSpPr>
          <p:spPr>
            <a:xfrm>
              <a:off x="6965485"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Continue on to the next AMA standard</a:t>
              </a:r>
              <a:endParaRPr lang="en-US" sz="600" kern="1200" dirty="0">
                <a:effectLst>
                  <a:glow rad="63500">
                    <a:schemeClr val="accent4">
                      <a:satMod val="175000"/>
                      <a:alpha val="40000"/>
                    </a:schemeClr>
                  </a:glow>
                </a:effectLst>
              </a:endParaRPr>
            </a:p>
          </p:txBody>
        </p:sp>
      </p:grpSp>
      <p:sp>
        <p:nvSpPr>
          <p:cNvPr id="55" name="Title 1"/>
          <p:cNvSpPr txBox="1">
            <a:spLocks/>
          </p:cNvSpPr>
          <p:nvPr/>
        </p:nvSpPr>
        <p:spPr bwMode="auto">
          <a:xfrm>
            <a:off x="466725" y="1872119"/>
            <a:ext cx="77724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rgbClr val="51260B"/>
                </a:solidFill>
                <a:latin typeface="+mj-lt"/>
                <a:ea typeface="ＭＳ Ｐゴシック" pitchFamily="34" charset="-128"/>
                <a:cs typeface="ＭＳ Ｐゴシック" charset="0"/>
              </a:defRPr>
            </a:lvl1pPr>
            <a:lvl2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2pPr>
            <a:lvl3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3pPr>
            <a:lvl4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4pPr>
            <a:lvl5pPr algn="l" rtl="0" eaLnBrk="0" fontAlgn="base" hangingPunct="0">
              <a:spcBef>
                <a:spcPct val="0"/>
              </a:spcBef>
              <a:spcAft>
                <a:spcPct val="0"/>
              </a:spcAft>
              <a:defRPr sz="2400" b="1">
                <a:solidFill>
                  <a:srgbClr val="51260B"/>
                </a:solidFill>
                <a:latin typeface="Myriad Web Pro" pitchFamily="34" charset="0"/>
                <a:ea typeface="ＭＳ Ｐゴシック" pitchFamily="34" charset="-128"/>
                <a:cs typeface="ＭＳ Ｐゴシック" charset="0"/>
              </a:defRPr>
            </a:lvl5pPr>
            <a:lvl6pPr marL="457200" algn="ctr" rtl="0" fontAlgn="base">
              <a:spcBef>
                <a:spcPct val="0"/>
              </a:spcBef>
              <a:spcAft>
                <a:spcPct val="0"/>
              </a:spcAft>
              <a:defRPr sz="2400">
                <a:solidFill>
                  <a:schemeClr val="tx2"/>
                </a:solidFill>
                <a:latin typeface="Myriad Web Pro" pitchFamily="34" charset="0"/>
              </a:defRPr>
            </a:lvl6pPr>
            <a:lvl7pPr marL="914400" algn="ctr" rtl="0" fontAlgn="base">
              <a:spcBef>
                <a:spcPct val="0"/>
              </a:spcBef>
              <a:spcAft>
                <a:spcPct val="0"/>
              </a:spcAft>
              <a:defRPr sz="2400">
                <a:solidFill>
                  <a:schemeClr val="tx2"/>
                </a:solidFill>
                <a:latin typeface="Myriad Web Pro" pitchFamily="34" charset="0"/>
              </a:defRPr>
            </a:lvl7pPr>
            <a:lvl8pPr marL="1371600" algn="ctr" rtl="0" fontAlgn="base">
              <a:spcBef>
                <a:spcPct val="0"/>
              </a:spcBef>
              <a:spcAft>
                <a:spcPct val="0"/>
              </a:spcAft>
              <a:defRPr sz="2400">
                <a:solidFill>
                  <a:schemeClr val="tx2"/>
                </a:solidFill>
                <a:latin typeface="Myriad Web Pro" pitchFamily="34" charset="0"/>
              </a:defRPr>
            </a:lvl8pPr>
            <a:lvl9pPr marL="1828800" algn="ctr" rtl="0" fontAlgn="base">
              <a:spcBef>
                <a:spcPct val="0"/>
              </a:spcBef>
              <a:spcAft>
                <a:spcPct val="0"/>
              </a:spcAft>
              <a:defRPr sz="2400">
                <a:solidFill>
                  <a:schemeClr val="tx2"/>
                </a:solidFill>
                <a:latin typeface="Myriad Web Pro" pitchFamily="34" charset="0"/>
              </a:defRPr>
            </a:lvl9pPr>
          </a:lstStyle>
          <a:p>
            <a:r>
              <a:rPr lang="en-US" sz="2000" kern="0" dirty="0" smtClean="0">
                <a:latin typeface="Myriad Web Pro" charset="0"/>
                <a:ea typeface="ＭＳ Ｐゴシック" charset="0"/>
              </a:rPr>
              <a:t>Committees:</a:t>
            </a:r>
            <a:endParaRPr lang="en-CA" sz="2000" kern="0" dirty="0">
              <a:latin typeface="Myriad Web Pro" charset="0"/>
              <a:ea typeface="ＭＳ Ｐゴシック" charset="0"/>
            </a:endParaRPr>
          </a:p>
        </p:txBody>
      </p:sp>
      <p:sp>
        <p:nvSpPr>
          <p:cNvPr id="56" name="Content Placeholder 2"/>
          <p:cNvSpPr txBox="1">
            <a:spLocks/>
          </p:cNvSpPr>
          <p:nvPr/>
        </p:nvSpPr>
        <p:spPr bwMode="auto">
          <a:xfrm>
            <a:off x="787400" y="2575381"/>
            <a:ext cx="77724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j-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j-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j-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j-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j-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800" kern="0" dirty="0" smtClean="0">
                <a:latin typeface="Myriad Web Pro" charset="0"/>
                <a:ea typeface="ＭＳ Ｐゴシック" charset="0"/>
              </a:rPr>
              <a:t>AMA Steering Committee</a:t>
            </a:r>
          </a:p>
          <a:p>
            <a:r>
              <a:rPr lang="en-US" sz="1800" kern="0" dirty="0" smtClean="0">
                <a:latin typeface="Myriad Web Pro" charset="0"/>
                <a:ea typeface="ＭＳ Ｐゴシック" charset="0"/>
              </a:rPr>
              <a:t>Sub-Committees:</a:t>
            </a:r>
          </a:p>
          <a:p>
            <a:pPr lvl="1"/>
            <a:r>
              <a:rPr lang="en-US" sz="1400" kern="0" dirty="0" smtClean="0">
                <a:latin typeface="Myriad Web Pro" charset="0"/>
                <a:ea typeface="ＭＳ Ｐゴシック" charset="0"/>
              </a:rPr>
              <a:t>Accessibility Planning</a:t>
            </a:r>
          </a:p>
          <a:p>
            <a:pPr lvl="1"/>
            <a:r>
              <a:rPr lang="en-US" sz="1400" kern="0" dirty="0" smtClean="0">
                <a:latin typeface="Myriad Web Pro" charset="0"/>
                <a:ea typeface="ＭＳ Ｐゴシック" charset="0"/>
              </a:rPr>
              <a:t>Customer Service Training </a:t>
            </a:r>
          </a:p>
          <a:p>
            <a:pPr lvl="1"/>
            <a:r>
              <a:rPr lang="en-US" sz="1400" kern="0" dirty="0" smtClean="0">
                <a:latin typeface="Myriad Web Pro" charset="0"/>
                <a:ea typeface="ＭＳ Ｐゴシック" charset="0"/>
              </a:rPr>
              <a:t>Information and Communication</a:t>
            </a:r>
          </a:p>
          <a:p>
            <a:pPr lvl="1"/>
            <a:r>
              <a:rPr lang="en-US" sz="1400" kern="0" dirty="0" smtClean="0">
                <a:latin typeface="Myriad Web Pro" charset="0"/>
                <a:ea typeface="ＭＳ Ｐゴシック" charset="0"/>
              </a:rPr>
              <a:t>PSI Working Group</a:t>
            </a:r>
            <a:endParaRPr lang="en-CA" sz="1400" kern="0" dirty="0">
              <a:latin typeface="Myriad Web Pro" charset="0"/>
              <a:ea typeface="ＭＳ Ｐゴシック" charset="0"/>
            </a:endParaRPr>
          </a:p>
        </p:txBody>
      </p:sp>
    </p:spTree>
    <p:extLst>
      <p:ext uri="{BB962C8B-B14F-4D97-AF65-F5344CB8AC3E}">
        <p14:creationId xmlns:p14="http://schemas.microsoft.com/office/powerpoint/2010/main" val="3261510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Arrow Connector 74"/>
          <p:cNvCxnSpPr/>
          <p:nvPr/>
        </p:nvCxnSpPr>
        <p:spPr bwMode="auto">
          <a:xfrm>
            <a:off x="5279792" y="1948975"/>
            <a:ext cx="1286689" cy="0"/>
          </a:xfrm>
          <a:prstGeom prst="straightConnector1">
            <a:avLst/>
          </a:prstGeom>
          <a:solidFill>
            <a:schemeClr val="accent1"/>
          </a:solidFill>
          <a:ln w="12700" cap="flat" cmpd="sng" algn="ctr">
            <a:solidFill>
              <a:schemeClr val="tx1"/>
            </a:solidFill>
            <a:prstDash val="sysDot"/>
            <a:round/>
            <a:headEnd type="none" w="med" len="med"/>
            <a:tailEnd type="triangle"/>
          </a:ln>
          <a:effectLst>
            <a:outerShdw blurRad="50800" dist="38100" dir="2700000" algn="tl" rotWithShape="0">
              <a:prstClr val="black">
                <a:alpha val="40000"/>
              </a:prstClr>
            </a:outerShdw>
          </a:effectLst>
        </p:spPr>
      </p:cxnSp>
      <p:sp>
        <p:nvSpPr>
          <p:cNvPr id="57" name="Rectangle 56"/>
          <p:cNvSpPr/>
          <p:nvPr/>
        </p:nvSpPr>
        <p:spPr bwMode="auto">
          <a:xfrm>
            <a:off x="593159" y="2080978"/>
            <a:ext cx="1879630" cy="95795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6" name="Rounded Rectangle 5" descr="This box branches off the steering committee buuble to the left and is then broken down further into two more groups" title="Accessibility Planning in blue"/>
          <p:cNvSpPr/>
          <p:nvPr/>
        </p:nvSpPr>
        <p:spPr bwMode="auto">
          <a:xfrm>
            <a:off x="593158" y="1816973"/>
            <a:ext cx="1879630" cy="264005"/>
          </a:xfrm>
          <a:prstGeom prst="roundRect">
            <a:avLst/>
          </a:prstGeom>
          <a:solidFill>
            <a:srgbClr val="628D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8" name="Oval 7" descr="This bubble is the first of five standards that branch off below the steering committee bubble, this bubble is bright and enlarged to show this is what are are currently focusing on" title="Customer service in lime green"/>
          <p:cNvSpPr/>
          <p:nvPr/>
        </p:nvSpPr>
        <p:spPr bwMode="auto">
          <a:xfrm>
            <a:off x="626844" y="4440591"/>
            <a:ext cx="1669099" cy="1268082"/>
          </a:xfrm>
          <a:prstGeom prst="ellipse">
            <a:avLst/>
          </a:prstGeom>
          <a:solidFill>
            <a:srgbClr val="C8AE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9" name="Oval 8"/>
          <p:cNvSpPr/>
          <p:nvPr/>
        </p:nvSpPr>
        <p:spPr bwMode="auto">
          <a:xfrm>
            <a:off x="2386525" y="4047484"/>
            <a:ext cx="1328467" cy="1009290"/>
          </a:xfrm>
          <a:prstGeom prst="ellipse">
            <a:avLst/>
          </a:prstGeom>
          <a:solidFill>
            <a:srgbClr val="6A8013"/>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11" name="Oval 10"/>
          <p:cNvSpPr/>
          <p:nvPr/>
        </p:nvSpPr>
        <p:spPr bwMode="auto">
          <a:xfrm>
            <a:off x="5595541" y="4047484"/>
            <a:ext cx="1328467" cy="1009290"/>
          </a:xfrm>
          <a:prstGeom prst="ellipse">
            <a:avLst/>
          </a:prstGeom>
          <a:solidFill>
            <a:srgbClr val="EC712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12" name="Oval 11"/>
          <p:cNvSpPr/>
          <p:nvPr/>
        </p:nvSpPr>
        <p:spPr bwMode="auto">
          <a:xfrm>
            <a:off x="7023216" y="4047484"/>
            <a:ext cx="1328467" cy="1009290"/>
          </a:xfrm>
          <a:prstGeom prst="ellipse">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cxnSp>
        <p:nvCxnSpPr>
          <p:cNvPr id="13" name="Straight Connector 12"/>
          <p:cNvCxnSpPr>
            <a:stCxn id="7" idx="4"/>
          </p:cNvCxnSpPr>
          <p:nvPr/>
        </p:nvCxnSpPr>
        <p:spPr bwMode="auto">
          <a:xfrm>
            <a:off x="4659580" y="2327503"/>
            <a:ext cx="0" cy="1065305"/>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4" name="Straight Arrow Connector 13"/>
          <p:cNvCxnSpPr>
            <a:endCxn id="8" idx="0"/>
          </p:cNvCxnSpPr>
          <p:nvPr/>
        </p:nvCxnSpPr>
        <p:spPr bwMode="auto">
          <a:xfrm flipH="1">
            <a:off x="1461394" y="3392808"/>
            <a:ext cx="5390" cy="1047783"/>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15" name="Straight Arrow Connector 14"/>
          <p:cNvCxnSpPr>
            <a:endCxn id="9" idx="0"/>
          </p:cNvCxnSpPr>
          <p:nvPr/>
        </p:nvCxnSpPr>
        <p:spPr bwMode="auto">
          <a:xfrm>
            <a:off x="3050759" y="3392808"/>
            <a:ext cx="0" cy="654676"/>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16" name="Straight Arrow Connector 15"/>
          <p:cNvCxnSpPr>
            <a:endCxn id="33" idx="0"/>
          </p:cNvCxnSpPr>
          <p:nvPr/>
        </p:nvCxnSpPr>
        <p:spPr bwMode="auto">
          <a:xfrm>
            <a:off x="4659579" y="3400503"/>
            <a:ext cx="10782" cy="1032393"/>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17" name="Straight Arrow Connector 16"/>
          <p:cNvCxnSpPr>
            <a:endCxn id="11" idx="0"/>
          </p:cNvCxnSpPr>
          <p:nvPr/>
        </p:nvCxnSpPr>
        <p:spPr bwMode="auto">
          <a:xfrm>
            <a:off x="6259775" y="3400987"/>
            <a:ext cx="0" cy="646497"/>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18" name="Straight Arrow Connector 17"/>
          <p:cNvCxnSpPr>
            <a:endCxn id="12" idx="0"/>
          </p:cNvCxnSpPr>
          <p:nvPr/>
        </p:nvCxnSpPr>
        <p:spPr bwMode="auto">
          <a:xfrm>
            <a:off x="7687450" y="3400503"/>
            <a:ext cx="0" cy="646981"/>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
        <p:nvSpPr>
          <p:cNvPr id="21" name="Rectangle 20"/>
          <p:cNvSpPr/>
          <p:nvPr/>
        </p:nvSpPr>
        <p:spPr>
          <a:xfrm>
            <a:off x="407041" y="4743771"/>
            <a:ext cx="2085799" cy="646331"/>
          </a:xfrm>
          <a:prstGeom prst="rect">
            <a:avLst/>
          </a:prstGeom>
        </p:spPr>
        <p:txBody>
          <a:bodyPr wrap="square">
            <a:spAutoFit/>
          </a:bodyPr>
          <a:lstStyle/>
          <a:p>
            <a:pPr algn="ctr"/>
            <a:r>
              <a:rPr lang="en-CA" sz="1800" b="1" dirty="0" smtClean="0">
                <a:solidFill>
                  <a:schemeClr val="bg1"/>
                </a:solidFill>
                <a:effectLst>
                  <a:outerShdw blurRad="38100" dist="38100" dir="2700000" algn="tl">
                    <a:srgbClr val="000000">
                      <a:alpha val="43137"/>
                    </a:srgbClr>
                  </a:outerShdw>
                </a:effectLst>
                <a:latin typeface="Myriad Pro"/>
              </a:rPr>
              <a:t>Customer Service</a:t>
            </a:r>
            <a:endParaRPr lang="en-CA" sz="1800" b="1" dirty="0">
              <a:solidFill>
                <a:schemeClr val="bg1"/>
              </a:solidFill>
              <a:effectLst>
                <a:outerShdw blurRad="38100" dist="38100" dir="2700000" algn="tl">
                  <a:srgbClr val="000000">
                    <a:alpha val="43137"/>
                  </a:srgbClr>
                </a:outerShdw>
              </a:effectLst>
              <a:latin typeface="Myriad Pro"/>
            </a:endParaRPr>
          </a:p>
        </p:txBody>
      </p:sp>
      <p:sp>
        <p:nvSpPr>
          <p:cNvPr id="22" name="Rectangle 21"/>
          <p:cNvSpPr/>
          <p:nvPr/>
        </p:nvSpPr>
        <p:spPr>
          <a:xfrm>
            <a:off x="2472788" y="4413628"/>
            <a:ext cx="1500995" cy="276999"/>
          </a:xfrm>
          <a:prstGeom prst="rect">
            <a:avLst/>
          </a:prstGeom>
        </p:spPr>
        <p:txBody>
          <a:bodyPr wrap="square">
            <a:spAutoFit/>
          </a:bodyPr>
          <a:lstStyle/>
          <a:p>
            <a:r>
              <a:rPr lang="en-CA" sz="1200" b="1" dirty="0" smtClean="0">
                <a:solidFill>
                  <a:schemeClr val="bg1"/>
                </a:solidFill>
                <a:effectLst>
                  <a:outerShdw blurRad="38100" dist="38100" dir="2700000" algn="tl">
                    <a:srgbClr val="000000">
                      <a:alpha val="43137"/>
                    </a:srgbClr>
                  </a:outerShdw>
                </a:effectLst>
                <a:latin typeface="Myriad Pro"/>
              </a:rPr>
              <a:t>Employment</a:t>
            </a:r>
            <a:endParaRPr lang="en-CA" sz="1200" b="1" dirty="0">
              <a:solidFill>
                <a:schemeClr val="bg1"/>
              </a:solidFill>
              <a:effectLst>
                <a:outerShdw blurRad="38100" dist="38100" dir="2700000" algn="tl">
                  <a:srgbClr val="000000">
                    <a:alpha val="43137"/>
                  </a:srgbClr>
                </a:outerShdw>
              </a:effectLst>
              <a:latin typeface="Myriad Pro"/>
            </a:endParaRPr>
          </a:p>
        </p:txBody>
      </p:sp>
      <p:sp>
        <p:nvSpPr>
          <p:cNvPr id="24" name="Rectangle 23"/>
          <p:cNvSpPr/>
          <p:nvPr/>
        </p:nvSpPr>
        <p:spPr>
          <a:xfrm>
            <a:off x="5608481" y="4413627"/>
            <a:ext cx="1500995" cy="276999"/>
          </a:xfrm>
          <a:prstGeom prst="rect">
            <a:avLst/>
          </a:prstGeom>
        </p:spPr>
        <p:txBody>
          <a:bodyPr wrap="square">
            <a:spAutoFit/>
          </a:bodyPr>
          <a:lstStyle/>
          <a:p>
            <a:r>
              <a:rPr lang="en-CA" sz="1200" b="1" dirty="0" smtClean="0">
                <a:solidFill>
                  <a:schemeClr val="bg1"/>
                </a:solidFill>
                <a:effectLst>
                  <a:outerShdw blurRad="38100" dist="38100" dir="2700000" algn="tl">
                    <a:srgbClr val="000000">
                      <a:alpha val="43137"/>
                    </a:srgbClr>
                  </a:outerShdw>
                </a:effectLst>
                <a:latin typeface="Myriad Pro"/>
              </a:rPr>
              <a:t>Transportation</a:t>
            </a:r>
            <a:endParaRPr lang="en-CA" sz="1200" b="1" dirty="0">
              <a:solidFill>
                <a:schemeClr val="bg1"/>
              </a:solidFill>
              <a:effectLst>
                <a:outerShdw blurRad="38100" dist="38100" dir="2700000" algn="tl">
                  <a:srgbClr val="000000">
                    <a:alpha val="43137"/>
                  </a:srgbClr>
                </a:outerShdw>
              </a:effectLst>
              <a:latin typeface="Myriad Pro"/>
            </a:endParaRPr>
          </a:p>
        </p:txBody>
      </p:sp>
      <p:sp>
        <p:nvSpPr>
          <p:cNvPr id="25" name="Rectangle 24"/>
          <p:cNvSpPr/>
          <p:nvPr/>
        </p:nvSpPr>
        <p:spPr>
          <a:xfrm>
            <a:off x="6936952" y="4413626"/>
            <a:ext cx="1500995" cy="276999"/>
          </a:xfrm>
          <a:prstGeom prst="rect">
            <a:avLst/>
          </a:prstGeom>
        </p:spPr>
        <p:txBody>
          <a:bodyPr wrap="square">
            <a:spAutoFit/>
          </a:bodyPr>
          <a:lstStyle/>
          <a:p>
            <a:r>
              <a:rPr lang="en-CA" sz="1200" b="1" dirty="0" smtClean="0">
                <a:solidFill>
                  <a:schemeClr val="bg1"/>
                </a:solidFill>
                <a:effectLst>
                  <a:outerShdw blurRad="38100" dist="38100" dir="2700000" algn="tl">
                    <a:srgbClr val="000000">
                      <a:alpha val="43137"/>
                    </a:srgbClr>
                  </a:outerShdw>
                </a:effectLst>
                <a:latin typeface="Myriad Pro"/>
              </a:rPr>
              <a:t>Built Environment</a:t>
            </a:r>
            <a:endParaRPr lang="en-CA" sz="1200" b="1" dirty="0">
              <a:solidFill>
                <a:schemeClr val="bg1"/>
              </a:solidFill>
              <a:effectLst>
                <a:outerShdw blurRad="38100" dist="38100" dir="2700000" algn="tl">
                  <a:srgbClr val="000000">
                    <a:alpha val="43137"/>
                  </a:srgbClr>
                </a:outerShdw>
              </a:effectLst>
              <a:latin typeface="Myriad Pro"/>
            </a:endParaRPr>
          </a:p>
        </p:txBody>
      </p:sp>
      <p:sp>
        <p:nvSpPr>
          <p:cNvPr id="33" name="Oval 32" descr="This bubble is the third of five standards that branch off below the steering committee bubble, this bubble is bright and enlarged to show this is what are are currently focusing on" title="Information and Communication Standard in yellow"/>
          <p:cNvSpPr/>
          <p:nvPr/>
        </p:nvSpPr>
        <p:spPr bwMode="auto">
          <a:xfrm>
            <a:off x="3835811" y="4432896"/>
            <a:ext cx="1669099" cy="1268082"/>
          </a:xfrm>
          <a:prstGeom prst="ellipse">
            <a:avLst/>
          </a:prstGeom>
          <a:solidFill>
            <a:srgbClr val="F2AA03"/>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34" name="Rectangle 33"/>
          <p:cNvSpPr/>
          <p:nvPr/>
        </p:nvSpPr>
        <p:spPr>
          <a:xfrm>
            <a:off x="3618891" y="4736497"/>
            <a:ext cx="2085799" cy="615553"/>
          </a:xfrm>
          <a:prstGeom prst="rect">
            <a:avLst/>
          </a:prstGeom>
        </p:spPr>
        <p:txBody>
          <a:bodyPr wrap="square">
            <a:spAutoFit/>
          </a:bodyPr>
          <a:lstStyle/>
          <a:p>
            <a:pPr algn="ctr"/>
            <a:r>
              <a:rPr lang="en-CA" sz="1700" b="1" dirty="0" smtClean="0">
                <a:solidFill>
                  <a:schemeClr val="bg1"/>
                </a:solidFill>
                <a:effectLst>
                  <a:outerShdw blurRad="38100" dist="38100" dir="2700000" algn="tl">
                    <a:srgbClr val="000000">
                      <a:alpha val="43137"/>
                    </a:srgbClr>
                  </a:outerShdw>
                </a:effectLst>
                <a:latin typeface="Myriad Pro"/>
              </a:rPr>
              <a:t>Information &amp;</a:t>
            </a:r>
          </a:p>
          <a:p>
            <a:pPr algn="ctr"/>
            <a:r>
              <a:rPr lang="en-CA" sz="1700" b="1" dirty="0" smtClean="0">
                <a:solidFill>
                  <a:schemeClr val="bg1"/>
                </a:solidFill>
                <a:effectLst>
                  <a:outerShdw blurRad="38100" dist="38100" dir="2700000" algn="tl">
                    <a:srgbClr val="000000">
                      <a:alpha val="43137"/>
                    </a:srgbClr>
                  </a:outerShdw>
                </a:effectLst>
                <a:latin typeface="Myriad Pro"/>
              </a:rPr>
              <a:t>Communication</a:t>
            </a:r>
            <a:endParaRPr lang="en-CA" sz="1700" b="1" dirty="0">
              <a:solidFill>
                <a:schemeClr val="bg1"/>
              </a:solidFill>
              <a:effectLst>
                <a:outerShdw blurRad="38100" dist="38100" dir="2700000" algn="tl">
                  <a:srgbClr val="000000">
                    <a:alpha val="43137"/>
                  </a:srgbClr>
                </a:outerShdw>
              </a:effectLst>
              <a:latin typeface="Myriad Pro"/>
            </a:endParaRPr>
          </a:p>
        </p:txBody>
      </p:sp>
      <p:sp>
        <p:nvSpPr>
          <p:cNvPr id="35" name="Oval 34" descr="This bubble is the second of five standards that branch off below the steering committee bubble, this bubble is a shaded out dark green to show we are not working on this standard yet." title="Employment in green"/>
          <p:cNvSpPr/>
          <p:nvPr/>
        </p:nvSpPr>
        <p:spPr bwMode="auto">
          <a:xfrm>
            <a:off x="2386525" y="4055179"/>
            <a:ext cx="1328467" cy="1009290"/>
          </a:xfrm>
          <a:prstGeom prst="ellipse">
            <a:avLst/>
          </a:prstGeom>
          <a:solidFill>
            <a:srgbClr val="000000">
              <a:alpha val="40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36" name="Oval 35" descr="This bubble is the fourth of five standards that branch off below the steering committee bubble, this bubble is a shaded out dark orange to show we are not working on this standard yet." title="Transportation in orange"/>
          <p:cNvSpPr/>
          <p:nvPr/>
        </p:nvSpPr>
        <p:spPr bwMode="auto">
          <a:xfrm>
            <a:off x="5591227" y="4039789"/>
            <a:ext cx="1328467" cy="1009290"/>
          </a:xfrm>
          <a:prstGeom prst="ellipse">
            <a:avLst/>
          </a:prstGeom>
          <a:solidFill>
            <a:srgbClr val="000000">
              <a:alpha val="40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37" name="Oval 36" descr="This bubble is the last of five standards that branch off below the steering committee bubble, this bubble is a shaded out dark red to show we are not working on this standard yet." title="Built Environment"/>
          <p:cNvSpPr/>
          <p:nvPr/>
        </p:nvSpPr>
        <p:spPr bwMode="auto">
          <a:xfrm>
            <a:off x="7023216" y="4047480"/>
            <a:ext cx="1328467" cy="1009290"/>
          </a:xfrm>
          <a:prstGeom prst="ellipse">
            <a:avLst/>
          </a:prstGeom>
          <a:solidFill>
            <a:srgbClr val="000000">
              <a:alpha val="40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cxnSp>
        <p:nvCxnSpPr>
          <p:cNvPr id="41" name="Straight Connector 40"/>
          <p:cNvCxnSpPr/>
          <p:nvPr/>
        </p:nvCxnSpPr>
        <p:spPr bwMode="auto">
          <a:xfrm flipH="1" flipV="1">
            <a:off x="1466784" y="3392808"/>
            <a:ext cx="6220668" cy="8179"/>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52" name="Straight Arrow Connector 51"/>
          <p:cNvCxnSpPr/>
          <p:nvPr/>
        </p:nvCxnSpPr>
        <p:spPr bwMode="auto">
          <a:xfrm flipH="1">
            <a:off x="2467712" y="1950356"/>
            <a:ext cx="1311879" cy="0"/>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
        <p:nvSpPr>
          <p:cNvPr id="54" name="Rectangle 53" descr="Directly below Accessibility Planning" title="University Level"/>
          <p:cNvSpPr/>
          <p:nvPr/>
        </p:nvSpPr>
        <p:spPr>
          <a:xfrm>
            <a:off x="593159" y="2181625"/>
            <a:ext cx="1834948" cy="284693"/>
          </a:xfrm>
          <a:prstGeom prst="rect">
            <a:avLst/>
          </a:prstGeom>
        </p:spPr>
        <p:txBody>
          <a:bodyPr wrap="square">
            <a:spAutoFit/>
          </a:bodyPr>
          <a:lstStyle/>
          <a:p>
            <a:pPr algn="ctr"/>
            <a:r>
              <a:rPr lang="en-CA" sz="1250" b="1" dirty="0" smtClean="0">
                <a:latin typeface="Myriad Pro"/>
              </a:rPr>
              <a:t>University Level</a:t>
            </a:r>
          </a:p>
        </p:txBody>
      </p:sp>
      <p:sp>
        <p:nvSpPr>
          <p:cNvPr id="55" name="Rectangle 54" descr="directly below university level" title="Unit level"/>
          <p:cNvSpPr/>
          <p:nvPr/>
        </p:nvSpPr>
        <p:spPr>
          <a:xfrm>
            <a:off x="582378" y="2608911"/>
            <a:ext cx="1845730" cy="284693"/>
          </a:xfrm>
          <a:prstGeom prst="rect">
            <a:avLst/>
          </a:prstGeom>
        </p:spPr>
        <p:txBody>
          <a:bodyPr wrap="square">
            <a:spAutoFit/>
          </a:bodyPr>
          <a:lstStyle/>
          <a:p>
            <a:pPr algn="ctr"/>
            <a:r>
              <a:rPr lang="en-CA" sz="1250" b="1" dirty="0" smtClean="0">
                <a:latin typeface="Myriad Pro"/>
              </a:rPr>
              <a:t>Unit Level</a:t>
            </a:r>
          </a:p>
        </p:txBody>
      </p:sp>
      <p:sp>
        <p:nvSpPr>
          <p:cNvPr id="20" name="Rectangle 19"/>
          <p:cNvSpPr/>
          <p:nvPr/>
        </p:nvSpPr>
        <p:spPr>
          <a:xfrm>
            <a:off x="582377" y="1788590"/>
            <a:ext cx="3433318" cy="292388"/>
          </a:xfrm>
          <a:prstGeom prst="rect">
            <a:avLst/>
          </a:prstGeom>
        </p:spPr>
        <p:txBody>
          <a:bodyPr wrap="square">
            <a:spAutoFit/>
          </a:bodyPr>
          <a:lstStyle/>
          <a:p>
            <a:r>
              <a:rPr lang="en-CA" sz="1250" b="1" dirty="0" smtClean="0">
                <a:solidFill>
                  <a:schemeClr val="bg1"/>
                </a:solidFill>
                <a:effectLst>
                  <a:outerShdw blurRad="38100" dist="38100" dir="2700000" algn="tl">
                    <a:srgbClr val="000000">
                      <a:alpha val="43137"/>
                    </a:srgbClr>
                  </a:outerShdw>
                </a:effectLst>
                <a:latin typeface="Myriad Pro"/>
              </a:rPr>
              <a:t>Accessibility Planning</a:t>
            </a:r>
            <a:endParaRPr lang="en-CA" sz="1250" b="1" dirty="0">
              <a:solidFill>
                <a:schemeClr val="bg1"/>
              </a:solidFill>
              <a:effectLst>
                <a:outerShdw blurRad="38100" dist="38100" dir="2700000" algn="tl">
                  <a:srgbClr val="000000">
                    <a:alpha val="43137"/>
                  </a:srgbClr>
                </a:outerShdw>
              </a:effectLst>
              <a:latin typeface="Myriad Pro"/>
            </a:endParaRPr>
          </a:p>
        </p:txBody>
      </p:sp>
      <p:sp>
        <p:nvSpPr>
          <p:cNvPr id="61" name="Rectangle 60"/>
          <p:cNvSpPr/>
          <p:nvPr/>
        </p:nvSpPr>
        <p:spPr bwMode="auto">
          <a:xfrm>
            <a:off x="843351" y="2181625"/>
            <a:ext cx="1351280" cy="30198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63" name="Rectangle 62"/>
          <p:cNvSpPr/>
          <p:nvPr/>
        </p:nvSpPr>
        <p:spPr bwMode="auto">
          <a:xfrm>
            <a:off x="843351" y="2601893"/>
            <a:ext cx="1351280" cy="30198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7" name="Oval 6" descr="The top of the tree diagram showing the steering committe relationship to the accessibility project. This bubble then branches off in three directions, the first showing the accessibility planning, the second showing all the AMA standards, and the third showing the postsecondary institution working group." title="Steering Committee in dark grey"/>
          <p:cNvSpPr/>
          <p:nvPr/>
        </p:nvSpPr>
        <p:spPr bwMode="auto">
          <a:xfrm>
            <a:off x="3637350" y="1002359"/>
            <a:ext cx="2044460" cy="1325144"/>
          </a:xfrm>
          <a:prstGeom prst="ellipse">
            <a:avLst/>
          </a:prstGeom>
          <a:solidFill>
            <a:srgbClr val="58595B"/>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19" name="TextBox 18"/>
          <p:cNvSpPr txBox="1"/>
          <p:nvPr/>
        </p:nvSpPr>
        <p:spPr>
          <a:xfrm>
            <a:off x="3478695" y="1319368"/>
            <a:ext cx="2361768" cy="707886"/>
          </a:xfrm>
          <a:prstGeom prst="rect">
            <a:avLst/>
          </a:prstGeom>
          <a:noFill/>
        </p:spPr>
        <p:txBody>
          <a:bodyPr wrap="square" rtlCol="0">
            <a:spAutoFit/>
          </a:bodyPr>
          <a:lstStyle/>
          <a:p>
            <a:pPr algn="ctr"/>
            <a:r>
              <a:rPr lang="en-CA" sz="2000" b="1" dirty="0" smtClean="0">
                <a:solidFill>
                  <a:schemeClr val="bg1"/>
                </a:solidFill>
                <a:effectLst>
                  <a:outerShdw blurRad="38100" dist="38100" dir="2700000" algn="tl">
                    <a:srgbClr val="000000">
                      <a:alpha val="43137"/>
                    </a:srgbClr>
                  </a:outerShdw>
                </a:effectLst>
                <a:latin typeface="Myriad Pro"/>
              </a:rPr>
              <a:t>STEERING </a:t>
            </a:r>
          </a:p>
          <a:p>
            <a:pPr algn="ctr"/>
            <a:r>
              <a:rPr lang="en-CA" sz="2000" b="1" dirty="0" smtClean="0">
                <a:solidFill>
                  <a:schemeClr val="bg1"/>
                </a:solidFill>
                <a:effectLst>
                  <a:outerShdw blurRad="38100" dist="38100" dir="2700000" algn="tl">
                    <a:srgbClr val="000000">
                      <a:alpha val="43137"/>
                    </a:srgbClr>
                  </a:outerShdw>
                </a:effectLst>
                <a:latin typeface="Myriad Pro"/>
              </a:rPr>
              <a:t>COMMITTEE</a:t>
            </a:r>
            <a:endParaRPr lang="en-CA" sz="2000" b="1" dirty="0">
              <a:solidFill>
                <a:schemeClr val="bg1"/>
              </a:solidFill>
              <a:effectLst>
                <a:outerShdw blurRad="38100" dist="38100" dir="2700000" algn="tl">
                  <a:srgbClr val="000000">
                    <a:alpha val="43137"/>
                  </a:srgbClr>
                </a:outerShdw>
              </a:effectLst>
              <a:latin typeface="Myriad Pro"/>
            </a:endParaRPr>
          </a:p>
        </p:txBody>
      </p:sp>
      <p:sp>
        <p:nvSpPr>
          <p:cNvPr id="72" name="Rounded Rectangle 71" descr="This box branches off of the steering committee bubble to the right." title="Post secondary institutino working group in light grey"/>
          <p:cNvSpPr/>
          <p:nvPr/>
        </p:nvSpPr>
        <p:spPr bwMode="auto">
          <a:xfrm>
            <a:off x="6576742" y="1794935"/>
            <a:ext cx="1879630" cy="1059540"/>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73" name="Rectangle 72"/>
          <p:cNvSpPr/>
          <p:nvPr/>
        </p:nvSpPr>
        <p:spPr>
          <a:xfrm>
            <a:off x="5756065" y="1969942"/>
            <a:ext cx="3433318" cy="669414"/>
          </a:xfrm>
          <a:prstGeom prst="rect">
            <a:avLst/>
          </a:prstGeom>
        </p:spPr>
        <p:txBody>
          <a:bodyPr wrap="square">
            <a:spAutoFit/>
          </a:bodyPr>
          <a:lstStyle/>
          <a:p>
            <a:pPr algn="ctr"/>
            <a:r>
              <a:rPr lang="en-CA" sz="1250" b="1" dirty="0" smtClean="0">
                <a:latin typeface="Myriad Pro"/>
              </a:rPr>
              <a:t>Postsecondary </a:t>
            </a:r>
          </a:p>
          <a:p>
            <a:pPr algn="ctr"/>
            <a:r>
              <a:rPr lang="en-CA" sz="1250" b="1" dirty="0" smtClean="0">
                <a:latin typeface="Myriad Pro"/>
              </a:rPr>
              <a:t>Institution</a:t>
            </a:r>
          </a:p>
          <a:p>
            <a:pPr algn="ctr"/>
            <a:r>
              <a:rPr lang="en-CA" sz="1250" b="1" dirty="0" smtClean="0">
                <a:latin typeface="Myriad Pro"/>
              </a:rPr>
              <a:t>Working Group</a:t>
            </a:r>
            <a:endParaRPr lang="en-CA" sz="1250" b="1" dirty="0">
              <a:latin typeface="Myriad Pro"/>
            </a:endParaRPr>
          </a:p>
        </p:txBody>
      </p:sp>
    </p:spTree>
    <p:extLst>
      <p:ext uri="{BB962C8B-B14F-4D97-AF65-F5344CB8AC3E}">
        <p14:creationId xmlns:p14="http://schemas.microsoft.com/office/powerpoint/2010/main" val="1239712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30200" y="911835"/>
            <a:ext cx="7772400" cy="714375"/>
          </a:xfrm>
        </p:spPr>
        <p:txBody>
          <a:bodyPr/>
          <a:lstStyle/>
          <a:p>
            <a:r>
              <a:rPr lang="en-US" sz="2800" dirty="0">
                <a:latin typeface="Arial" charset="0"/>
                <a:ea typeface="ＭＳ Ｐゴシック" charset="0"/>
                <a:hlinkClick r:id="rId3"/>
              </a:rPr>
              <a:t/>
            </a:r>
            <a:br>
              <a:rPr lang="en-US" sz="2800" dirty="0">
                <a:latin typeface="Arial" charset="0"/>
                <a:ea typeface="ＭＳ Ｐゴシック" charset="0"/>
                <a:hlinkClick r:id="rId3"/>
              </a:rPr>
            </a:br>
            <a:r>
              <a:rPr lang="en-US" sz="2800" dirty="0">
                <a:latin typeface="Arial" charset="0"/>
                <a:ea typeface="ＭＳ Ｐゴシック" charset="0"/>
                <a:hlinkClick r:id="rId3"/>
              </a:rPr>
              <a:t>Steering Committee </a:t>
            </a:r>
            <a:r>
              <a:rPr lang="en-US" sz="2800" dirty="0" smtClean="0">
                <a:latin typeface="Arial" charset="0"/>
                <a:ea typeface="ＭＳ Ｐゴシック" charset="0"/>
                <a:hlinkClick r:id="rId3"/>
              </a:rPr>
              <a:t>Members</a:t>
            </a:r>
            <a:endParaRPr lang="en-US" sz="2800" dirty="0">
              <a:latin typeface="Myriad Web Pro" charset="0"/>
              <a:ea typeface="ＭＳ Ｐゴシック" charset="0"/>
            </a:endParaRPr>
          </a:p>
        </p:txBody>
      </p:sp>
      <p:sp>
        <p:nvSpPr>
          <p:cNvPr id="17411" name="Content Placeholder 2"/>
          <p:cNvSpPr>
            <a:spLocks noGrp="1"/>
          </p:cNvSpPr>
          <p:nvPr>
            <p:ph idx="1"/>
          </p:nvPr>
        </p:nvSpPr>
        <p:spPr>
          <a:xfrm>
            <a:off x="466725" y="1554163"/>
            <a:ext cx="7772400" cy="4814887"/>
          </a:xfrm>
        </p:spPr>
        <p:txBody>
          <a:bodyPr/>
          <a:lstStyle/>
          <a:p>
            <a:pPr>
              <a:defRPr/>
            </a:pPr>
            <a:endParaRPr lang="en-US" sz="1400" dirty="0" smtClean="0">
              <a:cs typeface="+mn-cs"/>
            </a:endParaRPr>
          </a:p>
          <a:p>
            <a:pPr>
              <a:defRPr/>
            </a:pPr>
            <a:r>
              <a:rPr lang="en-US" sz="2400" dirty="0" smtClean="0">
                <a:latin typeface="+mn-lt"/>
                <a:cs typeface="+mn-cs"/>
              </a:rPr>
              <a:t>Human Rights and Conflict Management Officer</a:t>
            </a:r>
          </a:p>
          <a:p>
            <a:pPr>
              <a:defRPr/>
            </a:pPr>
            <a:r>
              <a:rPr lang="en-US" sz="2400" dirty="0" smtClean="0">
                <a:latin typeface="+mn-lt"/>
                <a:cs typeface="+mn-cs"/>
              </a:rPr>
              <a:t>Associate Vice-President of Human Resources</a:t>
            </a:r>
          </a:p>
          <a:p>
            <a:pPr>
              <a:defRPr/>
            </a:pPr>
            <a:r>
              <a:rPr lang="en-US" sz="2400" dirty="0" smtClean="0">
                <a:latin typeface="+mn-lt"/>
                <a:cs typeface="+mn-cs"/>
              </a:rPr>
              <a:t>Vice-Provost of Academic Affairs		</a:t>
            </a:r>
          </a:p>
          <a:p>
            <a:pPr>
              <a:defRPr/>
            </a:pPr>
            <a:r>
              <a:rPr lang="en-US" sz="2400" dirty="0" smtClean="0">
                <a:latin typeface="+mn-lt"/>
                <a:cs typeface="+mn-cs"/>
              </a:rPr>
              <a:t>Director of Recreation Services</a:t>
            </a:r>
          </a:p>
          <a:p>
            <a:pPr>
              <a:defRPr/>
            </a:pPr>
            <a:r>
              <a:rPr lang="en-US" sz="2400" dirty="0" smtClean="0">
                <a:latin typeface="+mn-lt"/>
                <a:cs typeface="+mn-cs"/>
              </a:rPr>
              <a:t>Legal Counsel</a:t>
            </a:r>
          </a:p>
          <a:p>
            <a:pPr>
              <a:defRPr/>
            </a:pPr>
            <a:r>
              <a:rPr lang="en-US" sz="2400" dirty="0" smtClean="0">
                <a:latin typeface="+mn-lt"/>
                <a:cs typeface="+mn-cs"/>
              </a:rPr>
              <a:t>Director of Administration/Operations</a:t>
            </a:r>
          </a:p>
          <a:p>
            <a:pPr>
              <a:defRPr/>
            </a:pPr>
            <a:r>
              <a:rPr lang="en-US" sz="2400" dirty="0" smtClean="0">
                <a:latin typeface="+mn-lt"/>
                <a:cs typeface="+mn-cs"/>
              </a:rPr>
              <a:t>Coordinator from Student Accessibility Services</a:t>
            </a:r>
          </a:p>
          <a:p>
            <a:pPr>
              <a:defRPr/>
            </a:pPr>
            <a:r>
              <a:rPr lang="en-US" sz="2400" dirty="0" smtClean="0">
                <a:latin typeface="+mn-lt"/>
                <a:cs typeface="+mn-cs"/>
              </a:rPr>
              <a:t>Office Assistant from Disability Studies</a:t>
            </a:r>
          </a:p>
          <a:p>
            <a:pPr marL="0" indent="0">
              <a:buFontTx/>
              <a:buNone/>
              <a:defRPr/>
            </a:pPr>
            <a:endParaRPr lang="en-US" sz="1600" dirty="0" smtClean="0">
              <a:cs typeface="+mn-cs"/>
            </a:endParaRPr>
          </a:p>
          <a:p>
            <a:pPr>
              <a:defRPr/>
            </a:pPr>
            <a:endParaRPr lang="en-US" altLang="en-US" sz="1600" dirty="0" smtClean="0">
              <a:cs typeface="+mn-cs"/>
            </a:endParaRPr>
          </a:p>
        </p:txBody>
      </p:sp>
      <p:sp>
        <p:nvSpPr>
          <p:cNvPr id="2" name="Rectangle 1"/>
          <p:cNvSpPr/>
          <p:nvPr/>
        </p:nvSpPr>
        <p:spPr>
          <a:xfrm>
            <a:off x="40192" y="6368691"/>
            <a:ext cx="4572000" cy="461665"/>
          </a:xfrm>
          <a:prstGeom prst="rect">
            <a:avLst/>
          </a:prstGeom>
        </p:spPr>
        <p:txBody>
          <a:bodyPr>
            <a:spAutoFit/>
          </a:bodyPr>
          <a:lstStyle/>
          <a:p>
            <a:r>
              <a:rPr lang="en-US" b="1" dirty="0">
                <a:solidFill>
                  <a:srgbClr val="800000"/>
                </a:solidFill>
                <a:effectLst>
                  <a:outerShdw blurRad="38100" dist="38100" dir="2700000" algn="tl">
                    <a:srgbClr val="000000">
                      <a:alpha val="43137"/>
                    </a:srgbClr>
                  </a:outerShdw>
                </a:effectLst>
                <a:latin typeface="Arial" charset="0"/>
              </a:rPr>
              <a:t>… This is who and </a:t>
            </a:r>
            <a:r>
              <a:rPr lang="en-US" b="1" dirty="0" smtClean="0">
                <a:solidFill>
                  <a:srgbClr val="800000"/>
                </a:solidFill>
                <a:effectLst>
                  <a:outerShdw blurRad="38100" dist="38100" dir="2700000" algn="tl">
                    <a:srgbClr val="000000">
                      <a:alpha val="43137"/>
                    </a:srgbClr>
                  </a:outerShdw>
                </a:effectLst>
                <a:latin typeface="Arial" charset="0"/>
              </a:rPr>
              <a:t>why</a:t>
            </a:r>
            <a:endParaRPr lang="en-CA" b="1" dirty="0">
              <a:solidFill>
                <a:srgbClr val="8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a:latin typeface="Myriad Web Pro" charset="0"/>
                <a:ea typeface="ＭＳ Ｐゴシック" charset="0"/>
              </a:rPr>
              <a:t>Test your Knowledge</a:t>
            </a:r>
          </a:p>
        </p:txBody>
      </p:sp>
      <p:sp>
        <p:nvSpPr>
          <p:cNvPr id="3" name="Content Placeholder 2"/>
          <p:cNvSpPr>
            <a:spLocks noGrp="1"/>
          </p:cNvSpPr>
          <p:nvPr>
            <p:ph idx="1"/>
          </p:nvPr>
        </p:nvSpPr>
        <p:spPr/>
        <p:txBody>
          <a:bodyPr/>
          <a:lstStyle/>
          <a:p>
            <a:pPr marL="0" indent="0">
              <a:buFontTx/>
              <a:buNone/>
              <a:defRPr/>
            </a:pPr>
            <a:r>
              <a:rPr lang="en-US" sz="2800" dirty="0" smtClean="0">
                <a:latin typeface="+mn-lt"/>
                <a:cs typeface="+mn-cs"/>
              </a:rPr>
              <a:t>How many students attend the University of Manitoba:</a:t>
            </a:r>
          </a:p>
          <a:p>
            <a:pPr marL="0" indent="0">
              <a:buFontTx/>
              <a:buNone/>
              <a:defRPr/>
            </a:pPr>
            <a:r>
              <a:rPr lang="en-US" sz="2800" dirty="0" smtClean="0">
                <a:latin typeface="+mn-lt"/>
                <a:cs typeface="+mn-cs"/>
              </a:rPr>
              <a:t>	a) 20,000</a:t>
            </a:r>
          </a:p>
          <a:p>
            <a:pPr marL="0" indent="0">
              <a:buFontTx/>
              <a:buNone/>
              <a:defRPr/>
            </a:pPr>
            <a:r>
              <a:rPr lang="en-US" sz="2800" dirty="0">
                <a:latin typeface="+mn-lt"/>
                <a:cs typeface="+mn-cs"/>
              </a:rPr>
              <a:t>	b</a:t>
            </a:r>
            <a:r>
              <a:rPr lang="en-US" sz="2800" dirty="0" smtClean="0">
                <a:latin typeface="+mn-lt"/>
                <a:cs typeface="+mn-cs"/>
              </a:rPr>
              <a:t>) 25,000</a:t>
            </a:r>
          </a:p>
          <a:p>
            <a:pPr marL="0" indent="0">
              <a:buFontTx/>
              <a:buNone/>
              <a:defRPr/>
            </a:pPr>
            <a:r>
              <a:rPr lang="en-US" sz="2800" dirty="0" smtClean="0">
                <a:latin typeface="+mn-lt"/>
                <a:cs typeface="+mn-cs"/>
              </a:rPr>
              <a:t>	c) 30,000</a:t>
            </a:r>
          </a:p>
          <a:p>
            <a:pPr marL="0" indent="0">
              <a:buFontTx/>
              <a:buNone/>
              <a:defRPr/>
            </a:pPr>
            <a:r>
              <a:rPr lang="en-US" sz="2800" dirty="0">
                <a:latin typeface="+mn-lt"/>
                <a:cs typeface="+mn-cs"/>
              </a:rPr>
              <a:t>	d</a:t>
            </a:r>
            <a:r>
              <a:rPr lang="en-US" sz="2800" dirty="0" smtClean="0">
                <a:latin typeface="+mn-lt"/>
                <a:cs typeface="+mn-cs"/>
              </a:rPr>
              <a:t>) 35,000</a:t>
            </a:r>
          </a:p>
          <a:p>
            <a:pPr>
              <a:defRPr/>
            </a:pPr>
            <a:endParaRPr lang="en-US" sz="2400" dirty="0" smtClean="0">
              <a:latin typeface="+mn-lt"/>
              <a:cs typeface="+mn-cs"/>
            </a:endParaRPr>
          </a:p>
          <a:p>
            <a:pPr>
              <a:defRPr/>
            </a:pPr>
            <a:endParaRPr lang="en-US" dirty="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279525"/>
            <a:ext cx="7772400" cy="4659313"/>
          </a:xfrm>
        </p:spPr>
        <p:txBody>
          <a:bodyPr/>
          <a:lstStyle/>
          <a:p>
            <a:r>
              <a:rPr lang="en-US" sz="2400" dirty="0">
                <a:latin typeface="Arial" charset="0"/>
                <a:ea typeface="ＭＳ Ｐゴシック" charset="0"/>
              </a:rPr>
              <a:t>CIO, IST Enterprise Systems</a:t>
            </a:r>
          </a:p>
          <a:p>
            <a:r>
              <a:rPr lang="en-US" sz="2400" dirty="0" smtClean="0">
                <a:latin typeface="Arial" charset="0"/>
                <a:ea typeface="ＭＳ Ｐゴシック" charset="0"/>
              </a:rPr>
              <a:t>Director</a:t>
            </a:r>
            <a:r>
              <a:rPr lang="en-US" sz="2400" dirty="0">
                <a:latin typeface="Arial" charset="0"/>
                <a:ea typeface="ＭＳ Ｐゴシック" charset="0"/>
              </a:rPr>
              <a:t> </a:t>
            </a:r>
            <a:r>
              <a:rPr lang="en-US" sz="2400" dirty="0" smtClean="0">
                <a:latin typeface="Arial" charset="0"/>
                <a:ea typeface="ＭＳ Ｐゴシック" charset="0"/>
              </a:rPr>
              <a:t>of </a:t>
            </a:r>
            <a:r>
              <a:rPr lang="en-US" sz="2400" dirty="0">
                <a:latin typeface="Arial" charset="0"/>
                <a:ea typeface="ＭＳ Ｐゴシック" charset="0"/>
              </a:rPr>
              <a:t>Ancillary Services</a:t>
            </a:r>
          </a:p>
          <a:p>
            <a:r>
              <a:rPr lang="en-US" sz="2400" dirty="0">
                <a:latin typeface="Arial" charset="0"/>
                <a:ea typeface="ＭＳ Ｐゴシック" charset="0"/>
              </a:rPr>
              <a:t>University </a:t>
            </a:r>
            <a:r>
              <a:rPr lang="en-US" sz="2400" dirty="0" smtClean="0">
                <a:latin typeface="Arial" charset="0"/>
                <a:ea typeface="ＭＳ Ｐゴシック" charset="0"/>
              </a:rPr>
              <a:t>Librarian</a:t>
            </a:r>
            <a:endParaRPr lang="en-US" sz="2400" dirty="0">
              <a:latin typeface="Arial" charset="0"/>
              <a:ea typeface="ＭＳ Ｐゴシック" charset="0"/>
            </a:endParaRPr>
          </a:p>
          <a:p>
            <a:r>
              <a:rPr lang="en-US" sz="2400" dirty="0" smtClean="0">
                <a:latin typeface="Arial" charset="0"/>
                <a:ea typeface="ＭＳ Ｐゴシック" charset="0"/>
              </a:rPr>
              <a:t>Director</a:t>
            </a:r>
            <a:r>
              <a:rPr lang="en-US" sz="2400" dirty="0">
                <a:latin typeface="Arial" charset="0"/>
                <a:ea typeface="ＭＳ Ｐゴシック" charset="0"/>
              </a:rPr>
              <a:t>/Associate </a:t>
            </a:r>
            <a:r>
              <a:rPr lang="en-US" sz="2400" dirty="0" smtClean="0">
                <a:latin typeface="Arial" charset="0"/>
                <a:ea typeface="ＭＳ Ｐゴシック" charset="0"/>
              </a:rPr>
              <a:t>Professor</a:t>
            </a:r>
            <a:r>
              <a:rPr lang="en-US" sz="2400" dirty="0">
                <a:latin typeface="Arial" charset="0"/>
                <a:ea typeface="ＭＳ Ｐゴシック" charset="0"/>
              </a:rPr>
              <a:t> </a:t>
            </a:r>
            <a:r>
              <a:rPr lang="en-US" sz="2400" dirty="0" smtClean="0">
                <a:latin typeface="Arial" charset="0"/>
                <a:ea typeface="ＭＳ Ｐゴシック" charset="0"/>
              </a:rPr>
              <a:t>from Disability </a:t>
            </a:r>
            <a:r>
              <a:rPr lang="en-US" sz="2400" dirty="0">
                <a:latin typeface="Arial" charset="0"/>
                <a:ea typeface="ＭＳ Ｐゴシック" charset="0"/>
              </a:rPr>
              <a:t>Studies</a:t>
            </a:r>
          </a:p>
          <a:p>
            <a:r>
              <a:rPr lang="en-US" sz="2400" dirty="0">
                <a:latin typeface="Arial" charset="0"/>
                <a:ea typeface="ＭＳ Ｐゴシック" charset="0"/>
              </a:rPr>
              <a:t>Associate </a:t>
            </a:r>
            <a:r>
              <a:rPr lang="en-US" sz="2400" dirty="0" smtClean="0">
                <a:latin typeface="Arial" charset="0"/>
                <a:ea typeface="ＭＳ Ｐゴシック" charset="0"/>
              </a:rPr>
              <a:t>Director from  </a:t>
            </a:r>
            <a:r>
              <a:rPr lang="en-US" sz="2400" dirty="0">
                <a:latin typeface="Arial" charset="0"/>
                <a:ea typeface="ＭＳ Ｐゴシック" charset="0"/>
              </a:rPr>
              <a:t>Centre for the Advancement of Teaching and Learning</a:t>
            </a:r>
          </a:p>
          <a:p>
            <a:r>
              <a:rPr lang="en-US" sz="2400" dirty="0">
                <a:latin typeface="Arial" charset="0"/>
                <a:ea typeface="ＭＳ Ｐゴシック" charset="0"/>
              </a:rPr>
              <a:t>Vice-President, Advocacy, University of Manitoba Students</a:t>
            </a:r>
            <a:r>
              <a:rPr lang="ja-JP" altLang="en-US" sz="2400" dirty="0">
                <a:latin typeface="Arial" charset="0"/>
                <a:ea typeface="ＭＳ Ｐゴシック" charset="0"/>
              </a:rPr>
              <a:t>’</a:t>
            </a:r>
            <a:r>
              <a:rPr lang="en-US" sz="2400" dirty="0">
                <a:latin typeface="Arial" charset="0"/>
                <a:ea typeface="ＭＳ Ｐゴシック" charset="0"/>
              </a:rPr>
              <a:t> Union</a:t>
            </a:r>
          </a:p>
          <a:p>
            <a:r>
              <a:rPr lang="en-US" sz="2400" dirty="0">
                <a:latin typeface="Arial" charset="0"/>
                <a:ea typeface="ＭＳ Ｐゴシック" charset="0"/>
              </a:rPr>
              <a:t>Students Living With Disabilities </a:t>
            </a:r>
            <a:r>
              <a:rPr lang="en-US" sz="2400" dirty="0" smtClean="0">
                <a:latin typeface="Arial" charset="0"/>
                <a:ea typeface="ＭＳ Ｐゴシック" charset="0"/>
              </a:rPr>
              <a:t>Representative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974725"/>
            <a:ext cx="8266113" cy="579438"/>
          </a:xfrm>
        </p:spPr>
        <p:txBody>
          <a:bodyPr/>
          <a:lstStyle/>
          <a:p>
            <a:r>
              <a:rPr lang="en-US" sz="2800" u="sng" dirty="0">
                <a:latin typeface="Arial" charset="0"/>
                <a:ea typeface="ＭＳ Ｐゴシック" charset="0"/>
              </a:rPr>
              <a:t>Accessibility Plan Subcommittee Members</a:t>
            </a:r>
            <a:r>
              <a:rPr lang="en-US" sz="2800" dirty="0">
                <a:latin typeface="Arial" charset="0"/>
                <a:ea typeface="ＭＳ Ｐゴシック" charset="0"/>
              </a:rPr>
              <a:t/>
            </a:r>
            <a:br>
              <a:rPr lang="en-US" sz="2800" dirty="0">
                <a:latin typeface="Arial" charset="0"/>
                <a:ea typeface="ＭＳ Ｐゴシック" charset="0"/>
              </a:rPr>
            </a:br>
            <a:endParaRPr lang="en-US" sz="2800" dirty="0">
              <a:latin typeface="Arial" charset="0"/>
              <a:ea typeface="ＭＳ Ｐゴシック" charset="0"/>
            </a:endParaRPr>
          </a:p>
        </p:txBody>
      </p:sp>
      <p:sp>
        <p:nvSpPr>
          <p:cNvPr id="3" name="Content Placeholder 2"/>
          <p:cNvSpPr>
            <a:spLocks noGrp="1"/>
          </p:cNvSpPr>
          <p:nvPr>
            <p:ph idx="1"/>
          </p:nvPr>
        </p:nvSpPr>
        <p:spPr>
          <a:xfrm>
            <a:off x="466725" y="1554163"/>
            <a:ext cx="7772400" cy="4384675"/>
          </a:xfrm>
        </p:spPr>
        <p:txBody>
          <a:bodyPr/>
          <a:lstStyle/>
          <a:p>
            <a:pPr>
              <a:defRPr/>
            </a:pPr>
            <a:r>
              <a:rPr lang="en-US" sz="2400" dirty="0" smtClean="0">
                <a:latin typeface="+mn-lt"/>
                <a:cs typeface="+mn-cs"/>
              </a:rPr>
              <a:t>Human </a:t>
            </a:r>
            <a:r>
              <a:rPr lang="en-US" sz="2400" dirty="0">
                <a:latin typeface="+mn-lt"/>
                <a:cs typeface="+mn-cs"/>
              </a:rPr>
              <a:t>Rights and Conflict Management Officer</a:t>
            </a:r>
          </a:p>
          <a:p>
            <a:pPr>
              <a:defRPr/>
            </a:pPr>
            <a:r>
              <a:rPr lang="en-US" sz="2400" dirty="0" smtClean="0">
                <a:latin typeface="+mn-lt"/>
                <a:cs typeface="+mn-cs"/>
              </a:rPr>
              <a:t>Legal Counsel</a:t>
            </a:r>
          </a:p>
          <a:p>
            <a:pPr>
              <a:defRPr/>
            </a:pPr>
            <a:r>
              <a:rPr lang="en-US" sz="2400" dirty="0" smtClean="0">
                <a:latin typeface="+mn-lt"/>
                <a:cs typeface="+mn-cs"/>
              </a:rPr>
              <a:t>Coordinator from Student </a:t>
            </a:r>
            <a:r>
              <a:rPr lang="en-US" sz="2400" dirty="0">
                <a:latin typeface="+mn-lt"/>
                <a:cs typeface="+mn-cs"/>
              </a:rPr>
              <a:t>Accessibility Services</a:t>
            </a:r>
          </a:p>
          <a:p>
            <a:pPr>
              <a:defRPr/>
            </a:pPr>
            <a:r>
              <a:rPr lang="en-US" sz="2400" dirty="0" smtClean="0">
                <a:latin typeface="+mn-lt"/>
                <a:cs typeface="+mn-cs"/>
              </a:rPr>
              <a:t>Faculty </a:t>
            </a:r>
            <a:r>
              <a:rPr lang="en-US" sz="2400" dirty="0">
                <a:latin typeface="+mn-lt"/>
                <a:cs typeface="+mn-cs"/>
              </a:rPr>
              <a:t>Specialist-Education </a:t>
            </a:r>
            <a:r>
              <a:rPr lang="en-US" sz="2400" dirty="0" smtClean="0">
                <a:latin typeface="+mn-lt"/>
                <a:cs typeface="+mn-cs"/>
              </a:rPr>
              <a:t>Innovation</a:t>
            </a:r>
            <a:endParaRPr lang="en-US" sz="2400" dirty="0">
              <a:latin typeface="+mn-lt"/>
              <a:cs typeface="+mn-cs"/>
            </a:endParaRPr>
          </a:p>
          <a:p>
            <a:pPr>
              <a:defRPr/>
            </a:pPr>
            <a:r>
              <a:rPr lang="en-US" sz="2400" dirty="0" smtClean="0">
                <a:latin typeface="+mn-lt"/>
                <a:cs typeface="+mn-cs"/>
              </a:rPr>
              <a:t>Director/Associate Professor from </a:t>
            </a:r>
            <a:r>
              <a:rPr lang="en-US" sz="2400" dirty="0">
                <a:latin typeface="+mn-lt"/>
                <a:cs typeface="+mn-cs"/>
              </a:rPr>
              <a:t>Disability Studies</a:t>
            </a:r>
          </a:p>
          <a:p>
            <a:pPr>
              <a:defRPr/>
            </a:pPr>
            <a:r>
              <a:rPr lang="en-US" sz="2400" dirty="0" smtClean="0">
                <a:latin typeface="+mn-lt"/>
                <a:cs typeface="+mn-cs"/>
              </a:rPr>
              <a:t>Office Assistant from </a:t>
            </a:r>
            <a:r>
              <a:rPr lang="en-US" sz="2400" dirty="0">
                <a:latin typeface="+mn-lt"/>
                <a:cs typeface="+mn-cs"/>
              </a:rPr>
              <a:t>Disability Studies</a:t>
            </a:r>
          </a:p>
          <a:p>
            <a:pPr>
              <a:defRPr/>
            </a:pPr>
            <a:r>
              <a:rPr lang="en-US" sz="2400" dirty="0" smtClean="0">
                <a:latin typeface="+mn-lt"/>
                <a:cs typeface="+mn-cs"/>
              </a:rPr>
              <a:t>Liaison Librarian</a:t>
            </a:r>
            <a:endParaRPr lang="en-US" sz="2400" dirty="0">
              <a:latin typeface="+mn-lt"/>
              <a:cs typeface="+mn-cs"/>
            </a:endParaRPr>
          </a:p>
          <a:p>
            <a:pPr>
              <a:defRPr/>
            </a:pPr>
            <a:r>
              <a:rPr lang="en-US" sz="2400" dirty="0" smtClean="0">
                <a:latin typeface="+mn-lt"/>
                <a:cs typeface="+mn-cs"/>
              </a:rPr>
              <a:t>Diversity Consultant</a:t>
            </a:r>
            <a:endParaRPr lang="en-US" sz="1400" dirty="0">
              <a:latin typeface="+mn-lt"/>
              <a:cs typeface="+mn-cs"/>
            </a:endParaRPr>
          </a:p>
          <a:p>
            <a:pPr>
              <a:defRPr/>
            </a:pPr>
            <a:endParaRPr lang="en-US" dirty="0">
              <a:cs typeface="+mn-cs"/>
            </a:endParaRPr>
          </a:p>
        </p:txBody>
      </p:sp>
      <p:sp>
        <p:nvSpPr>
          <p:cNvPr id="4" name="Rectangle 3"/>
          <p:cNvSpPr/>
          <p:nvPr/>
        </p:nvSpPr>
        <p:spPr>
          <a:xfrm>
            <a:off x="40192" y="6368691"/>
            <a:ext cx="4572000" cy="461665"/>
          </a:xfrm>
          <a:prstGeom prst="rect">
            <a:avLst/>
          </a:prstGeom>
        </p:spPr>
        <p:txBody>
          <a:bodyPr>
            <a:spAutoFit/>
          </a:bodyPr>
          <a:lstStyle/>
          <a:p>
            <a:r>
              <a:rPr lang="en-US" b="1" dirty="0">
                <a:solidFill>
                  <a:srgbClr val="800000"/>
                </a:solidFill>
                <a:effectLst>
                  <a:outerShdw blurRad="38100" dist="38100" dir="2700000" algn="tl">
                    <a:srgbClr val="000000">
                      <a:alpha val="43137"/>
                    </a:srgbClr>
                  </a:outerShdw>
                </a:effectLst>
                <a:latin typeface="Arial" charset="0"/>
              </a:rPr>
              <a:t>… This is who and </a:t>
            </a:r>
            <a:r>
              <a:rPr lang="en-US" b="1" dirty="0" smtClean="0">
                <a:solidFill>
                  <a:srgbClr val="800000"/>
                </a:solidFill>
                <a:effectLst>
                  <a:outerShdw blurRad="38100" dist="38100" dir="2700000" algn="tl">
                    <a:srgbClr val="000000">
                      <a:alpha val="43137"/>
                    </a:srgbClr>
                  </a:outerShdw>
                </a:effectLst>
                <a:latin typeface="Arial" charset="0"/>
              </a:rPr>
              <a:t>why</a:t>
            </a:r>
            <a:endParaRPr lang="en-CA" b="1" dirty="0">
              <a:solidFill>
                <a:srgbClr val="8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990600"/>
            <a:ext cx="8229600" cy="1411288"/>
          </a:xfrm>
        </p:spPr>
        <p:txBody>
          <a:bodyPr>
            <a:normAutofit fontScale="90000"/>
          </a:bodyPr>
          <a:lstStyle/>
          <a:p>
            <a:pPr>
              <a:defRPr/>
            </a:pPr>
            <a:r>
              <a:rPr lang="en-US" sz="2800" u="sng" dirty="0" smtClean="0">
                <a:latin typeface="+mn-lt"/>
                <a:cs typeface="+mj-cs"/>
              </a:rPr>
              <a:t>Information and Communication Subcommittee Members</a:t>
            </a:r>
            <a:br>
              <a:rPr lang="en-US" sz="2800" u="sng" dirty="0" smtClean="0">
                <a:latin typeface="+mn-lt"/>
                <a:cs typeface="+mj-cs"/>
              </a:rPr>
            </a:br>
            <a:r>
              <a:rPr lang="en-US" sz="2800" u="sng" dirty="0" smtClean="0">
                <a:latin typeface="+mn-lt"/>
                <a:cs typeface="+mj-cs"/>
              </a:rPr>
              <a:t/>
            </a:r>
            <a:br>
              <a:rPr lang="en-US" sz="2800" u="sng" dirty="0" smtClean="0">
                <a:latin typeface="+mn-lt"/>
                <a:cs typeface="+mj-cs"/>
              </a:rPr>
            </a:br>
            <a:endParaRPr lang="en-US" sz="2800" u="sng" dirty="0">
              <a:latin typeface="+mn-lt"/>
              <a:cs typeface="+mj-cs"/>
            </a:endParaRPr>
          </a:p>
        </p:txBody>
      </p:sp>
      <p:sp>
        <p:nvSpPr>
          <p:cNvPr id="3" name="Content Placeholder 2"/>
          <p:cNvSpPr>
            <a:spLocks noGrp="1"/>
          </p:cNvSpPr>
          <p:nvPr>
            <p:ph idx="1"/>
          </p:nvPr>
        </p:nvSpPr>
        <p:spPr>
          <a:xfrm>
            <a:off x="466725" y="1965325"/>
            <a:ext cx="8229600" cy="3983038"/>
          </a:xfrm>
        </p:spPr>
        <p:txBody>
          <a:bodyPr>
            <a:normAutofit fontScale="85000" lnSpcReduction="20000"/>
          </a:bodyPr>
          <a:lstStyle/>
          <a:p>
            <a:pPr>
              <a:defRPr/>
            </a:pPr>
            <a:r>
              <a:rPr lang="en-US" sz="3400" dirty="0" smtClean="0">
                <a:latin typeface="+mn-lt"/>
                <a:cs typeface="+mn-cs"/>
              </a:rPr>
              <a:t>Human </a:t>
            </a:r>
            <a:r>
              <a:rPr lang="en-US" sz="3400" dirty="0">
                <a:latin typeface="+mn-lt"/>
                <a:cs typeface="+mn-cs"/>
              </a:rPr>
              <a:t>Rights and Conflict Management Officer</a:t>
            </a:r>
          </a:p>
          <a:p>
            <a:pPr>
              <a:defRPr/>
            </a:pPr>
            <a:r>
              <a:rPr lang="en-US" sz="3400" dirty="0" smtClean="0">
                <a:latin typeface="+mn-lt"/>
                <a:cs typeface="+mn-cs"/>
              </a:rPr>
              <a:t>ITPC Manager</a:t>
            </a:r>
            <a:endParaRPr lang="en-US" sz="3400" dirty="0">
              <a:latin typeface="+mn-lt"/>
              <a:cs typeface="+mn-cs"/>
            </a:endParaRPr>
          </a:p>
          <a:p>
            <a:pPr>
              <a:defRPr/>
            </a:pPr>
            <a:r>
              <a:rPr lang="en-US" sz="3400" dirty="0" smtClean="0">
                <a:latin typeface="+mn-lt"/>
                <a:cs typeface="+mn-cs"/>
              </a:rPr>
              <a:t>Client </a:t>
            </a:r>
            <a:r>
              <a:rPr lang="en-US" sz="3400" dirty="0">
                <a:latin typeface="+mn-lt"/>
                <a:cs typeface="+mn-cs"/>
              </a:rPr>
              <a:t>Relations </a:t>
            </a:r>
            <a:r>
              <a:rPr lang="en-US" sz="3400" dirty="0" smtClean="0">
                <a:latin typeface="+mn-lt"/>
                <a:cs typeface="+mn-cs"/>
              </a:rPr>
              <a:t>Coordinator </a:t>
            </a:r>
          </a:p>
          <a:p>
            <a:pPr>
              <a:defRPr/>
            </a:pPr>
            <a:r>
              <a:rPr lang="en-US" sz="3400" dirty="0" smtClean="0">
                <a:latin typeface="+mn-lt"/>
                <a:cs typeface="+mn-cs"/>
              </a:rPr>
              <a:t>Design </a:t>
            </a:r>
            <a:r>
              <a:rPr lang="en-US" sz="3400" dirty="0">
                <a:latin typeface="+mn-lt"/>
                <a:cs typeface="+mn-cs"/>
              </a:rPr>
              <a:t>and </a:t>
            </a:r>
            <a:r>
              <a:rPr lang="en-US" sz="3400" dirty="0" smtClean="0">
                <a:latin typeface="+mn-lt"/>
                <a:cs typeface="+mn-cs"/>
              </a:rPr>
              <a:t>Production</a:t>
            </a:r>
            <a:r>
              <a:rPr lang="en-US" sz="3400" dirty="0">
                <a:latin typeface="+mn-lt"/>
                <a:cs typeface="+mn-cs"/>
              </a:rPr>
              <a:t> </a:t>
            </a:r>
            <a:r>
              <a:rPr lang="en-US" sz="3400" dirty="0" smtClean="0">
                <a:latin typeface="+mn-lt"/>
                <a:cs typeface="+mn-cs"/>
              </a:rPr>
              <a:t>Manager</a:t>
            </a:r>
            <a:endParaRPr lang="en-US" sz="3400" dirty="0">
              <a:latin typeface="+mn-lt"/>
              <a:cs typeface="+mn-cs"/>
            </a:endParaRPr>
          </a:p>
          <a:p>
            <a:pPr>
              <a:defRPr/>
            </a:pPr>
            <a:r>
              <a:rPr lang="en-US" sz="3400" dirty="0" smtClean="0">
                <a:latin typeface="+mn-lt"/>
                <a:cs typeface="+mn-cs"/>
              </a:rPr>
              <a:t>Purchasing Services Manager</a:t>
            </a:r>
            <a:endParaRPr lang="en-US" sz="3400" dirty="0">
              <a:latin typeface="+mn-lt"/>
              <a:cs typeface="+mn-cs"/>
            </a:endParaRPr>
          </a:p>
          <a:p>
            <a:pPr>
              <a:defRPr/>
            </a:pPr>
            <a:r>
              <a:rPr lang="en-US" sz="3400" dirty="0" smtClean="0">
                <a:latin typeface="+mn-lt"/>
                <a:cs typeface="+mn-cs"/>
              </a:rPr>
              <a:t>Director </a:t>
            </a:r>
            <a:r>
              <a:rPr lang="en-US" sz="3400" dirty="0">
                <a:latin typeface="+mn-lt"/>
                <a:cs typeface="+mn-cs"/>
              </a:rPr>
              <a:t>Info Security &amp; </a:t>
            </a:r>
            <a:r>
              <a:rPr lang="en-US" sz="3400" dirty="0" smtClean="0">
                <a:latin typeface="+mn-lt"/>
                <a:cs typeface="+mn-cs"/>
              </a:rPr>
              <a:t>Compliance</a:t>
            </a:r>
          </a:p>
          <a:p>
            <a:pPr>
              <a:defRPr/>
            </a:pPr>
            <a:r>
              <a:rPr lang="en-US" sz="3400" dirty="0" smtClean="0">
                <a:latin typeface="+mn-lt"/>
                <a:cs typeface="+mn-cs"/>
              </a:rPr>
              <a:t>Director of IST Client Services</a:t>
            </a:r>
            <a:endParaRPr lang="en-US" sz="3400" dirty="0">
              <a:latin typeface="+mn-lt"/>
              <a:cs typeface="+mn-cs"/>
            </a:endParaRPr>
          </a:p>
          <a:p>
            <a:pPr>
              <a:defRPr/>
            </a:pPr>
            <a:r>
              <a:rPr lang="en-US" sz="3400" dirty="0" smtClean="0">
                <a:latin typeface="+mn-lt"/>
                <a:cs typeface="+mn-cs"/>
              </a:rPr>
              <a:t>Office Assistant</a:t>
            </a:r>
            <a:r>
              <a:rPr lang="en-US" sz="3400" dirty="0">
                <a:latin typeface="+mn-lt"/>
                <a:cs typeface="+mn-cs"/>
              </a:rPr>
              <a:t> </a:t>
            </a:r>
            <a:r>
              <a:rPr lang="en-US" sz="3400" dirty="0" smtClean="0">
                <a:latin typeface="+mn-lt"/>
                <a:cs typeface="+mn-cs"/>
              </a:rPr>
              <a:t>from Disability </a:t>
            </a:r>
            <a:r>
              <a:rPr lang="en-US" sz="3400" dirty="0">
                <a:latin typeface="+mn-lt"/>
                <a:cs typeface="+mn-cs"/>
              </a:rPr>
              <a:t>Studies</a:t>
            </a:r>
          </a:p>
          <a:p>
            <a:pPr>
              <a:defRPr/>
            </a:pPr>
            <a:endParaRPr lang="en-US" b="1" dirty="0">
              <a:cs typeface="+mn-cs"/>
            </a:endParaRPr>
          </a:p>
        </p:txBody>
      </p:sp>
      <p:sp>
        <p:nvSpPr>
          <p:cNvPr id="4" name="Rectangle 3"/>
          <p:cNvSpPr/>
          <p:nvPr/>
        </p:nvSpPr>
        <p:spPr>
          <a:xfrm>
            <a:off x="40192" y="6368691"/>
            <a:ext cx="4572000" cy="461665"/>
          </a:xfrm>
          <a:prstGeom prst="rect">
            <a:avLst/>
          </a:prstGeom>
        </p:spPr>
        <p:txBody>
          <a:bodyPr>
            <a:spAutoFit/>
          </a:bodyPr>
          <a:lstStyle/>
          <a:p>
            <a:r>
              <a:rPr lang="en-US" b="1" dirty="0">
                <a:solidFill>
                  <a:srgbClr val="800000"/>
                </a:solidFill>
                <a:effectLst>
                  <a:outerShdw blurRad="38100" dist="38100" dir="2700000" algn="tl">
                    <a:srgbClr val="000000">
                      <a:alpha val="43137"/>
                    </a:srgbClr>
                  </a:outerShdw>
                </a:effectLst>
                <a:latin typeface="Arial" charset="0"/>
              </a:rPr>
              <a:t>… This is who and </a:t>
            </a:r>
            <a:r>
              <a:rPr lang="en-US" b="1" dirty="0" smtClean="0">
                <a:solidFill>
                  <a:srgbClr val="800000"/>
                </a:solidFill>
                <a:effectLst>
                  <a:outerShdw blurRad="38100" dist="38100" dir="2700000" algn="tl">
                    <a:srgbClr val="000000">
                      <a:alpha val="43137"/>
                    </a:srgbClr>
                  </a:outerShdw>
                </a:effectLst>
                <a:latin typeface="Arial" charset="0"/>
              </a:rPr>
              <a:t>why</a:t>
            </a:r>
            <a:endParaRPr lang="en-CA" b="1" dirty="0">
              <a:solidFill>
                <a:srgbClr val="8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112838"/>
            <a:ext cx="7772400" cy="4826000"/>
          </a:xfrm>
        </p:spPr>
        <p:txBody>
          <a:bodyPr/>
          <a:lstStyle/>
          <a:p>
            <a:r>
              <a:rPr lang="en-US" sz="2400" dirty="0">
                <a:latin typeface="Arial" charset="0"/>
                <a:ea typeface="ＭＳ Ｐゴシック" charset="0"/>
              </a:rPr>
              <a:t>Information </a:t>
            </a:r>
            <a:r>
              <a:rPr lang="en-US" sz="2400" dirty="0" smtClean="0">
                <a:latin typeface="Arial" charset="0"/>
                <a:ea typeface="ＭＳ Ｐゴシック" charset="0"/>
              </a:rPr>
              <a:t>Technologist</a:t>
            </a:r>
            <a:r>
              <a:rPr lang="en-US" sz="2400" dirty="0">
                <a:latin typeface="Arial" charset="0"/>
                <a:ea typeface="ＭＳ Ｐゴシック" charset="0"/>
              </a:rPr>
              <a:t> </a:t>
            </a:r>
            <a:r>
              <a:rPr lang="en-US" sz="2400" dirty="0" smtClean="0">
                <a:latin typeface="Arial" charset="0"/>
                <a:ea typeface="ＭＳ Ｐゴシック" charset="0"/>
              </a:rPr>
              <a:t>from Centre </a:t>
            </a:r>
            <a:r>
              <a:rPr lang="en-US" sz="2400" dirty="0">
                <a:latin typeface="Arial" charset="0"/>
                <a:ea typeface="ＭＳ Ｐゴシック" charset="0"/>
              </a:rPr>
              <a:t>for the Advancement of Teaching and Learning</a:t>
            </a:r>
          </a:p>
          <a:p>
            <a:r>
              <a:rPr lang="en-US" sz="2400" dirty="0">
                <a:latin typeface="Arial" charset="0"/>
                <a:ea typeface="ＭＳ Ｐゴシック" charset="0"/>
              </a:rPr>
              <a:t>User Experience </a:t>
            </a:r>
            <a:r>
              <a:rPr lang="en-US" sz="2400" dirty="0" smtClean="0">
                <a:latin typeface="Arial" charset="0"/>
                <a:ea typeface="ＭＳ Ｐゴシック" charset="0"/>
              </a:rPr>
              <a:t>Librarian</a:t>
            </a:r>
            <a:endParaRPr lang="en-US" sz="2400" dirty="0">
              <a:latin typeface="Arial" charset="0"/>
              <a:ea typeface="ＭＳ Ｐゴシック" charset="0"/>
            </a:endParaRPr>
          </a:p>
          <a:p>
            <a:r>
              <a:rPr lang="en-US" sz="2400" dirty="0" smtClean="0">
                <a:latin typeface="Arial" charset="0"/>
                <a:ea typeface="ＭＳ Ｐゴシック" charset="0"/>
              </a:rPr>
              <a:t>Legal Counsel</a:t>
            </a:r>
          </a:p>
          <a:p>
            <a:r>
              <a:rPr lang="en-US" sz="2400" dirty="0" smtClean="0">
                <a:latin typeface="Arial" charset="0"/>
                <a:ea typeface="ＭＳ Ｐゴシック" charset="0"/>
              </a:rPr>
              <a:t>Assistive Technologist</a:t>
            </a:r>
            <a:endParaRPr lang="en-US" sz="2400" dirty="0">
              <a:latin typeface="Arial" charset="0"/>
              <a:ea typeface="ＭＳ Ｐゴシック" charset="0"/>
            </a:endParaRPr>
          </a:p>
          <a:p>
            <a:r>
              <a:rPr lang="en-US" sz="2400" dirty="0" smtClean="0">
                <a:latin typeface="Arial" charset="0"/>
                <a:ea typeface="ＭＳ Ｐゴシック" charset="0"/>
              </a:rPr>
              <a:t>Director of </a:t>
            </a:r>
            <a:r>
              <a:rPr lang="en-US" sz="2400" dirty="0">
                <a:latin typeface="Arial" charset="0"/>
                <a:ea typeface="ＭＳ Ｐゴシック" charset="0"/>
              </a:rPr>
              <a:t>Marketing &amp; Communications </a:t>
            </a:r>
          </a:p>
          <a:p>
            <a:r>
              <a:rPr lang="en-US" sz="2400" dirty="0">
                <a:latin typeface="Arial" charset="0"/>
                <a:ea typeface="ＭＳ Ｐゴシック" charset="0"/>
              </a:rPr>
              <a:t>IT Technical </a:t>
            </a:r>
            <a:r>
              <a:rPr lang="en-US" sz="2400" dirty="0" smtClean="0">
                <a:latin typeface="Arial" charset="0"/>
                <a:ea typeface="ＭＳ Ｐゴシック" charset="0"/>
              </a:rPr>
              <a:t>Lead</a:t>
            </a:r>
          </a:p>
          <a:p>
            <a:pPr marL="0" indent="0">
              <a:buNone/>
            </a:pPr>
            <a:endParaRPr lang="en-US" dirty="0">
              <a:latin typeface="Myriad Web Pro" charset="0"/>
              <a:ea typeface="ＭＳ Ｐゴシック"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990600"/>
            <a:ext cx="8229600" cy="777875"/>
          </a:xfrm>
        </p:spPr>
        <p:txBody>
          <a:bodyPr/>
          <a:lstStyle/>
          <a:p>
            <a:pPr>
              <a:defRPr/>
            </a:pPr>
            <a:r>
              <a:rPr lang="en-US" sz="2800" u="sng" dirty="0" smtClean="0">
                <a:latin typeface="+mn-lt"/>
                <a:cs typeface="+mj-cs"/>
              </a:rPr>
              <a:t>Customer Service</a:t>
            </a:r>
            <a:endParaRPr lang="en-US" sz="2800" u="sng" dirty="0">
              <a:latin typeface="+mn-lt"/>
              <a:cs typeface="+mj-cs"/>
            </a:endParaRPr>
          </a:p>
        </p:txBody>
      </p:sp>
      <p:sp>
        <p:nvSpPr>
          <p:cNvPr id="3" name="Content Placeholder 2"/>
          <p:cNvSpPr>
            <a:spLocks noGrp="1"/>
          </p:cNvSpPr>
          <p:nvPr>
            <p:ph idx="1"/>
          </p:nvPr>
        </p:nvSpPr>
        <p:spPr>
          <a:xfrm>
            <a:off x="457200" y="1768475"/>
            <a:ext cx="8229600" cy="4179888"/>
          </a:xfrm>
        </p:spPr>
        <p:txBody>
          <a:bodyPr>
            <a:normAutofit/>
          </a:bodyPr>
          <a:lstStyle/>
          <a:p>
            <a:pPr>
              <a:defRPr/>
            </a:pPr>
            <a:r>
              <a:rPr lang="en-US" sz="2400" dirty="0" smtClean="0">
                <a:latin typeface="+mn-lt"/>
                <a:cs typeface="+mn-cs"/>
              </a:rPr>
              <a:t>Human </a:t>
            </a:r>
            <a:r>
              <a:rPr lang="en-US" sz="2400" dirty="0">
                <a:latin typeface="+mn-lt"/>
                <a:cs typeface="+mn-cs"/>
              </a:rPr>
              <a:t>Rights and Conflict Management Officer</a:t>
            </a:r>
          </a:p>
          <a:p>
            <a:pPr>
              <a:defRPr/>
            </a:pPr>
            <a:r>
              <a:rPr lang="en-US" sz="2400" dirty="0" smtClean="0">
                <a:latin typeface="+mn-lt"/>
                <a:cs typeface="+mn-cs"/>
              </a:rPr>
              <a:t>Director </a:t>
            </a:r>
            <a:r>
              <a:rPr lang="en-US" sz="2400" dirty="0">
                <a:latin typeface="+mn-lt"/>
                <a:cs typeface="+mn-cs"/>
              </a:rPr>
              <a:t>of Administration/</a:t>
            </a:r>
            <a:r>
              <a:rPr lang="en-US" sz="2400" dirty="0" smtClean="0">
                <a:latin typeface="+mn-lt"/>
                <a:cs typeface="+mn-cs"/>
              </a:rPr>
              <a:t>Operations</a:t>
            </a:r>
            <a:endParaRPr lang="en-US" sz="2400" dirty="0">
              <a:latin typeface="+mn-lt"/>
              <a:cs typeface="+mn-cs"/>
            </a:endParaRPr>
          </a:p>
          <a:p>
            <a:pPr>
              <a:defRPr/>
            </a:pPr>
            <a:r>
              <a:rPr lang="en-US" sz="2400" dirty="0" smtClean="0">
                <a:latin typeface="+mn-lt"/>
                <a:cs typeface="+mn-cs"/>
              </a:rPr>
              <a:t>Assistant Director of </a:t>
            </a:r>
            <a:r>
              <a:rPr lang="en-US" sz="2400" dirty="0">
                <a:latin typeface="+mn-lt"/>
                <a:cs typeface="+mn-cs"/>
              </a:rPr>
              <a:t>Ancillary Services </a:t>
            </a:r>
          </a:p>
          <a:p>
            <a:pPr>
              <a:defRPr/>
            </a:pPr>
            <a:r>
              <a:rPr lang="en-US" sz="2400" dirty="0" smtClean="0">
                <a:latin typeface="+mn-lt"/>
                <a:cs typeface="+mn-cs"/>
              </a:rPr>
              <a:t>Associate Director from </a:t>
            </a:r>
            <a:r>
              <a:rPr lang="en-US" sz="2400" dirty="0">
                <a:latin typeface="+mn-lt"/>
                <a:cs typeface="+mn-cs"/>
              </a:rPr>
              <a:t>Centre for the Advancement of Teaching and Learning</a:t>
            </a:r>
          </a:p>
          <a:p>
            <a:pPr>
              <a:defRPr/>
            </a:pPr>
            <a:r>
              <a:rPr lang="en-US" sz="2400" dirty="0" smtClean="0">
                <a:latin typeface="+mn-lt"/>
                <a:cs typeface="+mn-cs"/>
              </a:rPr>
              <a:t>Director of </a:t>
            </a:r>
            <a:r>
              <a:rPr lang="en-US" sz="2400" dirty="0">
                <a:latin typeface="+mn-lt"/>
                <a:cs typeface="+mn-cs"/>
              </a:rPr>
              <a:t>Learning and Organizational Development</a:t>
            </a:r>
          </a:p>
          <a:p>
            <a:pPr>
              <a:defRPr/>
            </a:pPr>
            <a:r>
              <a:rPr lang="en-US" sz="2400" dirty="0" smtClean="0">
                <a:latin typeface="+mn-lt"/>
                <a:cs typeface="+mn-cs"/>
              </a:rPr>
              <a:t>Liaison Librarian</a:t>
            </a:r>
            <a:endParaRPr lang="en-US" sz="2400" dirty="0">
              <a:latin typeface="+mn-lt"/>
              <a:cs typeface="+mn-cs"/>
            </a:endParaRPr>
          </a:p>
          <a:p>
            <a:pPr>
              <a:defRPr/>
            </a:pPr>
            <a:r>
              <a:rPr lang="en-US" sz="2400" dirty="0" smtClean="0">
                <a:latin typeface="+mn-lt"/>
                <a:cs typeface="+mn-cs"/>
              </a:rPr>
              <a:t>Office </a:t>
            </a:r>
            <a:r>
              <a:rPr lang="en-US" sz="2400" dirty="0">
                <a:latin typeface="+mn-lt"/>
                <a:cs typeface="+mn-cs"/>
              </a:rPr>
              <a:t>of Student </a:t>
            </a:r>
            <a:r>
              <a:rPr lang="en-US" sz="2400" dirty="0" smtClean="0">
                <a:latin typeface="+mn-lt"/>
                <a:cs typeface="+mn-cs"/>
              </a:rPr>
              <a:t>Life Director</a:t>
            </a:r>
            <a:endParaRPr lang="en-US" sz="2400" dirty="0">
              <a:latin typeface="+mn-lt"/>
              <a:cs typeface="+mn-cs"/>
            </a:endParaRPr>
          </a:p>
        </p:txBody>
      </p:sp>
      <p:sp>
        <p:nvSpPr>
          <p:cNvPr id="4" name="Rectangle 3"/>
          <p:cNvSpPr/>
          <p:nvPr/>
        </p:nvSpPr>
        <p:spPr>
          <a:xfrm>
            <a:off x="40192" y="6368691"/>
            <a:ext cx="4572000" cy="461665"/>
          </a:xfrm>
          <a:prstGeom prst="rect">
            <a:avLst/>
          </a:prstGeom>
        </p:spPr>
        <p:txBody>
          <a:bodyPr>
            <a:spAutoFit/>
          </a:bodyPr>
          <a:lstStyle/>
          <a:p>
            <a:r>
              <a:rPr lang="en-US" b="1" dirty="0">
                <a:solidFill>
                  <a:srgbClr val="800000"/>
                </a:solidFill>
                <a:effectLst>
                  <a:outerShdw blurRad="38100" dist="38100" dir="2700000" algn="tl">
                    <a:srgbClr val="000000">
                      <a:alpha val="43137"/>
                    </a:srgbClr>
                  </a:outerShdw>
                </a:effectLst>
                <a:latin typeface="Arial" charset="0"/>
              </a:rPr>
              <a:t>… This is who and </a:t>
            </a:r>
            <a:r>
              <a:rPr lang="en-US" b="1" dirty="0" smtClean="0">
                <a:solidFill>
                  <a:srgbClr val="800000"/>
                </a:solidFill>
                <a:effectLst>
                  <a:outerShdw blurRad="38100" dist="38100" dir="2700000" algn="tl">
                    <a:srgbClr val="000000">
                      <a:alpha val="43137"/>
                    </a:srgbClr>
                  </a:outerShdw>
                </a:effectLst>
                <a:latin typeface="Arial" charset="0"/>
              </a:rPr>
              <a:t>why</a:t>
            </a:r>
            <a:endParaRPr lang="en-CA" b="1" dirty="0">
              <a:solidFill>
                <a:srgbClr val="8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idx="1"/>
          </p:nvPr>
        </p:nvSpPr>
        <p:spPr bwMode="auto">
          <a:xfrm>
            <a:off x="457201" y="1507972"/>
            <a:ext cx="8209128" cy="4154984"/>
          </a:xfrm>
          <a:prstGeom prst="rect">
            <a:avLst/>
          </a:prstGeom>
          <a:solidFill>
            <a:srgbClr val="13B2BC">
              <a:alpha val="10196"/>
            </a:srgbClr>
          </a:solidFill>
          <a:ln w="19050">
            <a:solidFill>
              <a:srgbClr val="13B2BC"/>
            </a:solidFill>
            <a:miter lim="800000"/>
            <a:headEnd/>
            <a:tailEnd/>
          </a:ln>
          <a:effec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According to </a:t>
            </a:r>
            <a:r>
              <a:rPr kumimoji="0" lang="en-CA" sz="2400" b="0" i="0" u="none" strike="noStrike" cap="none" normalizeH="0" baseline="0" dirty="0" err="1" smtClean="0">
                <a:ln>
                  <a:noFill/>
                </a:ln>
                <a:effectLst/>
                <a:latin typeface="Arial" panose="020B0604020202020204" pitchFamily="34" charset="0"/>
                <a:ea typeface="Calibri" panose="020F0502020204030204" pitchFamily="34" charset="0"/>
                <a:cs typeface="Times New Roman" panose="02020603050405020304" pitchFamily="18" charset="0"/>
              </a:rPr>
              <a:t>Prosci</a:t>
            </a: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 2014 research results, based on a survey of over 800 organizations involved in implementing change, the </a:t>
            </a:r>
            <a:r>
              <a:rPr kumimoji="0" lang="en-CA" sz="2400" b="1"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Top Five Contributors to Success in an Organizational Change</a:t>
            </a: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 are (in order)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Visible executive sponsorship</a:t>
            </a:r>
            <a:endParaRPr kumimoji="0" lang="en-CA" sz="2400" b="0" i="0" u="none" strike="noStrike" cap="none" normalizeH="0" baseline="0" dirty="0" smtClean="0">
              <a:ln>
                <a:noFill/>
              </a:ln>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Using a structured approach</a:t>
            </a:r>
            <a:endParaRPr kumimoji="0" lang="en-CA" sz="2400" b="0" i="0" u="none" strike="noStrike" cap="none" normalizeH="0" baseline="0" dirty="0" smtClean="0">
              <a:ln>
                <a:noFill/>
              </a:ln>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Dedicating resources and funding to support the change</a:t>
            </a:r>
            <a:r>
              <a:rPr kumimoji="0" lang="en-CA" sz="2400" b="0" i="0" u="none" strike="noStrike" cap="none" normalizeH="0" dirty="0" smtClean="0">
                <a:ln>
                  <a:noFill/>
                </a:ln>
                <a:effectLst/>
                <a:latin typeface="Arial" panose="020B0604020202020204" pitchFamily="34" charset="0"/>
                <a:ea typeface="Calibri" panose="020F0502020204030204" pitchFamily="34" charset="0"/>
                <a:cs typeface="Times New Roman" panose="02020603050405020304" pitchFamily="18" charset="0"/>
              </a:rPr>
              <a:t> </a:t>
            </a: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process</a:t>
            </a:r>
            <a:endParaRPr kumimoji="0" lang="en-CA" sz="2400" b="0" i="0" u="none" strike="noStrike" cap="none" normalizeH="0" baseline="0" dirty="0" smtClean="0">
              <a:ln>
                <a:noFill/>
              </a:ln>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Frequent and open communication about the change</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Employee engagement and participation</a:t>
            </a:r>
            <a:r>
              <a:rPr kumimoji="0" lang="en-CA" sz="2400" b="0" i="0" u="none" strike="noStrike" cap="none" normalizeH="0" baseline="0" dirty="0" smtClean="0">
                <a:ln>
                  <a:noFill/>
                </a:ln>
                <a:effectLst/>
                <a:latin typeface="Arial" panose="020B0604020202020204" pitchFamily="34" charset="0"/>
              </a:rPr>
              <a:t> </a:t>
            </a:r>
          </a:p>
        </p:txBody>
      </p:sp>
      <p:sp>
        <p:nvSpPr>
          <p:cNvPr id="3" name="Rectangle 2"/>
          <p:cNvSpPr/>
          <p:nvPr/>
        </p:nvSpPr>
        <p:spPr>
          <a:xfrm>
            <a:off x="0" y="6581153"/>
            <a:ext cx="6248400" cy="246221"/>
          </a:xfrm>
          <a:prstGeom prst="rect">
            <a:avLst/>
          </a:prstGeom>
        </p:spPr>
        <p:txBody>
          <a:bodyPr wrap="square">
            <a:spAutoFit/>
          </a:bodyPr>
          <a:lstStyle/>
          <a:p>
            <a:r>
              <a:rPr lang="en-US" sz="1000" b="1" dirty="0" err="1">
                <a:latin typeface="+mj-lt"/>
              </a:rPr>
              <a:t>Creasey</a:t>
            </a:r>
            <a:r>
              <a:rPr lang="en-US" sz="1000" b="1" dirty="0">
                <a:latin typeface="+mj-lt"/>
              </a:rPr>
              <a:t>, T. &amp; Taylor, T. (2014). </a:t>
            </a:r>
            <a:r>
              <a:rPr lang="en-US" sz="1000" b="1" i="1" dirty="0">
                <a:latin typeface="+mj-lt"/>
              </a:rPr>
              <a:t>Best practices in change management</a:t>
            </a:r>
            <a:r>
              <a:rPr lang="en-US" sz="1000" b="1" dirty="0">
                <a:latin typeface="+mj-lt"/>
              </a:rPr>
              <a:t> (p. 14). [Loveland, CO]: </a:t>
            </a:r>
            <a:r>
              <a:rPr lang="en-US" sz="1000" b="1" dirty="0" err="1">
                <a:latin typeface="+mj-lt"/>
              </a:rPr>
              <a:t>Prosci</a:t>
            </a:r>
            <a:r>
              <a:rPr lang="en-US" sz="1000" b="1" dirty="0">
                <a:latin typeface="+mj-lt"/>
              </a:rPr>
              <a:t>.</a:t>
            </a:r>
            <a:endParaRPr lang="en-CA" sz="1000" b="1" dirty="0">
              <a:latin typeface="+mj-lt"/>
            </a:endParaRPr>
          </a:p>
        </p:txBody>
      </p:sp>
    </p:spTree>
    <p:extLst>
      <p:ext uri="{BB962C8B-B14F-4D97-AF65-F5344CB8AC3E}">
        <p14:creationId xmlns:p14="http://schemas.microsoft.com/office/powerpoint/2010/main" val="10680332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CA" dirty="0">
                <a:latin typeface="Myriad Web Pro" charset="0"/>
                <a:ea typeface="ＭＳ Ｐゴシック" charset="0"/>
              </a:rPr>
              <a:t>Sponsorship</a:t>
            </a:r>
          </a:p>
        </p:txBody>
      </p:sp>
      <p:sp>
        <p:nvSpPr>
          <p:cNvPr id="3" name="Content Placeholder 2"/>
          <p:cNvSpPr>
            <a:spLocks noGrp="1"/>
          </p:cNvSpPr>
          <p:nvPr>
            <p:ph idx="1"/>
          </p:nvPr>
        </p:nvSpPr>
        <p:spPr/>
        <p:txBody>
          <a:bodyPr/>
          <a:lstStyle/>
          <a:p>
            <a:pPr marL="0" indent="0">
              <a:buFontTx/>
              <a:buNone/>
            </a:pPr>
            <a:r>
              <a:rPr lang="en-CA" dirty="0">
                <a:solidFill>
                  <a:srgbClr val="000000"/>
                </a:solidFill>
                <a:latin typeface="Myriad Web Pro" charset="0"/>
                <a:ea typeface="ＭＳ Ｐゴシック" charset="0"/>
              </a:rPr>
              <a:t>Goal to raise awareness and comply with legislative requirements </a:t>
            </a:r>
          </a:p>
          <a:p>
            <a:pPr marL="0" indent="0"/>
            <a:r>
              <a:rPr lang="en-CA" dirty="0">
                <a:solidFill>
                  <a:srgbClr val="000000"/>
                </a:solidFill>
                <a:latin typeface="Myriad Web Pro" charset="0"/>
                <a:ea typeface="ＭＳ Ｐゴシック" charset="0"/>
              </a:rPr>
              <a:t>Survey – University Level</a:t>
            </a:r>
          </a:p>
          <a:p>
            <a:pPr marL="0" indent="0"/>
            <a:r>
              <a:rPr lang="en-CA" dirty="0">
                <a:latin typeface="Myriad Web Pro" charset="0"/>
                <a:ea typeface="ＭＳ Ｐゴシック" charset="0"/>
              </a:rPr>
              <a:t>Accessibility Audit - Unit </a:t>
            </a:r>
            <a:r>
              <a:rPr lang="en-CA" dirty="0" smtClean="0">
                <a:latin typeface="Myriad Web Pro" charset="0"/>
                <a:ea typeface="ＭＳ Ｐゴシック" charset="0"/>
              </a:rPr>
              <a:t>Level</a:t>
            </a:r>
            <a:endParaRPr lang="en-CA" dirty="0">
              <a:latin typeface="Myriad Web Pro" charset="0"/>
              <a:ea typeface="ＭＳ Ｐゴシック" charset="0"/>
            </a:endParaRPr>
          </a:p>
          <a:p>
            <a:pPr marL="0" indent="0"/>
            <a:r>
              <a:rPr lang="en-CA" dirty="0">
                <a:latin typeface="Myriad Web Pro" charset="0"/>
                <a:ea typeface="ＭＳ Ｐゴシック" charset="0"/>
              </a:rPr>
              <a:t>Visionary Conversation</a:t>
            </a:r>
          </a:p>
          <a:p>
            <a:pPr marL="0" indent="0"/>
            <a:r>
              <a:rPr lang="en-CA" dirty="0">
                <a:latin typeface="Myriad Web Pro" charset="0"/>
                <a:ea typeface="ＭＳ Ｐゴシック" charset="0"/>
              </a:rPr>
              <a:t>Accessibility Award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bwMode="auto">
          <a:xfrm>
            <a:off x="457201" y="2061970"/>
            <a:ext cx="8209128" cy="3046988"/>
          </a:xfrm>
          <a:prstGeom prst="rect">
            <a:avLst/>
          </a:prstGeom>
          <a:solidFill>
            <a:srgbClr val="EC7122">
              <a:alpha val="10196"/>
            </a:srgbClr>
          </a:solidFill>
          <a:ln w="19050">
            <a:solidFill>
              <a:srgbClr val="EC7122"/>
            </a:solidFill>
            <a:miter lim="800000"/>
            <a:headEnd/>
            <a:tailEnd/>
          </a:ln>
          <a:effec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According to </a:t>
            </a:r>
            <a:r>
              <a:rPr kumimoji="0" lang="en-CA" sz="2400" b="0" i="0" u="none" strike="noStrike" cap="none" normalizeH="0" baseline="0" dirty="0" err="1" smtClean="0">
                <a:ln>
                  <a:noFill/>
                </a:ln>
                <a:effectLst/>
                <a:latin typeface="Arial" panose="020B0604020202020204" pitchFamily="34" charset="0"/>
                <a:ea typeface="Calibri" panose="020F0502020204030204" pitchFamily="34" charset="0"/>
                <a:cs typeface="Times New Roman" panose="02020603050405020304" pitchFamily="18" charset="0"/>
              </a:rPr>
              <a:t>Prosci</a:t>
            </a: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 2014 research results,</a:t>
            </a:r>
            <a:r>
              <a:rPr kumimoji="0" lang="en-CA" sz="2400" b="0" i="0" u="none" strike="noStrike" cap="none" normalizeH="0" dirty="0" smtClean="0">
                <a:ln>
                  <a:noFill/>
                </a:ln>
                <a:effectLst/>
                <a:latin typeface="Arial" panose="020B0604020202020204" pitchFamily="34" charset="0"/>
                <a:ea typeface="Calibri" panose="020F0502020204030204" pitchFamily="34" charset="0"/>
                <a:cs typeface="Times New Roman" panose="02020603050405020304" pitchFamily="18" charset="0"/>
              </a:rPr>
              <a:t> when </a:t>
            </a:r>
            <a:r>
              <a:rPr kumimoji="0" lang="en-CA" sz="2400" i="0" u="none" strike="noStrike" cap="none" normalizeH="0" dirty="0" smtClean="0">
                <a:ln>
                  <a:noFill/>
                </a:ln>
                <a:effectLst/>
                <a:latin typeface="Arial" panose="020B0604020202020204" pitchFamily="34" charset="0"/>
                <a:ea typeface="Calibri" panose="020F0502020204030204" pitchFamily="34" charset="0"/>
                <a:cs typeface="Times New Roman" panose="02020603050405020304" pitchFamily="18" charset="0"/>
              </a:rPr>
              <a:t>asked what they would </a:t>
            </a:r>
            <a:r>
              <a:rPr kumimoji="0" lang="en-CA" sz="2400" b="1" i="0" u="none" strike="noStrike" cap="none" normalizeH="0" dirty="0" smtClean="0">
                <a:ln>
                  <a:noFill/>
                </a:ln>
                <a:effectLst/>
                <a:latin typeface="Arial" panose="020B0604020202020204" pitchFamily="34" charset="0"/>
                <a:ea typeface="Calibri" panose="020F0502020204030204" pitchFamily="34" charset="0"/>
                <a:cs typeface="Times New Roman" panose="02020603050405020304" pitchFamily="18" charset="0"/>
              </a:rPr>
              <a:t>do differently to improve</a:t>
            </a:r>
            <a:r>
              <a:rPr kumimoji="0" lang="en-CA" sz="2400" i="0" u="none" strike="noStrike" cap="none" normalizeH="0" dirty="0" smtClean="0">
                <a:ln>
                  <a:noFill/>
                </a:ln>
                <a:effectLst/>
                <a:latin typeface="Arial" panose="020B0604020202020204" pitchFamily="34" charset="0"/>
                <a:ea typeface="Calibri" panose="020F0502020204030204" pitchFamily="34" charset="0"/>
                <a:cs typeface="Times New Roman" panose="02020603050405020304" pitchFamily="18" charset="0"/>
              </a:rPr>
              <a:t>, the organizations surveyed said (in order)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Involve leadership</a:t>
            </a:r>
            <a:r>
              <a:rPr kumimoji="0" lang="en-CA" sz="2400" b="0" i="0" u="none" strike="noStrike" cap="none" normalizeH="0" dirty="0" smtClean="0">
                <a:ln>
                  <a:noFill/>
                </a:ln>
                <a:effectLst/>
                <a:latin typeface="Arial" panose="020B0604020202020204" pitchFamily="34" charset="0"/>
                <a:ea typeface="Calibri" panose="020F0502020204030204" pitchFamily="34" charset="0"/>
                <a:cs typeface="Times New Roman" panose="02020603050405020304" pitchFamily="18" charset="0"/>
              </a:rPr>
              <a:t> earlier in the project</a:t>
            </a:r>
            <a:endParaRPr kumimoji="0" lang="en-CA" sz="2400" b="0" i="0" u="none" strike="noStrike" cap="none" normalizeH="0" baseline="0" dirty="0" smtClean="0">
              <a:ln>
                <a:noFill/>
              </a:ln>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Identify and secure resources earlier</a:t>
            </a:r>
            <a:endParaRPr kumimoji="0" lang="en-CA" sz="2400" b="0" i="0" u="none" strike="noStrike" cap="none" normalizeH="0" baseline="0" dirty="0" smtClean="0">
              <a:ln>
                <a:noFill/>
              </a:ln>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Put more</a:t>
            </a:r>
            <a:r>
              <a:rPr kumimoji="0" lang="en-CA" sz="2400" b="0" i="0" u="none" strike="noStrike" cap="none" normalizeH="0" dirty="0" smtClean="0">
                <a:ln>
                  <a:noFill/>
                </a:ln>
                <a:effectLst/>
                <a:latin typeface="Arial" panose="020B0604020202020204" pitchFamily="34" charset="0"/>
                <a:ea typeface="Calibri" panose="020F0502020204030204" pitchFamily="34" charset="0"/>
                <a:cs typeface="Times New Roman" panose="02020603050405020304" pitchFamily="18" charset="0"/>
              </a:rPr>
              <a:t> emphasis on the preparation and planning phase</a:t>
            </a:r>
            <a:endParaRPr kumimoji="0" lang="en-CA" sz="2400" b="0" i="0" u="none" strike="noStrike" cap="none" normalizeH="0" baseline="0" dirty="0" smtClean="0">
              <a:ln>
                <a:noFill/>
              </a:ln>
              <a:effectLst/>
              <a:latin typeface="Arial" panose="020B0604020202020204" pitchFamily="34" charset="0"/>
            </a:endParaRPr>
          </a:p>
        </p:txBody>
      </p:sp>
      <p:sp>
        <p:nvSpPr>
          <p:cNvPr id="3" name="Rectangle 2"/>
          <p:cNvSpPr/>
          <p:nvPr/>
        </p:nvSpPr>
        <p:spPr>
          <a:xfrm>
            <a:off x="0" y="6581153"/>
            <a:ext cx="6248400" cy="246221"/>
          </a:xfrm>
          <a:prstGeom prst="rect">
            <a:avLst/>
          </a:prstGeom>
        </p:spPr>
        <p:txBody>
          <a:bodyPr wrap="square">
            <a:spAutoFit/>
          </a:bodyPr>
          <a:lstStyle/>
          <a:p>
            <a:r>
              <a:rPr lang="en-US" sz="1000" b="1" dirty="0" err="1">
                <a:latin typeface="+mj-lt"/>
              </a:rPr>
              <a:t>Creasey</a:t>
            </a:r>
            <a:r>
              <a:rPr lang="en-US" sz="1000" b="1" dirty="0">
                <a:latin typeface="+mj-lt"/>
              </a:rPr>
              <a:t>, T. &amp; Taylor, T. (2014). </a:t>
            </a:r>
            <a:r>
              <a:rPr lang="en-US" sz="1000" b="1" i="1" dirty="0">
                <a:latin typeface="+mj-lt"/>
              </a:rPr>
              <a:t>Best practices in change management</a:t>
            </a:r>
            <a:r>
              <a:rPr lang="en-US" sz="1000" b="1" dirty="0">
                <a:latin typeface="+mj-lt"/>
              </a:rPr>
              <a:t> (p. </a:t>
            </a:r>
            <a:r>
              <a:rPr lang="en-US" sz="1000" b="1" dirty="0" smtClean="0">
                <a:latin typeface="+mj-lt"/>
              </a:rPr>
              <a:t>24</a:t>
            </a:r>
            <a:r>
              <a:rPr lang="en-US" sz="1000" b="1" dirty="0">
                <a:latin typeface="+mj-lt"/>
              </a:rPr>
              <a:t>). [Loveland, CO]: </a:t>
            </a:r>
            <a:r>
              <a:rPr lang="en-US" sz="1000" b="1" dirty="0" err="1">
                <a:latin typeface="+mj-lt"/>
              </a:rPr>
              <a:t>Prosci</a:t>
            </a:r>
            <a:r>
              <a:rPr lang="en-US" sz="1000" b="1" dirty="0">
                <a:latin typeface="+mj-lt"/>
              </a:rPr>
              <a:t>.</a:t>
            </a:r>
            <a:endParaRPr lang="en-CA" sz="1000" b="1" dirty="0">
              <a:latin typeface="+mj-lt"/>
            </a:endParaRPr>
          </a:p>
        </p:txBody>
      </p:sp>
    </p:spTree>
    <p:extLst>
      <p:ext uri="{BB962C8B-B14F-4D97-AF65-F5344CB8AC3E}">
        <p14:creationId xmlns:p14="http://schemas.microsoft.com/office/powerpoint/2010/main" val="516774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Arrow Connector 37"/>
          <p:cNvCxnSpPr/>
          <p:nvPr/>
        </p:nvCxnSpPr>
        <p:spPr bwMode="auto">
          <a:xfrm>
            <a:off x="5279792" y="1948975"/>
            <a:ext cx="1286689" cy="0"/>
          </a:xfrm>
          <a:prstGeom prst="straightConnector1">
            <a:avLst/>
          </a:prstGeom>
          <a:solidFill>
            <a:schemeClr val="accent1"/>
          </a:solidFill>
          <a:ln w="12700" cap="flat" cmpd="sng" algn="ctr">
            <a:solidFill>
              <a:schemeClr val="tx1"/>
            </a:solidFill>
            <a:prstDash val="sysDot"/>
            <a:round/>
            <a:headEnd type="none" w="med" len="med"/>
            <a:tailEnd type="triangle"/>
          </a:ln>
          <a:effectLst>
            <a:outerShdw blurRad="50800" dist="38100" dir="2700000" algn="tl" rotWithShape="0">
              <a:prstClr val="black">
                <a:alpha val="40000"/>
              </a:prstClr>
            </a:outerShdw>
          </a:effectLst>
        </p:spPr>
      </p:cxnSp>
      <p:sp>
        <p:nvSpPr>
          <p:cNvPr id="39" name="Rectangle 38"/>
          <p:cNvSpPr/>
          <p:nvPr/>
        </p:nvSpPr>
        <p:spPr bwMode="auto">
          <a:xfrm>
            <a:off x="593159" y="2080978"/>
            <a:ext cx="1879630" cy="95795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CA" dirty="0" smtClean="0">
              <a:solidFill>
                <a:srgbClr val="000000"/>
              </a:solidFill>
              <a:latin typeface="Times" pitchFamily="18" charset="0"/>
            </a:endParaRPr>
          </a:p>
        </p:txBody>
      </p:sp>
      <p:sp>
        <p:nvSpPr>
          <p:cNvPr id="40" name="Rounded Rectangle 39" descr="This box branches off the steering committee buuble to the left and is then broken down further into two more groups" title="Accessibility Planning in blue"/>
          <p:cNvSpPr/>
          <p:nvPr/>
        </p:nvSpPr>
        <p:spPr bwMode="auto">
          <a:xfrm>
            <a:off x="593158" y="1816973"/>
            <a:ext cx="1879630" cy="264005"/>
          </a:xfrm>
          <a:prstGeom prst="roundRect">
            <a:avLst/>
          </a:prstGeom>
          <a:solidFill>
            <a:srgbClr val="628D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CA" dirty="0" smtClean="0">
              <a:solidFill>
                <a:srgbClr val="000000"/>
              </a:solidFill>
              <a:latin typeface="Times" pitchFamily="18" charset="0"/>
            </a:endParaRPr>
          </a:p>
        </p:txBody>
      </p:sp>
      <p:sp>
        <p:nvSpPr>
          <p:cNvPr id="42" name="Oval 41" descr="This bubble is the first of five standards that branch off below the steering committee bubble, this bubble is bright and enlarged to show this is what are are currently focusing on" title="Customer service in lime green"/>
          <p:cNvSpPr/>
          <p:nvPr/>
        </p:nvSpPr>
        <p:spPr bwMode="auto">
          <a:xfrm>
            <a:off x="626844" y="4440591"/>
            <a:ext cx="1669099" cy="1268082"/>
          </a:xfrm>
          <a:prstGeom prst="ellipse">
            <a:avLst/>
          </a:prstGeom>
          <a:solidFill>
            <a:srgbClr val="C8AE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endParaRPr lang="en-CA" dirty="0" smtClean="0">
              <a:solidFill>
                <a:srgbClr val="000000"/>
              </a:solidFill>
              <a:latin typeface="Times" pitchFamily="18" charset="0"/>
            </a:endParaRPr>
          </a:p>
        </p:txBody>
      </p:sp>
      <p:sp>
        <p:nvSpPr>
          <p:cNvPr id="43" name="Oval 42"/>
          <p:cNvSpPr/>
          <p:nvPr/>
        </p:nvSpPr>
        <p:spPr bwMode="auto">
          <a:xfrm>
            <a:off x="2386525" y="4047484"/>
            <a:ext cx="1328467" cy="1009290"/>
          </a:xfrm>
          <a:prstGeom prst="ellipse">
            <a:avLst/>
          </a:prstGeom>
          <a:solidFill>
            <a:srgbClr val="6A8013"/>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endParaRPr lang="en-CA" dirty="0" smtClean="0">
              <a:solidFill>
                <a:srgbClr val="000000"/>
              </a:solidFill>
              <a:latin typeface="Times" pitchFamily="18" charset="0"/>
            </a:endParaRPr>
          </a:p>
        </p:txBody>
      </p:sp>
      <p:sp>
        <p:nvSpPr>
          <p:cNvPr id="44" name="Oval 43"/>
          <p:cNvSpPr/>
          <p:nvPr/>
        </p:nvSpPr>
        <p:spPr bwMode="auto">
          <a:xfrm>
            <a:off x="5595541" y="4047484"/>
            <a:ext cx="1328467" cy="1009290"/>
          </a:xfrm>
          <a:prstGeom prst="ellipse">
            <a:avLst/>
          </a:prstGeom>
          <a:solidFill>
            <a:srgbClr val="EC712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endParaRPr lang="en-CA" dirty="0" smtClean="0">
              <a:solidFill>
                <a:srgbClr val="000000"/>
              </a:solidFill>
              <a:latin typeface="Times" pitchFamily="18" charset="0"/>
            </a:endParaRPr>
          </a:p>
        </p:txBody>
      </p:sp>
      <p:sp>
        <p:nvSpPr>
          <p:cNvPr id="45" name="Oval 44"/>
          <p:cNvSpPr/>
          <p:nvPr/>
        </p:nvSpPr>
        <p:spPr bwMode="auto">
          <a:xfrm>
            <a:off x="7023216" y="4047484"/>
            <a:ext cx="1328467" cy="1009290"/>
          </a:xfrm>
          <a:prstGeom prst="ellipse">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endParaRPr lang="en-CA" dirty="0" smtClean="0">
              <a:solidFill>
                <a:srgbClr val="000000"/>
              </a:solidFill>
              <a:latin typeface="Times" pitchFamily="18" charset="0"/>
            </a:endParaRPr>
          </a:p>
        </p:txBody>
      </p:sp>
      <p:cxnSp>
        <p:nvCxnSpPr>
          <p:cNvPr id="46" name="Straight Connector 45"/>
          <p:cNvCxnSpPr>
            <a:stCxn id="76" idx="4"/>
          </p:cNvCxnSpPr>
          <p:nvPr/>
        </p:nvCxnSpPr>
        <p:spPr bwMode="auto">
          <a:xfrm>
            <a:off x="4659580" y="2327503"/>
            <a:ext cx="0" cy="1065305"/>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47" name="Straight Arrow Connector 46"/>
          <p:cNvCxnSpPr>
            <a:endCxn id="42" idx="0"/>
          </p:cNvCxnSpPr>
          <p:nvPr/>
        </p:nvCxnSpPr>
        <p:spPr bwMode="auto">
          <a:xfrm flipH="1">
            <a:off x="1461394" y="3392808"/>
            <a:ext cx="5390" cy="1047783"/>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48" name="Straight Arrow Connector 47"/>
          <p:cNvCxnSpPr>
            <a:endCxn id="43" idx="0"/>
          </p:cNvCxnSpPr>
          <p:nvPr/>
        </p:nvCxnSpPr>
        <p:spPr bwMode="auto">
          <a:xfrm>
            <a:off x="3050759" y="3392808"/>
            <a:ext cx="0" cy="654676"/>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49" name="Straight Arrow Connector 48"/>
          <p:cNvCxnSpPr>
            <a:endCxn id="59" idx="0"/>
          </p:cNvCxnSpPr>
          <p:nvPr/>
        </p:nvCxnSpPr>
        <p:spPr bwMode="auto">
          <a:xfrm>
            <a:off x="4659579" y="3400503"/>
            <a:ext cx="10782" cy="1032393"/>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50" name="Straight Arrow Connector 49"/>
          <p:cNvCxnSpPr>
            <a:endCxn id="44" idx="0"/>
          </p:cNvCxnSpPr>
          <p:nvPr/>
        </p:nvCxnSpPr>
        <p:spPr bwMode="auto">
          <a:xfrm>
            <a:off x="6259775" y="3400987"/>
            <a:ext cx="0" cy="646497"/>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cxnSp>
        <p:nvCxnSpPr>
          <p:cNvPr id="51" name="Straight Arrow Connector 50"/>
          <p:cNvCxnSpPr>
            <a:endCxn id="45" idx="0"/>
          </p:cNvCxnSpPr>
          <p:nvPr/>
        </p:nvCxnSpPr>
        <p:spPr bwMode="auto">
          <a:xfrm>
            <a:off x="7687450" y="3400503"/>
            <a:ext cx="0" cy="646981"/>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
        <p:nvSpPr>
          <p:cNvPr id="53" name="Rectangle 52"/>
          <p:cNvSpPr/>
          <p:nvPr/>
        </p:nvSpPr>
        <p:spPr>
          <a:xfrm>
            <a:off x="2472788" y="4413628"/>
            <a:ext cx="1500995" cy="276999"/>
          </a:xfrm>
          <a:prstGeom prst="rect">
            <a:avLst/>
          </a:prstGeom>
        </p:spPr>
        <p:txBody>
          <a:bodyPr wrap="square">
            <a:spAutoFit/>
          </a:bodyPr>
          <a:lstStyle/>
          <a:p>
            <a:r>
              <a:rPr lang="en-CA" sz="1200" b="1" dirty="0" smtClean="0">
                <a:solidFill>
                  <a:srgbClr val="FFFFFF"/>
                </a:solidFill>
                <a:effectLst>
                  <a:outerShdw blurRad="38100" dist="38100" dir="2700000" algn="tl">
                    <a:srgbClr val="000000">
                      <a:alpha val="43137"/>
                    </a:srgbClr>
                  </a:outerShdw>
                </a:effectLst>
                <a:latin typeface="Myriad Pro"/>
              </a:rPr>
              <a:t>Employment</a:t>
            </a:r>
            <a:endParaRPr lang="en-CA" sz="1200" b="1" dirty="0">
              <a:solidFill>
                <a:srgbClr val="FFFFFF"/>
              </a:solidFill>
              <a:effectLst>
                <a:outerShdw blurRad="38100" dist="38100" dir="2700000" algn="tl">
                  <a:srgbClr val="000000">
                    <a:alpha val="43137"/>
                  </a:srgbClr>
                </a:outerShdw>
              </a:effectLst>
              <a:latin typeface="Myriad Pro"/>
            </a:endParaRPr>
          </a:p>
        </p:txBody>
      </p:sp>
      <p:sp>
        <p:nvSpPr>
          <p:cNvPr id="56" name="Rectangle 55"/>
          <p:cNvSpPr/>
          <p:nvPr/>
        </p:nvSpPr>
        <p:spPr>
          <a:xfrm>
            <a:off x="5608481" y="4413627"/>
            <a:ext cx="1500995" cy="276999"/>
          </a:xfrm>
          <a:prstGeom prst="rect">
            <a:avLst/>
          </a:prstGeom>
        </p:spPr>
        <p:txBody>
          <a:bodyPr wrap="square">
            <a:spAutoFit/>
          </a:bodyPr>
          <a:lstStyle/>
          <a:p>
            <a:r>
              <a:rPr lang="en-CA" sz="1200" b="1" dirty="0" smtClean="0">
                <a:solidFill>
                  <a:srgbClr val="FFFFFF"/>
                </a:solidFill>
                <a:effectLst>
                  <a:outerShdw blurRad="38100" dist="38100" dir="2700000" algn="tl">
                    <a:srgbClr val="000000">
                      <a:alpha val="43137"/>
                    </a:srgbClr>
                  </a:outerShdw>
                </a:effectLst>
                <a:latin typeface="Myriad Pro"/>
              </a:rPr>
              <a:t>Transportation</a:t>
            </a:r>
            <a:endParaRPr lang="en-CA" sz="1200" b="1" dirty="0">
              <a:solidFill>
                <a:srgbClr val="FFFFFF"/>
              </a:solidFill>
              <a:effectLst>
                <a:outerShdw blurRad="38100" dist="38100" dir="2700000" algn="tl">
                  <a:srgbClr val="000000">
                    <a:alpha val="43137"/>
                  </a:srgbClr>
                </a:outerShdw>
              </a:effectLst>
              <a:latin typeface="Myriad Pro"/>
            </a:endParaRPr>
          </a:p>
        </p:txBody>
      </p:sp>
      <p:sp>
        <p:nvSpPr>
          <p:cNvPr id="58" name="Rectangle 57"/>
          <p:cNvSpPr/>
          <p:nvPr/>
        </p:nvSpPr>
        <p:spPr>
          <a:xfrm>
            <a:off x="6936952" y="4413626"/>
            <a:ext cx="1500995" cy="276999"/>
          </a:xfrm>
          <a:prstGeom prst="rect">
            <a:avLst/>
          </a:prstGeom>
        </p:spPr>
        <p:txBody>
          <a:bodyPr wrap="square">
            <a:spAutoFit/>
          </a:bodyPr>
          <a:lstStyle/>
          <a:p>
            <a:r>
              <a:rPr lang="en-CA" sz="1200" b="1" dirty="0" smtClean="0">
                <a:solidFill>
                  <a:srgbClr val="FFFFFF"/>
                </a:solidFill>
                <a:effectLst>
                  <a:outerShdw blurRad="38100" dist="38100" dir="2700000" algn="tl">
                    <a:srgbClr val="000000">
                      <a:alpha val="43137"/>
                    </a:srgbClr>
                  </a:outerShdw>
                </a:effectLst>
                <a:latin typeface="Myriad Pro"/>
              </a:rPr>
              <a:t>Built Environment</a:t>
            </a:r>
            <a:endParaRPr lang="en-CA" sz="1200" b="1" dirty="0">
              <a:solidFill>
                <a:srgbClr val="FFFFFF"/>
              </a:solidFill>
              <a:effectLst>
                <a:outerShdw blurRad="38100" dist="38100" dir="2700000" algn="tl">
                  <a:srgbClr val="000000">
                    <a:alpha val="43137"/>
                  </a:srgbClr>
                </a:outerShdw>
              </a:effectLst>
              <a:latin typeface="Myriad Pro"/>
            </a:endParaRPr>
          </a:p>
        </p:txBody>
      </p:sp>
      <p:sp>
        <p:nvSpPr>
          <p:cNvPr id="59" name="Oval 58" descr="This bubble is the third of five standards that branch off below the steering committee bubble, this bubble is bright and enlarged to show this is what are are currently focusing on" title="Information and Communication Standard in yellow"/>
          <p:cNvSpPr/>
          <p:nvPr/>
        </p:nvSpPr>
        <p:spPr bwMode="auto">
          <a:xfrm>
            <a:off x="3835811" y="4432896"/>
            <a:ext cx="1669099" cy="1268082"/>
          </a:xfrm>
          <a:prstGeom prst="ellipse">
            <a:avLst/>
          </a:prstGeom>
          <a:solidFill>
            <a:srgbClr val="F2AA03"/>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endParaRPr lang="en-CA" dirty="0" smtClean="0">
              <a:solidFill>
                <a:srgbClr val="000000"/>
              </a:solidFill>
              <a:latin typeface="Times" pitchFamily="18" charset="0"/>
            </a:endParaRPr>
          </a:p>
        </p:txBody>
      </p:sp>
      <p:sp>
        <p:nvSpPr>
          <p:cNvPr id="60" name="Rectangle 59"/>
          <p:cNvSpPr/>
          <p:nvPr/>
        </p:nvSpPr>
        <p:spPr>
          <a:xfrm>
            <a:off x="3618891" y="4736497"/>
            <a:ext cx="2085799" cy="615553"/>
          </a:xfrm>
          <a:prstGeom prst="rect">
            <a:avLst/>
          </a:prstGeom>
        </p:spPr>
        <p:txBody>
          <a:bodyPr wrap="square">
            <a:spAutoFit/>
          </a:bodyPr>
          <a:lstStyle/>
          <a:p>
            <a:pPr algn="ctr"/>
            <a:r>
              <a:rPr lang="en-CA" sz="1700" b="1" dirty="0" smtClean="0">
                <a:solidFill>
                  <a:srgbClr val="FFFFFF"/>
                </a:solidFill>
                <a:effectLst>
                  <a:outerShdw blurRad="38100" dist="38100" dir="2700000" algn="tl">
                    <a:srgbClr val="000000">
                      <a:alpha val="43137"/>
                    </a:srgbClr>
                  </a:outerShdw>
                </a:effectLst>
                <a:latin typeface="Myriad Pro"/>
              </a:rPr>
              <a:t>Information &amp;</a:t>
            </a:r>
          </a:p>
          <a:p>
            <a:pPr algn="ctr"/>
            <a:r>
              <a:rPr lang="en-CA" sz="1700" b="1" dirty="0" smtClean="0">
                <a:solidFill>
                  <a:srgbClr val="FFFFFF"/>
                </a:solidFill>
                <a:effectLst>
                  <a:outerShdw blurRad="38100" dist="38100" dir="2700000" algn="tl">
                    <a:srgbClr val="000000">
                      <a:alpha val="43137"/>
                    </a:srgbClr>
                  </a:outerShdw>
                </a:effectLst>
                <a:latin typeface="Myriad Pro"/>
              </a:rPr>
              <a:t>Communication</a:t>
            </a:r>
            <a:endParaRPr lang="en-CA" sz="1700" b="1" dirty="0">
              <a:solidFill>
                <a:srgbClr val="FFFFFF"/>
              </a:solidFill>
              <a:effectLst>
                <a:outerShdw blurRad="38100" dist="38100" dir="2700000" algn="tl">
                  <a:srgbClr val="000000">
                    <a:alpha val="43137"/>
                  </a:srgbClr>
                </a:outerShdw>
              </a:effectLst>
              <a:latin typeface="Myriad Pro"/>
            </a:endParaRPr>
          </a:p>
        </p:txBody>
      </p:sp>
      <p:sp>
        <p:nvSpPr>
          <p:cNvPr id="62" name="Oval 61" descr="This bubble is the second of five standards that branch off below the steering committee bubble, this bubble is a shaded out dark green to show we are not working on this standard yet." title="Employment in green"/>
          <p:cNvSpPr/>
          <p:nvPr/>
        </p:nvSpPr>
        <p:spPr bwMode="auto">
          <a:xfrm>
            <a:off x="2386525" y="4055179"/>
            <a:ext cx="1328467" cy="1009290"/>
          </a:xfrm>
          <a:prstGeom prst="ellipse">
            <a:avLst/>
          </a:prstGeom>
          <a:solidFill>
            <a:srgbClr val="000000">
              <a:alpha val="40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endParaRPr lang="en-CA" dirty="0" smtClean="0">
              <a:solidFill>
                <a:srgbClr val="000000"/>
              </a:solidFill>
              <a:latin typeface="Times" pitchFamily="18" charset="0"/>
            </a:endParaRPr>
          </a:p>
        </p:txBody>
      </p:sp>
      <p:sp>
        <p:nvSpPr>
          <p:cNvPr id="64" name="Oval 63" descr="This bubble is the fourth of five standards that branch off below the steering committee bubble, this bubble is a shaded out dark orange to show we are not working on this standard yet." title="Transportation in orange"/>
          <p:cNvSpPr/>
          <p:nvPr/>
        </p:nvSpPr>
        <p:spPr bwMode="auto">
          <a:xfrm>
            <a:off x="5591227" y="4039789"/>
            <a:ext cx="1328467" cy="1009290"/>
          </a:xfrm>
          <a:prstGeom prst="ellipse">
            <a:avLst/>
          </a:prstGeom>
          <a:solidFill>
            <a:srgbClr val="000000">
              <a:alpha val="40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endParaRPr lang="en-CA" dirty="0" smtClean="0">
              <a:solidFill>
                <a:srgbClr val="000000"/>
              </a:solidFill>
              <a:latin typeface="Times" pitchFamily="18" charset="0"/>
            </a:endParaRPr>
          </a:p>
        </p:txBody>
      </p:sp>
      <p:sp>
        <p:nvSpPr>
          <p:cNvPr id="65" name="Oval 64" descr="This bubble is the last of five standards that branch off below the steering committee bubble, this bubble is a shaded out dark red to show we are not working on this standard yet." title="Built Environment"/>
          <p:cNvSpPr/>
          <p:nvPr/>
        </p:nvSpPr>
        <p:spPr bwMode="auto">
          <a:xfrm>
            <a:off x="7023216" y="4047480"/>
            <a:ext cx="1328467" cy="1009290"/>
          </a:xfrm>
          <a:prstGeom prst="ellipse">
            <a:avLst/>
          </a:prstGeom>
          <a:solidFill>
            <a:srgbClr val="000000">
              <a:alpha val="40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endParaRPr lang="en-CA" dirty="0" smtClean="0">
              <a:solidFill>
                <a:srgbClr val="000000"/>
              </a:solidFill>
              <a:latin typeface="Times" pitchFamily="18" charset="0"/>
            </a:endParaRPr>
          </a:p>
        </p:txBody>
      </p:sp>
      <p:cxnSp>
        <p:nvCxnSpPr>
          <p:cNvPr id="66" name="Straight Connector 65"/>
          <p:cNvCxnSpPr/>
          <p:nvPr/>
        </p:nvCxnSpPr>
        <p:spPr bwMode="auto">
          <a:xfrm flipH="1" flipV="1">
            <a:off x="1466784" y="3392808"/>
            <a:ext cx="6220668" cy="8179"/>
          </a:xfrm>
          <a:prstGeom prst="line">
            <a:avLst/>
          </a:prstGeom>
          <a:solidFill>
            <a:schemeClr val="accent1"/>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67" name="Straight Arrow Connector 66"/>
          <p:cNvCxnSpPr/>
          <p:nvPr/>
        </p:nvCxnSpPr>
        <p:spPr bwMode="auto">
          <a:xfrm flipH="1">
            <a:off x="2467712" y="1950356"/>
            <a:ext cx="1311879" cy="0"/>
          </a:xfrm>
          <a:prstGeom prst="straightConnector1">
            <a:avLst/>
          </a:prstGeom>
          <a:solidFill>
            <a:schemeClr val="accent1"/>
          </a:solidFill>
          <a:ln w="12700" cap="flat" cmpd="sng" algn="ctr">
            <a:solidFill>
              <a:schemeClr val="tx1"/>
            </a:solidFill>
            <a:prstDash val="solid"/>
            <a:round/>
            <a:headEnd type="none" w="med" len="med"/>
            <a:tailEnd type="triangle"/>
          </a:ln>
          <a:effectLst>
            <a:outerShdw blurRad="50800" dist="38100" dir="2700000" algn="tl" rotWithShape="0">
              <a:prstClr val="black">
                <a:alpha val="40000"/>
              </a:prstClr>
            </a:outerShdw>
          </a:effectLst>
        </p:spPr>
      </p:cxnSp>
      <p:sp>
        <p:nvSpPr>
          <p:cNvPr id="68" name="Rectangle 67" descr="Directly below Accessibility Planning" title="University Level"/>
          <p:cNvSpPr/>
          <p:nvPr/>
        </p:nvSpPr>
        <p:spPr>
          <a:xfrm>
            <a:off x="593159" y="2181625"/>
            <a:ext cx="1834948" cy="284693"/>
          </a:xfrm>
          <a:prstGeom prst="rect">
            <a:avLst/>
          </a:prstGeom>
        </p:spPr>
        <p:txBody>
          <a:bodyPr wrap="square">
            <a:spAutoFit/>
          </a:bodyPr>
          <a:lstStyle/>
          <a:p>
            <a:pPr algn="ctr"/>
            <a:r>
              <a:rPr lang="en-CA" sz="1250" b="1" dirty="0" smtClean="0">
                <a:solidFill>
                  <a:srgbClr val="000000"/>
                </a:solidFill>
                <a:latin typeface="Myriad Pro"/>
              </a:rPr>
              <a:t>University Level</a:t>
            </a:r>
          </a:p>
        </p:txBody>
      </p:sp>
      <p:sp>
        <p:nvSpPr>
          <p:cNvPr id="69" name="Rectangle 68" descr="directly below university level" title="Unit level"/>
          <p:cNvSpPr/>
          <p:nvPr/>
        </p:nvSpPr>
        <p:spPr>
          <a:xfrm>
            <a:off x="582378" y="2608911"/>
            <a:ext cx="1845730" cy="284693"/>
          </a:xfrm>
          <a:prstGeom prst="rect">
            <a:avLst/>
          </a:prstGeom>
        </p:spPr>
        <p:txBody>
          <a:bodyPr wrap="square">
            <a:spAutoFit/>
          </a:bodyPr>
          <a:lstStyle/>
          <a:p>
            <a:pPr algn="ctr"/>
            <a:r>
              <a:rPr lang="en-CA" sz="1250" b="1" dirty="0" smtClean="0">
                <a:solidFill>
                  <a:srgbClr val="000000"/>
                </a:solidFill>
                <a:latin typeface="Myriad Pro"/>
              </a:rPr>
              <a:t>Unit Level</a:t>
            </a:r>
          </a:p>
        </p:txBody>
      </p:sp>
      <p:sp>
        <p:nvSpPr>
          <p:cNvPr id="70" name="Rectangle 69"/>
          <p:cNvSpPr/>
          <p:nvPr/>
        </p:nvSpPr>
        <p:spPr>
          <a:xfrm>
            <a:off x="582377" y="1788590"/>
            <a:ext cx="3433318" cy="292388"/>
          </a:xfrm>
          <a:prstGeom prst="rect">
            <a:avLst/>
          </a:prstGeom>
        </p:spPr>
        <p:txBody>
          <a:bodyPr wrap="square">
            <a:spAutoFit/>
          </a:bodyPr>
          <a:lstStyle/>
          <a:p>
            <a:r>
              <a:rPr lang="en-CA" sz="1250" b="1" dirty="0" smtClean="0">
                <a:solidFill>
                  <a:srgbClr val="FFFFFF"/>
                </a:solidFill>
                <a:effectLst>
                  <a:outerShdw blurRad="38100" dist="38100" dir="2700000" algn="tl">
                    <a:srgbClr val="000000">
                      <a:alpha val="43137"/>
                    </a:srgbClr>
                  </a:outerShdw>
                </a:effectLst>
                <a:latin typeface="Myriad Pro"/>
              </a:rPr>
              <a:t>Accessibility Planning</a:t>
            </a:r>
            <a:endParaRPr lang="en-CA" sz="1250" b="1" dirty="0">
              <a:solidFill>
                <a:srgbClr val="FFFFFF"/>
              </a:solidFill>
              <a:effectLst>
                <a:outerShdw blurRad="38100" dist="38100" dir="2700000" algn="tl">
                  <a:srgbClr val="000000">
                    <a:alpha val="43137"/>
                  </a:srgbClr>
                </a:outerShdw>
              </a:effectLst>
              <a:latin typeface="Myriad Pro"/>
            </a:endParaRPr>
          </a:p>
        </p:txBody>
      </p:sp>
      <p:sp>
        <p:nvSpPr>
          <p:cNvPr id="71" name="Rectangle 70"/>
          <p:cNvSpPr/>
          <p:nvPr/>
        </p:nvSpPr>
        <p:spPr bwMode="auto">
          <a:xfrm>
            <a:off x="843351" y="2181625"/>
            <a:ext cx="1351280" cy="30198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CA" dirty="0" smtClean="0">
              <a:solidFill>
                <a:srgbClr val="000000"/>
              </a:solidFill>
              <a:latin typeface="Times" pitchFamily="18" charset="0"/>
            </a:endParaRPr>
          </a:p>
        </p:txBody>
      </p:sp>
      <p:sp>
        <p:nvSpPr>
          <p:cNvPr id="74" name="Rectangle 73"/>
          <p:cNvSpPr/>
          <p:nvPr/>
        </p:nvSpPr>
        <p:spPr bwMode="auto">
          <a:xfrm>
            <a:off x="843351" y="2601893"/>
            <a:ext cx="1351280" cy="30198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CA" dirty="0" smtClean="0">
              <a:solidFill>
                <a:srgbClr val="000000"/>
              </a:solidFill>
              <a:latin typeface="Times" pitchFamily="18" charset="0"/>
            </a:endParaRPr>
          </a:p>
        </p:txBody>
      </p:sp>
      <p:sp>
        <p:nvSpPr>
          <p:cNvPr id="76" name="Oval 75" descr="The top of the tree diagram showing the steering committe relationship to the accessibility project. This bubble then branches off in three directions, the first showing the accessibility planning, the second showing all the AMA standards, and the third showing the postsecondary institution working group." title="Steering Committee in dark grey"/>
          <p:cNvSpPr/>
          <p:nvPr/>
        </p:nvSpPr>
        <p:spPr bwMode="auto">
          <a:xfrm>
            <a:off x="3637350" y="1002359"/>
            <a:ext cx="2044460" cy="1325144"/>
          </a:xfrm>
          <a:prstGeom prst="ellipse">
            <a:avLst/>
          </a:prstGeom>
          <a:solidFill>
            <a:srgbClr val="58595B"/>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a:endParaRPr lang="en-CA" dirty="0" smtClean="0">
              <a:solidFill>
                <a:srgbClr val="000000"/>
              </a:solidFill>
              <a:latin typeface="Times" pitchFamily="18" charset="0"/>
            </a:endParaRPr>
          </a:p>
        </p:txBody>
      </p:sp>
      <p:sp>
        <p:nvSpPr>
          <p:cNvPr id="77" name="TextBox 76"/>
          <p:cNvSpPr txBox="1"/>
          <p:nvPr/>
        </p:nvSpPr>
        <p:spPr>
          <a:xfrm>
            <a:off x="3478695" y="1319368"/>
            <a:ext cx="2361768" cy="707886"/>
          </a:xfrm>
          <a:prstGeom prst="rect">
            <a:avLst/>
          </a:prstGeom>
          <a:noFill/>
        </p:spPr>
        <p:txBody>
          <a:bodyPr wrap="square" rtlCol="0">
            <a:spAutoFit/>
          </a:bodyPr>
          <a:lstStyle/>
          <a:p>
            <a:pPr algn="ctr"/>
            <a:r>
              <a:rPr lang="en-CA" sz="2000" b="1" dirty="0" smtClean="0">
                <a:solidFill>
                  <a:srgbClr val="FFFFFF"/>
                </a:solidFill>
                <a:effectLst>
                  <a:outerShdw blurRad="38100" dist="38100" dir="2700000" algn="tl">
                    <a:srgbClr val="000000">
                      <a:alpha val="43137"/>
                    </a:srgbClr>
                  </a:outerShdw>
                </a:effectLst>
                <a:latin typeface="Myriad Pro"/>
              </a:rPr>
              <a:t>STEERING </a:t>
            </a:r>
          </a:p>
          <a:p>
            <a:pPr algn="ctr"/>
            <a:r>
              <a:rPr lang="en-CA" sz="2000" b="1" dirty="0" smtClean="0">
                <a:solidFill>
                  <a:srgbClr val="FFFFFF"/>
                </a:solidFill>
                <a:effectLst>
                  <a:outerShdw blurRad="38100" dist="38100" dir="2700000" algn="tl">
                    <a:srgbClr val="000000">
                      <a:alpha val="43137"/>
                    </a:srgbClr>
                  </a:outerShdw>
                </a:effectLst>
                <a:latin typeface="Myriad Pro"/>
              </a:rPr>
              <a:t>COMMITTEE</a:t>
            </a:r>
            <a:endParaRPr lang="en-CA" sz="2000" b="1" dirty="0">
              <a:solidFill>
                <a:srgbClr val="FFFFFF"/>
              </a:solidFill>
              <a:effectLst>
                <a:outerShdw blurRad="38100" dist="38100" dir="2700000" algn="tl">
                  <a:srgbClr val="000000">
                    <a:alpha val="43137"/>
                  </a:srgbClr>
                </a:outerShdw>
              </a:effectLst>
              <a:latin typeface="Myriad Pro"/>
            </a:endParaRPr>
          </a:p>
        </p:txBody>
      </p:sp>
      <p:sp>
        <p:nvSpPr>
          <p:cNvPr id="78" name="Rounded Rectangle 77" descr="This box branches off of the steering committee bubble to the right." title="Post secondary institutino working group in light grey"/>
          <p:cNvSpPr/>
          <p:nvPr/>
        </p:nvSpPr>
        <p:spPr bwMode="auto">
          <a:xfrm>
            <a:off x="6576742" y="1794935"/>
            <a:ext cx="1879630" cy="1059540"/>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CA" dirty="0" smtClean="0">
              <a:solidFill>
                <a:srgbClr val="000000"/>
              </a:solidFill>
              <a:latin typeface="Times" pitchFamily="18" charset="0"/>
            </a:endParaRPr>
          </a:p>
        </p:txBody>
      </p:sp>
      <p:sp>
        <p:nvSpPr>
          <p:cNvPr id="79" name="Rectangle 78"/>
          <p:cNvSpPr/>
          <p:nvPr/>
        </p:nvSpPr>
        <p:spPr>
          <a:xfrm>
            <a:off x="5756065" y="1969942"/>
            <a:ext cx="3433318" cy="669414"/>
          </a:xfrm>
          <a:prstGeom prst="rect">
            <a:avLst/>
          </a:prstGeom>
        </p:spPr>
        <p:txBody>
          <a:bodyPr wrap="square">
            <a:spAutoFit/>
          </a:bodyPr>
          <a:lstStyle/>
          <a:p>
            <a:pPr algn="ctr"/>
            <a:r>
              <a:rPr lang="en-CA" sz="1250" b="1" dirty="0" smtClean="0">
                <a:solidFill>
                  <a:srgbClr val="000000"/>
                </a:solidFill>
                <a:latin typeface="Myriad Pro"/>
              </a:rPr>
              <a:t>Postsecondary </a:t>
            </a:r>
          </a:p>
          <a:p>
            <a:pPr algn="ctr"/>
            <a:r>
              <a:rPr lang="en-CA" sz="1250" b="1" dirty="0" smtClean="0">
                <a:solidFill>
                  <a:srgbClr val="000000"/>
                </a:solidFill>
                <a:latin typeface="Myriad Pro"/>
              </a:rPr>
              <a:t>Institution</a:t>
            </a:r>
          </a:p>
          <a:p>
            <a:pPr algn="ctr"/>
            <a:r>
              <a:rPr lang="en-CA" sz="1250" b="1" dirty="0" smtClean="0">
                <a:solidFill>
                  <a:srgbClr val="000000"/>
                </a:solidFill>
                <a:latin typeface="Myriad Pro"/>
              </a:rPr>
              <a:t>Working Group</a:t>
            </a:r>
            <a:endParaRPr lang="en-CA" sz="1250" b="1" dirty="0">
              <a:solidFill>
                <a:srgbClr val="000000"/>
              </a:solidFill>
              <a:latin typeface="Myriad Pro"/>
            </a:endParaRPr>
          </a:p>
        </p:txBody>
      </p:sp>
      <p:sp>
        <p:nvSpPr>
          <p:cNvPr id="80" name="Rectangle 79"/>
          <p:cNvSpPr/>
          <p:nvPr/>
        </p:nvSpPr>
        <p:spPr>
          <a:xfrm>
            <a:off x="407041" y="4743771"/>
            <a:ext cx="2085799" cy="646331"/>
          </a:xfrm>
          <a:prstGeom prst="rect">
            <a:avLst/>
          </a:prstGeom>
        </p:spPr>
        <p:txBody>
          <a:bodyPr wrap="square">
            <a:spAutoFit/>
          </a:bodyPr>
          <a:lstStyle/>
          <a:p>
            <a:pPr algn="ctr"/>
            <a:r>
              <a:rPr lang="en-CA" sz="1800" b="1" dirty="0" smtClean="0">
                <a:solidFill>
                  <a:srgbClr val="FFFFFF"/>
                </a:solidFill>
                <a:effectLst>
                  <a:outerShdw blurRad="38100" dist="38100" dir="2700000" algn="tl">
                    <a:srgbClr val="000000">
                      <a:alpha val="43137"/>
                    </a:srgbClr>
                  </a:outerShdw>
                </a:effectLst>
                <a:latin typeface="Myriad Pro"/>
              </a:rPr>
              <a:t>Customer Service</a:t>
            </a:r>
            <a:endParaRPr lang="en-CA" sz="1800" b="1" dirty="0">
              <a:solidFill>
                <a:srgbClr val="FFFFFF"/>
              </a:solidFill>
              <a:effectLst>
                <a:outerShdw blurRad="38100" dist="38100" dir="2700000" algn="tl">
                  <a:srgbClr val="000000">
                    <a:alpha val="43137"/>
                  </a:srgbClr>
                </a:outerShdw>
              </a:effectLst>
              <a:latin typeface="Myriad Pro"/>
            </a:endParaRPr>
          </a:p>
        </p:txBody>
      </p:sp>
    </p:spTree>
    <p:extLst>
      <p:ext uri="{BB962C8B-B14F-4D97-AF65-F5344CB8AC3E}">
        <p14:creationId xmlns:p14="http://schemas.microsoft.com/office/powerpoint/2010/main" val="1011667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a:latin typeface="Myriad Web Pro" charset="0"/>
                <a:ea typeface="ＭＳ Ｐゴシック" charset="0"/>
              </a:rPr>
              <a:t>PSI Working Group</a:t>
            </a:r>
          </a:p>
        </p:txBody>
      </p:sp>
      <p:sp>
        <p:nvSpPr>
          <p:cNvPr id="35843" name="Content Placeholder 2"/>
          <p:cNvSpPr>
            <a:spLocks noGrp="1"/>
          </p:cNvSpPr>
          <p:nvPr>
            <p:ph idx="1"/>
          </p:nvPr>
        </p:nvSpPr>
        <p:spPr/>
        <p:txBody>
          <a:bodyPr/>
          <a:lstStyle/>
          <a:p>
            <a:pPr marL="0" indent="0">
              <a:buFontTx/>
              <a:buNone/>
            </a:pPr>
            <a:r>
              <a:rPr lang="en-US" sz="2400" dirty="0">
                <a:latin typeface="Myriad Web Pro" charset="0"/>
                <a:ea typeface="ＭＳ Ｐゴシック" charset="0"/>
              </a:rPr>
              <a:t>University of Winnipeg</a:t>
            </a:r>
          </a:p>
          <a:p>
            <a:pPr marL="0" indent="0">
              <a:buFontTx/>
              <a:buNone/>
            </a:pPr>
            <a:r>
              <a:rPr lang="en-US" sz="2400" dirty="0">
                <a:latin typeface="Myriad Web Pro" charset="0"/>
                <a:ea typeface="ＭＳ Ｐゴシック" charset="0"/>
              </a:rPr>
              <a:t>Brandon University</a:t>
            </a:r>
          </a:p>
          <a:p>
            <a:pPr marL="0" indent="0">
              <a:buFontTx/>
              <a:buNone/>
            </a:pPr>
            <a:r>
              <a:rPr lang="en-US" sz="2400" dirty="0">
                <a:latin typeface="Myriad Web Pro" charset="0"/>
                <a:ea typeface="ＭＳ Ｐゴシック" charset="0"/>
              </a:rPr>
              <a:t>University College of the North</a:t>
            </a:r>
          </a:p>
          <a:p>
            <a:pPr marL="0" indent="0">
              <a:buFontTx/>
              <a:buNone/>
            </a:pPr>
            <a:r>
              <a:rPr lang="en-US" sz="2400" dirty="0">
                <a:latin typeface="Myriad Web Pro" charset="0"/>
                <a:ea typeface="ＭＳ Ｐゴシック" charset="0"/>
              </a:rPr>
              <a:t>Red River College</a:t>
            </a:r>
          </a:p>
          <a:p>
            <a:pPr marL="0" indent="0">
              <a:buFontTx/>
              <a:buNone/>
            </a:pPr>
            <a:r>
              <a:rPr lang="en-US" sz="2400" dirty="0">
                <a:latin typeface="Myriad Web Pro" charset="0"/>
                <a:ea typeface="ＭＳ Ｐゴシック" charset="0"/>
              </a:rPr>
              <a:t>Canadian Mennonite University</a:t>
            </a:r>
          </a:p>
          <a:p>
            <a:pPr marL="0" indent="0">
              <a:buFontTx/>
              <a:buNone/>
            </a:pPr>
            <a:r>
              <a:rPr lang="en-US" sz="2400" dirty="0">
                <a:latin typeface="Myriad Web Pro" charset="0"/>
                <a:ea typeface="ＭＳ Ｐゴシック" charset="0"/>
              </a:rPr>
              <a:t>Manitoba Institute of Trades and Technology</a:t>
            </a:r>
          </a:p>
          <a:p>
            <a:pPr marL="0" indent="0">
              <a:buFontTx/>
              <a:buNone/>
            </a:pPr>
            <a:r>
              <a:rPr lang="en-US" sz="2400" dirty="0">
                <a:latin typeface="Myriad Web Pro" charset="0"/>
                <a:ea typeface="ＭＳ Ｐゴシック" charset="0"/>
              </a:rPr>
              <a:t>St. Boniface University </a:t>
            </a:r>
          </a:p>
          <a:p>
            <a:pPr marL="0" indent="0">
              <a:buFontTx/>
              <a:buNone/>
            </a:pPr>
            <a:r>
              <a:rPr lang="en-US" sz="2400" dirty="0">
                <a:latin typeface="Myriad Web Pro" charset="0"/>
                <a:ea typeface="ＭＳ Ｐゴシック" charset="0"/>
              </a:rPr>
              <a:t>University of Manitoba</a:t>
            </a:r>
          </a:p>
          <a:p>
            <a:pPr marL="0" indent="0">
              <a:buFontTx/>
              <a:buNone/>
            </a:pPr>
            <a:r>
              <a:rPr lang="en-US" sz="2400" dirty="0">
                <a:latin typeface="Myriad Web Pro" charset="0"/>
                <a:ea typeface="ＭＳ Ｐゴシック" charset="0"/>
              </a:rPr>
              <a:t>Assiniboine Community College </a:t>
            </a:r>
          </a:p>
          <a:p>
            <a:pPr marL="0" indent="0">
              <a:buFontTx/>
              <a:buNone/>
            </a:pPr>
            <a:endParaRPr lang="en-US" sz="1600" dirty="0">
              <a:latin typeface="Myriad Web Pro" charset="0"/>
              <a:ea typeface="ＭＳ Ｐゴシック" charset="0"/>
            </a:endParaRPr>
          </a:p>
          <a:p>
            <a:pPr marL="0" indent="0">
              <a:buFontTx/>
              <a:buNone/>
            </a:pPr>
            <a:endParaRPr lang="en-US" sz="1600" dirty="0">
              <a:latin typeface="Myriad Web Pro" charset="0"/>
              <a:ea typeface="ＭＳ Ｐゴシック" charset="0"/>
            </a:endParaRPr>
          </a:p>
          <a:p>
            <a:pPr marL="0" indent="0">
              <a:buFontTx/>
              <a:buNone/>
            </a:pPr>
            <a:endParaRPr lang="en-US" sz="1600" dirty="0">
              <a:latin typeface="Myriad Web Pro" charset="0"/>
              <a:ea typeface="ＭＳ Ｐゴシック" charset="0"/>
            </a:endParaRPr>
          </a:p>
        </p:txBody>
      </p:sp>
    </p:spTree>
    <p:extLst>
      <p:ext uri="{BB962C8B-B14F-4D97-AF65-F5344CB8AC3E}">
        <p14:creationId xmlns:p14="http://schemas.microsoft.com/office/powerpoint/2010/main" val="4287224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Tx/>
              <a:buNone/>
              <a:defRPr/>
            </a:pPr>
            <a:endParaRPr lang="en-US" sz="2800" dirty="0" smtClean="0">
              <a:latin typeface="+mn-lt"/>
              <a:cs typeface="+mn-cs"/>
            </a:endParaRPr>
          </a:p>
          <a:p>
            <a:pPr marL="0" indent="0">
              <a:buFontTx/>
              <a:buNone/>
              <a:defRPr/>
            </a:pPr>
            <a:endParaRPr lang="en-US" sz="2800" dirty="0">
              <a:latin typeface="+mn-lt"/>
              <a:cs typeface="+mn-cs"/>
            </a:endParaRPr>
          </a:p>
          <a:p>
            <a:pPr marL="0" indent="0">
              <a:buFontTx/>
              <a:buNone/>
              <a:defRPr/>
            </a:pPr>
            <a:r>
              <a:rPr lang="en-US" sz="2800" dirty="0" smtClean="0">
                <a:latin typeface="+mn-lt"/>
                <a:cs typeface="+mn-cs"/>
              </a:rPr>
              <a:t>	</a:t>
            </a:r>
          </a:p>
          <a:p>
            <a:pPr marL="0" indent="0">
              <a:buFontTx/>
              <a:buNone/>
              <a:defRPr/>
            </a:pPr>
            <a:endParaRPr lang="en-US" sz="2800" dirty="0">
              <a:latin typeface="+mn-lt"/>
              <a:cs typeface="+mn-cs"/>
            </a:endParaRPr>
          </a:p>
          <a:p>
            <a:pPr marL="0" indent="0">
              <a:buFontTx/>
              <a:buNone/>
              <a:defRPr/>
            </a:pPr>
            <a:r>
              <a:rPr lang="en-US" sz="2800" dirty="0" smtClean="0">
                <a:latin typeface="+mn-lt"/>
                <a:cs typeface="+mn-cs"/>
              </a:rPr>
              <a:t>	</a:t>
            </a:r>
            <a:r>
              <a:rPr lang="en-US" b="1" dirty="0">
                <a:solidFill>
                  <a:srgbClr val="E8A300"/>
                </a:solidFill>
                <a:effectLst>
                  <a:outerShdw blurRad="38100" dist="38100" dir="2700000" algn="tl">
                    <a:srgbClr val="000000">
                      <a:alpha val="43137"/>
                    </a:srgbClr>
                  </a:outerShdw>
                </a:effectLst>
                <a:latin typeface="+mn-lt"/>
                <a:cs typeface="+mn-cs"/>
              </a:rPr>
              <a:t>c</a:t>
            </a:r>
            <a:r>
              <a:rPr lang="en-US" b="1" dirty="0" smtClean="0">
                <a:solidFill>
                  <a:srgbClr val="E8A300"/>
                </a:solidFill>
                <a:effectLst>
                  <a:outerShdw blurRad="38100" dist="38100" dir="2700000" algn="tl">
                    <a:srgbClr val="000000">
                      <a:alpha val="43137"/>
                    </a:srgbClr>
                  </a:outerShdw>
                </a:effectLst>
                <a:latin typeface="+mn-lt"/>
                <a:cs typeface="+mn-cs"/>
              </a:rPr>
              <a:t>) 30,000</a:t>
            </a:r>
          </a:p>
          <a:p>
            <a:pPr marL="0" indent="0">
              <a:buFontTx/>
              <a:buNone/>
              <a:defRPr/>
            </a:pPr>
            <a:r>
              <a:rPr lang="en-US" sz="2800" dirty="0">
                <a:latin typeface="+mn-lt"/>
                <a:cs typeface="+mn-cs"/>
              </a:rPr>
              <a:t>	</a:t>
            </a:r>
            <a:endParaRPr lang="en-US" sz="2400" dirty="0" smtClean="0">
              <a:latin typeface="+mn-lt"/>
              <a:cs typeface="+mn-cs"/>
            </a:endParaRPr>
          </a:p>
          <a:p>
            <a:pPr>
              <a:defRPr/>
            </a:pPr>
            <a:endParaRPr lang="en-US" dirty="0">
              <a:cs typeface="+mn-cs"/>
            </a:endParaRPr>
          </a:p>
        </p:txBody>
      </p:sp>
    </p:spTree>
    <p:extLst>
      <p:ext uri="{BB962C8B-B14F-4D97-AF65-F5344CB8AC3E}">
        <p14:creationId xmlns:p14="http://schemas.microsoft.com/office/powerpoint/2010/main" val="3951448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Videos</a:t>
            </a:r>
            <a:endParaRPr lang="en-US" dirty="0"/>
          </a:p>
        </p:txBody>
      </p:sp>
      <p:sp>
        <p:nvSpPr>
          <p:cNvPr id="3" name="Content Placeholder 2"/>
          <p:cNvSpPr>
            <a:spLocks noGrp="1"/>
          </p:cNvSpPr>
          <p:nvPr>
            <p:ph idx="1"/>
          </p:nvPr>
        </p:nvSpPr>
        <p:spPr/>
        <p:txBody>
          <a:bodyPr/>
          <a:lstStyle/>
          <a:p>
            <a:r>
              <a:rPr lang="en-US" u="sng" dirty="0">
                <a:hlinkClick r:id="rId2"/>
              </a:rPr>
              <a:t>https://www.youtube.com/watch?v=G8CgXKLoHT0</a:t>
            </a:r>
            <a:endParaRPr lang="en-CA" dirty="0"/>
          </a:p>
          <a:p>
            <a:r>
              <a:rPr lang="en-US" u="sng" dirty="0">
                <a:hlinkClick r:id="rId3"/>
              </a:rPr>
              <a:t>https://www.youtube.com/watch?v=eiyawDIj1NY</a:t>
            </a:r>
            <a:endParaRPr lang="en-CA" dirty="0"/>
          </a:p>
        </p:txBody>
      </p:sp>
    </p:spTree>
    <p:extLst>
      <p:ext uri="{BB962C8B-B14F-4D97-AF65-F5344CB8AC3E}">
        <p14:creationId xmlns:p14="http://schemas.microsoft.com/office/powerpoint/2010/main" val="1951802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idx="1"/>
          </p:nvPr>
        </p:nvSpPr>
        <p:spPr bwMode="auto">
          <a:xfrm>
            <a:off x="457201" y="1692638"/>
            <a:ext cx="8209128" cy="3785652"/>
          </a:xfrm>
          <a:prstGeom prst="rect">
            <a:avLst/>
          </a:prstGeom>
          <a:solidFill>
            <a:srgbClr val="BAA91D">
              <a:alpha val="10196"/>
            </a:srgbClr>
          </a:solidFill>
          <a:ln w="19050">
            <a:solidFill>
              <a:srgbClr val="BAA91D"/>
            </a:solidFill>
            <a:miter lim="800000"/>
            <a:headEnd/>
            <a:tailEnd/>
          </a:ln>
          <a:effec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According to </a:t>
            </a:r>
            <a:r>
              <a:rPr kumimoji="0" lang="en-CA" sz="2400" b="0" i="0" u="none" strike="noStrike" cap="none" normalizeH="0" baseline="0" dirty="0" err="1" smtClean="0">
                <a:ln>
                  <a:noFill/>
                </a:ln>
                <a:effectLst/>
                <a:latin typeface="Arial" panose="020B0604020202020204" pitchFamily="34" charset="0"/>
                <a:ea typeface="Calibri" panose="020F0502020204030204" pitchFamily="34" charset="0"/>
                <a:cs typeface="Times New Roman" panose="02020603050405020304" pitchFamily="18" charset="0"/>
              </a:rPr>
              <a:t>Prosci</a:t>
            </a: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 2014 research results,</a:t>
            </a:r>
            <a:r>
              <a:rPr kumimoji="0" lang="en-CA" sz="2400" b="0" i="0" u="none" strike="noStrike" cap="none" normalizeH="0" dirty="0" smtClean="0">
                <a:ln>
                  <a:noFill/>
                </a:ln>
                <a:effectLst/>
                <a:latin typeface="Arial" panose="020B0604020202020204" pitchFamily="34" charset="0"/>
                <a:ea typeface="Calibri" panose="020F0502020204030204" pitchFamily="34" charset="0"/>
                <a:cs typeface="Times New Roman" panose="02020603050405020304" pitchFamily="18" charset="0"/>
              </a:rPr>
              <a:t> when </a:t>
            </a:r>
            <a:r>
              <a:rPr kumimoji="0" lang="en-CA" sz="2400" i="0" u="none" strike="noStrike" cap="none" normalizeH="0" dirty="0" smtClean="0">
                <a:ln>
                  <a:noFill/>
                </a:ln>
                <a:effectLst/>
                <a:latin typeface="Arial" panose="020B0604020202020204" pitchFamily="34" charset="0"/>
                <a:ea typeface="Calibri" panose="020F0502020204030204" pitchFamily="34" charset="0"/>
                <a:cs typeface="Times New Roman" panose="02020603050405020304" pitchFamily="18" charset="0"/>
              </a:rPr>
              <a:t>asked what </a:t>
            </a:r>
            <a:r>
              <a:rPr kumimoji="0" lang="en-CA" sz="2400" b="1" i="0" u="none" strike="noStrike" cap="none" normalizeH="0" dirty="0" smtClean="0">
                <a:ln>
                  <a:noFill/>
                </a:ln>
                <a:effectLst/>
                <a:latin typeface="Arial" panose="020B0604020202020204" pitchFamily="34" charset="0"/>
                <a:ea typeface="Calibri" panose="020F0502020204030204" pitchFamily="34" charset="0"/>
                <a:cs typeface="Times New Roman" panose="02020603050405020304" pitchFamily="18" charset="0"/>
              </a:rPr>
              <a:t>advice they would give to other organizations implementing a change</a:t>
            </a:r>
            <a:r>
              <a:rPr kumimoji="0" lang="en-CA" sz="2400" i="0" u="none" strike="noStrike" cap="none" normalizeH="0" dirty="0" smtClean="0">
                <a:ln>
                  <a:noFill/>
                </a:ln>
                <a:effectLst/>
                <a:latin typeface="Arial" panose="020B0604020202020204" pitchFamily="34" charset="0"/>
                <a:ea typeface="Calibri" panose="020F0502020204030204" pitchFamily="34" charset="0"/>
                <a:cs typeface="Times New Roman" panose="02020603050405020304" pitchFamily="18" charset="0"/>
              </a:rPr>
              <a:t>, those surveyed recommended (in order):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Communicate</a:t>
            </a:r>
            <a:r>
              <a:rPr kumimoji="0" lang="en-CA" sz="2400" b="0" i="0" u="none" strike="noStrike" cap="none" normalizeH="0" dirty="0" smtClean="0">
                <a:ln>
                  <a:noFill/>
                </a:ln>
                <a:effectLst/>
                <a:latin typeface="Arial" panose="020B0604020202020204" pitchFamily="34" charset="0"/>
                <a:ea typeface="Calibri" panose="020F0502020204030204" pitchFamily="34" charset="0"/>
                <a:cs typeface="Times New Roman" panose="02020603050405020304" pitchFamily="18" charset="0"/>
              </a:rPr>
              <a:t> early and target communication to your audience(s)</a:t>
            </a:r>
            <a:endParaRPr kumimoji="0" lang="en-CA" sz="2400" b="0" i="0" u="none" strike="noStrike" cap="none" normalizeH="0" baseline="0" dirty="0" smtClean="0">
              <a:ln>
                <a:noFill/>
              </a:ln>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Spend more time on stakeholder analysis so that you understand</a:t>
            </a:r>
            <a:r>
              <a:rPr kumimoji="0" lang="en-CA" sz="2400" b="0" i="0" u="none" strike="noStrike" cap="none" normalizeH="0" dirty="0" smtClean="0">
                <a:ln>
                  <a:noFill/>
                </a:ln>
                <a:effectLst/>
                <a:latin typeface="Arial" panose="020B0604020202020204" pitchFamily="34" charset="0"/>
                <a:ea typeface="Calibri" panose="020F0502020204030204" pitchFamily="34" charset="0"/>
                <a:cs typeface="Times New Roman" panose="02020603050405020304" pitchFamily="18" charset="0"/>
              </a:rPr>
              <a:t> employee’s capacity to adopt a change</a:t>
            </a:r>
            <a:endParaRPr kumimoji="0" lang="en-CA" sz="2400" b="0" i="0" u="none" strike="noStrike" cap="none" normalizeH="0" baseline="0" dirty="0" smtClean="0">
              <a:ln>
                <a:noFill/>
              </a:ln>
              <a:effectLst/>
              <a:latin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CA" sz="2400" b="0" i="0" u="none" strike="noStrike" cap="none" normalizeH="0" baseline="0" dirty="0" smtClean="0">
                <a:ln>
                  <a:noFill/>
                </a:ln>
                <a:effectLst/>
                <a:latin typeface="Arial" panose="020B0604020202020204" pitchFamily="34" charset="0"/>
                <a:ea typeface="Calibri" panose="020F0502020204030204" pitchFamily="34" charset="0"/>
                <a:cs typeface="Times New Roman" panose="02020603050405020304" pitchFamily="18" charset="0"/>
              </a:rPr>
              <a:t>Invest in relationship and coalition building</a:t>
            </a:r>
            <a:endParaRPr kumimoji="0" lang="en-CA" sz="2400" b="0" i="0" u="none" strike="noStrike" cap="none" normalizeH="0" baseline="0" dirty="0" smtClean="0">
              <a:ln>
                <a:noFill/>
              </a:ln>
              <a:effectLst/>
              <a:latin typeface="Arial" panose="020B0604020202020204" pitchFamily="34" charset="0"/>
            </a:endParaRPr>
          </a:p>
        </p:txBody>
      </p:sp>
      <p:sp>
        <p:nvSpPr>
          <p:cNvPr id="3" name="Rectangle 2"/>
          <p:cNvSpPr/>
          <p:nvPr/>
        </p:nvSpPr>
        <p:spPr>
          <a:xfrm>
            <a:off x="0" y="6581153"/>
            <a:ext cx="6248400" cy="246221"/>
          </a:xfrm>
          <a:prstGeom prst="rect">
            <a:avLst/>
          </a:prstGeom>
        </p:spPr>
        <p:txBody>
          <a:bodyPr wrap="square">
            <a:spAutoFit/>
          </a:bodyPr>
          <a:lstStyle/>
          <a:p>
            <a:r>
              <a:rPr lang="en-US" sz="1000" b="1" dirty="0" err="1">
                <a:latin typeface="+mj-lt"/>
              </a:rPr>
              <a:t>Creasey</a:t>
            </a:r>
            <a:r>
              <a:rPr lang="en-US" sz="1000" b="1" dirty="0">
                <a:latin typeface="+mj-lt"/>
              </a:rPr>
              <a:t>, T. &amp; Taylor, T. (2014). </a:t>
            </a:r>
            <a:r>
              <a:rPr lang="en-US" sz="1000" b="1" i="1" dirty="0">
                <a:latin typeface="+mj-lt"/>
              </a:rPr>
              <a:t>Best practices in change management</a:t>
            </a:r>
            <a:r>
              <a:rPr lang="en-US" sz="1000" b="1" dirty="0">
                <a:latin typeface="+mj-lt"/>
              </a:rPr>
              <a:t> (p. </a:t>
            </a:r>
            <a:r>
              <a:rPr lang="en-US" sz="1000" b="1" dirty="0" smtClean="0">
                <a:latin typeface="+mj-lt"/>
              </a:rPr>
              <a:t>30). </a:t>
            </a:r>
            <a:r>
              <a:rPr lang="en-US" sz="1000" b="1" dirty="0">
                <a:latin typeface="+mj-lt"/>
              </a:rPr>
              <a:t>[Loveland, CO]: </a:t>
            </a:r>
            <a:r>
              <a:rPr lang="en-US" sz="1000" b="1" dirty="0" err="1">
                <a:latin typeface="+mj-lt"/>
              </a:rPr>
              <a:t>Prosci</a:t>
            </a:r>
            <a:r>
              <a:rPr lang="en-US" sz="1000" b="1" dirty="0">
                <a:latin typeface="+mj-lt"/>
              </a:rPr>
              <a:t>.</a:t>
            </a:r>
            <a:endParaRPr lang="en-CA" sz="1000" b="1" dirty="0">
              <a:latin typeface="+mj-lt"/>
            </a:endParaRPr>
          </a:p>
        </p:txBody>
      </p:sp>
    </p:spTree>
    <p:extLst>
      <p:ext uri="{BB962C8B-B14F-4D97-AF65-F5344CB8AC3E}">
        <p14:creationId xmlns:p14="http://schemas.microsoft.com/office/powerpoint/2010/main" val="1845076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p:txBody>
          <a:bodyPr/>
          <a:lstStyle/>
          <a:p>
            <a:r>
              <a:rPr lang="en-US" dirty="0" smtClean="0"/>
              <a:t>Consulting with </a:t>
            </a:r>
            <a:r>
              <a:rPr lang="en-US" dirty="0"/>
              <a:t>O</a:t>
            </a:r>
            <a:r>
              <a:rPr lang="en-US" dirty="0" smtClean="0"/>
              <a:t>ur </a:t>
            </a:r>
            <a:r>
              <a:rPr lang="en-US" dirty="0"/>
              <a:t>C</a:t>
            </a:r>
            <a:r>
              <a:rPr lang="en-US" dirty="0" smtClean="0"/>
              <a:t>ommunity </a:t>
            </a:r>
            <a:r>
              <a:rPr lang="en-US" dirty="0"/>
              <a:t>S</a:t>
            </a:r>
            <a:r>
              <a:rPr lang="en-US" dirty="0" smtClean="0"/>
              <a:t>urvey</a:t>
            </a:r>
            <a:endParaRPr lang="en-US" dirty="0"/>
          </a:p>
        </p:txBody>
      </p:sp>
      <p:grpSp>
        <p:nvGrpSpPr>
          <p:cNvPr id="27" name="Group 26"/>
          <p:cNvGrpSpPr/>
          <p:nvPr/>
        </p:nvGrpSpPr>
        <p:grpSpPr>
          <a:xfrm>
            <a:off x="176969" y="3163170"/>
            <a:ext cx="1066232" cy="523446"/>
            <a:chOff x="-93090" y="288538"/>
            <a:chExt cx="1064530" cy="522610"/>
          </a:xfrm>
          <a:scene3d>
            <a:camera prst="isometricOffAxis2Top"/>
            <a:lightRig rig="threePt" dir="t"/>
          </a:scene3d>
        </p:grpSpPr>
        <p:sp>
          <p:nvSpPr>
            <p:cNvPr id="53" name="Chevron 52"/>
            <p:cNvSpPr/>
            <p:nvPr/>
          </p:nvSpPr>
          <p:spPr>
            <a:xfrm>
              <a:off x="-93090" y="288538"/>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4" name="Chevron 4"/>
            <p:cNvSpPr/>
            <p:nvPr/>
          </p:nvSpPr>
          <p:spPr>
            <a:xfrm>
              <a:off x="179725" y="295916"/>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Respond to AMA</a:t>
              </a:r>
              <a:endParaRPr lang="en-US" sz="600" kern="1200" dirty="0">
                <a:effectLst>
                  <a:glow rad="63500">
                    <a:schemeClr val="accent4">
                      <a:satMod val="175000"/>
                      <a:alpha val="40000"/>
                    </a:schemeClr>
                  </a:glow>
                </a:effectLst>
              </a:endParaRPr>
            </a:p>
          </p:txBody>
        </p:sp>
      </p:grpSp>
      <p:grpSp>
        <p:nvGrpSpPr>
          <p:cNvPr id="58" name="Group 57"/>
          <p:cNvGrpSpPr/>
          <p:nvPr/>
        </p:nvGrpSpPr>
        <p:grpSpPr>
          <a:xfrm>
            <a:off x="3879075" y="3171384"/>
            <a:ext cx="1064530" cy="515232"/>
            <a:chOff x="2875561" y="936882"/>
            <a:chExt cx="1064530" cy="515232"/>
          </a:xfrm>
          <a:scene3d>
            <a:camera prst="isometricOffAxis2Top"/>
            <a:lightRig rig="threePt" dir="t"/>
          </a:scene3d>
        </p:grpSpPr>
        <p:sp>
          <p:nvSpPr>
            <p:cNvPr id="59" name="Chevron 58"/>
            <p:cNvSpPr/>
            <p:nvPr/>
          </p:nvSpPr>
          <p:spPr>
            <a:xfrm>
              <a:off x="2875561" y="936882"/>
              <a:ext cx="1064530" cy="515232"/>
            </a:xfrm>
            <a:prstGeom prst="chevron">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60" name="Chevron 10"/>
            <p:cNvSpPr/>
            <p:nvPr/>
          </p:nvSpPr>
          <p:spPr>
            <a:xfrm>
              <a:off x="3133177"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Barriers Audit Worksheet and Workshops</a:t>
              </a:r>
              <a:endParaRPr lang="en-US" sz="600" kern="1200" dirty="0">
                <a:effectLst>
                  <a:glow rad="63500">
                    <a:schemeClr val="accent4">
                      <a:satMod val="175000"/>
                      <a:alpha val="40000"/>
                    </a:schemeClr>
                  </a:glow>
                </a:effectLst>
              </a:endParaRPr>
            </a:p>
          </p:txBody>
        </p:sp>
      </p:grpSp>
      <p:grpSp>
        <p:nvGrpSpPr>
          <p:cNvPr id="61" name="Group 60"/>
          <p:cNvGrpSpPr/>
          <p:nvPr/>
        </p:nvGrpSpPr>
        <p:grpSpPr>
          <a:xfrm>
            <a:off x="4837152" y="3171384"/>
            <a:ext cx="1064530" cy="515232"/>
            <a:chOff x="3833638" y="936882"/>
            <a:chExt cx="1064530" cy="515232"/>
          </a:xfrm>
          <a:scene3d>
            <a:camera prst="isometricOffAxis2Top"/>
            <a:lightRig rig="threePt" dir="t"/>
          </a:scene3d>
        </p:grpSpPr>
        <p:sp>
          <p:nvSpPr>
            <p:cNvPr id="62" name="Chevron 61"/>
            <p:cNvSpPr/>
            <p:nvPr/>
          </p:nvSpPr>
          <p:spPr>
            <a:xfrm>
              <a:off x="3833638" y="936882"/>
              <a:ext cx="1064530" cy="515232"/>
            </a:xfrm>
            <a:prstGeom prst="chevron">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63" name="Chevron 12"/>
            <p:cNvSpPr/>
            <p:nvPr/>
          </p:nvSpPr>
          <p:spPr>
            <a:xfrm>
              <a:off x="4091254"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Define plan for barrier removal and future prevention strategy</a:t>
              </a:r>
              <a:endParaRPr lang="en-US" sz="600" kern="1200" dirty="0">
                <a:effectLst>
                  <a:glow rad="63500">
                    <a:schemeClr val="accent4">
                      <a:satMod val="175000"/>
                      <a:alpha val="40000"/>
                    </a:schemeClr>
                  </a:glow>
                </a:effectLst>
              </a:endParaRPr>
            </a:p>
          </p:txBody>
        </p:sp>
      </p:grpSp>
      <p:grpSp>
        <p:nvGrpSpPr>
          <p:cNvPr id="64" name="Group 63"/>
          <p:cNvGrpSpPr/>
          <p:nvPr/>
        </p:nvGrpSpPr>
        <p:grpSpPr>
          <a:xfrm>
            <a:off x="5795230" y="3171384"/>
            <a:ext cx="1064530" cy="515232"/>
            <a:chOff x="4791716" y="936882"/>
            <a:chExt cx="1064530" cy="515232"/>
          </a:xfrm>
          <a:scene3d>
            <a:camera prst="isometricOffAxis2Top"/>
            <a:lightRig rig="threePt" dir="t"/>
          </a:scene3d>
        </p:grpSpPr>
        <p:sp>
          <p:nvSpPr>
            <p:cNvPr id="65" name="Chevron 64"/>
            <p:cNvSpPr/>
            <p:nvPr/>
          </p:nvSpPr>
          <p:spPr>
            <a:xfrm>
              <a:off x="4791716" y="936882"/>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6" name="Chevron 14"/>
            <p:cNvSpPr/>
            <p:nvPr/>
          </p:nvSpPr>
          <p:spPr>
            <a:xfrm>
              <a:off x="5049332"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Community Consultation and feedback</a:t>
              </a:r>
              <a:endParaRPr lang="en-US" sz="600" kern="1200" dirty="0">
                <a:effectLst>
                  <a:glow rad="63500">
                    <a:schemeClr val="accent4">
                      <a:satMod val="175000"/>
                      <a:alpha val="40000"/>
                    </a:schemeClr>
                  </a:glow>
                </a:effectLst>
              </a:endParaRPr>
            </a:p>
          </p:txBody>
        </p:sp>
      </p:grpSp>
      <p:grpSp>
        <p:nvGrpSpPr>
          <p:cNvPr id="67" name="Group 66"/>
          <p:cNvGrpSpPr/>
          <p:nvPr/>
        </p:nvGrpSpPr>
        <p:grpSpPr>
          <a:xfrm>
            <a:off x="6753307" y="3171384"/>
            <a:ext cx="1064530" cy="515232"/>
            <a:chOff x="5749793" y="936882"/>
            <a:chExt cx="1064530" cy="515232"/>
          </a:xfrm>
          <a:scene3d>
            <a:camera prst="isometricOffAxis2Top"/>
            <a:lightRig rig="threePt" dir="t"/>
          </a:scene3d>
        </p:grpSpPr>
        <p:sp>
          <p:nvSpPr>
            <p:cNvPr id="68" name="Chevron 67"/>
            <p:cNvSpPr/>
            <p:nvPr/>
          </p:nvSpPr>
          <p:spPr>
            <a:xfrm>
              <a:off x="5749793" y="936882"/>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9" name="Chevron 16"/>
            <p:cNvSpPr/>
            <p:nvPr/>
          </p:nvSpPr>
          <p:spPr>
            <a:xfrm>
              <a:off x="6007409"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Create Accessibility Plan</a:t>
              </a:r>
              <a:endParaRPr lang="en-US" sz="600" kern="1200" dirty="0">
                <a:effectLst>
                  <a:glow rad="63500">
                    <a:schemeClr val="accent4">
                      <a:satMod val="175000"/>
                      <a:alpha val="40000"/>
                    </a:schemeClr>
                  </a:glow>
                </a:effectLst>
              </a:endParaRPr>
            </a:p>
          </p:txBody>
        </p:sp>
      </p:grpSp>
      <p:grpSp>
        <p:nvGrpSpPr>
          <p:cNvPr id="70" name="Group 69"/>
          <p:cNvGrpSpPr/>
          <p:nvPr/>
        </p:nvGrpSpPr>
        <p:grpSpPr>
          <a:xfrm>
            <a:off x="7711383" y="3171384"/>
            <a:ext cx="1064530" cy="515232"/>
            <a:chOff x="6707869" y="936882"/>
            <a:chExt cx="1064530" cy="515232"/>
          </a:xfrm>
          <a:scene3d>
            <a:camera prst="isometricOffAxis2Top"/>
            <a:lightRig rig="threePt" dir="t"/>
          </a:scene3d>
        </p:grpSpPr>
        <p:sp>
          <p:nvSpPr>
            <p:cNvPr id="71" name="Chevron 70"/>
            <p:cNvSpPr/>
            <p:nvPr/>
          </p:nvSpPr>
          <p:spPr>
            <a:xfrm>
              <a:off x="6707869" y="936882"/>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72" name="Chevron 18"/>
            <p:cNvSpPr/>
            <p:nvPr/>
          </p:nvSpPr>
          <p:spPr>
            <a:xfrm>
              <a:off x="6965485"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Continue on to the next AMA standard</a:t>
              </a:r>
              <a:endParaRPr lang="en-US" sz="600" kern="1200" dirty="0">
                <a:effectLst>
                  <a:glow rad="63500">
                    <a:schemeClr val="accent4">
                      <a:satMod val="175000"/>
                      <a:alpha val="40000"/>
                    </a:schemeClr>
                  </a:glow>
                </a:effectLst>
              </a:endParaRPr>
            </a:p>
          </p:txBody>
        </p:sp>
      </p:grpSp>
      <p:grpSp>
        <p:nvGrpSpPr>
          <p:cNvPr id="32" name="Group 31"/>
          <p:cNvGrpSpPr/>
          <p:nvPr/>
        </p:nvGrpSpPr>
        <p:grpSpPr>
          <a:xfrm>
            <a:off x="1090764" y="3155544"/>
            <a:ext cx="1074296" cy="519958"/>
            <a:chOff x="899665" y="332424"/>
            <a:chExt cx="1064530" cy="515232"/>
          </a:xfrm>
          <a:scene3d>
            <a:camera prst="isometricOffAxis2Top"/>
            <a:lightRig rig="threePt" dir="t"/>
          </a:scene3d>
        </p:grpSpPr>
        <p:sp>
          <p:nvSpPr>
            <p:cNvPr id="33" name="Chevron 32"/>
            <p:cNvSpPr/>
            <p:nvPr/>
          </p:nvSpPr>
          <p:spPr>
            <a:xfrm>
              <a:off x="899665" y="332424"/>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4" name="Chevron 6"/>
            <p:cNvSpPr/>
            <p:nvPr/>
          </p:nvSpPr>
          <p:spPr>
            <a:xfrm>
              <a:off x="1217022"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Develop Committees</a:t>
              </a:r>
              <a:endParaRPr lang="en-US" sz="600" kern="1200" dirty="0">
                <a:effectLst>
                  <a:glow rad="63500">
                    <a:schemeClr val="accent4">
                      <a:satMod val="175000"/>
                      <a:alpha val="40000"/>
                    </a:schemeClr>
                  </a:glow>
                </a:effectLst>
              </a:endParaRPr>
            </a:p>
          </p:txBody>
        </p:sp>
      </p:grpSp>
      <p:grpSp>
        <p:nvGrpSpPr>
          <p:cNvPr id="55" name="Group 54" descr="This is the third arrow in the series of 8 arrows, representing the third stage of the process." title="Accessibility at the U of M survey"/>
          <p:cNvGrpSpPr/>
          <p:nvPr/>
        </p:nvGrpSpPr>
        <p:grpSpPr>
          <a:xfrm>
            <a:off x="1375049" y="2758339"/>
            <a:ext cx="2610480" cy="1263471"/>
            <a:chOff x="1917484" y="936882"/>
            <a:chExt cx="1064530" cy="515232"/>
          </a:xfrm>
          <a:effectLst>
            <a:outerShdw blurRad="50800" dist="38100" dir="5400000" algn="t" rotWithShape="0">
              <a:prstClr val="black">
                <a:alpha val="40000"/>
              </a:prstClr>
            </a:outerShdw>
          </a:effectLst>
        </p:grpSpPr>
        <p:sp>
          <p:nvSpPr>
            <p:cNvPr id="56" name="Chevron 55"/>
            <p:cNvSpPr/>
            <p:nvPr/>
          </p:nvSpPr>
          <p:spPr>
            <a:xfrm>
              <a:off x="1917484" y="936882"/>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7" name="Chevron 8"/>
            <p:cNvSpPr/>
            <p:nvPr/>
          </p:nvSpPr>
          <p:spPr>
            <a:xfrm>
              <a:off x="2175100"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1200" kern="1200" dirty="0" smtClean="0">
                  <a:effectLst>
                    <a:glow rad="63500">
                      <a:schemeClr val="accent4">
                        <a:satMod val="175000"/>
                        <a:alpha val="40000"/>
                      </a:schemeClr>
                    </a:glow>
                  </a:effectLst>
                </a:rPr>
                <a:t>Accessibility at the U of M Survey</a:t>
              </a:r>
              <a:endParaRPr lang="en-US" sz="1200" kern="1200" dirty="0">
                <a:effectLst>
                  <a:glow rad="63500">
                    <a:schemeClr val="accent4">
                      <a:satMod val="175000"/>
                      <a:alpha val="40000"/>
                    </a:schemeClr>
                  </a:glow>
                </a:effectLst>
              </a:endParaRPr>
            </a:p>
          </p:txBody>
        </p:sp>
      </p:grpSp>
    </p:spTree>
    <p:extLst>
      <p:ext uri="{BB962C8B-B14F-4D97-AF65-F5344CB8AC3E}">
        <p14:creationId xmlns:p14="http://schemas.microsoft.com/office/powerpoint/2010/main" val="279574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p:txBody>
          <a:bodyPr/>
          <a:lstStyle/>
          <a:p>
            <a:r>
              <a:rPr lang="en-US" dirty="0" smtClean="0"/>
              <a:t>Consulting with </a:t>
            </a:r>
            <a:r>
              <a:rPr lang="en-US" dirty="0"/>
              <a:t>O</a:t>
            </a:r>
            <a:r>
              <a:rPr lang="en-US" dirty="0" smtClean="0"/>
              <a:t>ur </a:t>
            </a:r>
            <a:r>
              <a:rPr lang="en-US" dirty="0"/>
              <a:t>C</a:t>
            </a:r>
            <a:r>
              <a:rPr lang="en-US" dirty="0" smtClean="0"/>
              <a:t>ommunity </a:t>
            </a:r>
            <a:r>
              <a:rPr lang="en-US" dirty="0"/>
              <a:t>S</a:t>
            </a:r>
            <a:r>
              <a:rPr lang="en-US" dirty="0" smtClean="0"/>
              <a:t>urvey</a:t>
            </a:r>
            <a:endParaRPr lang="en-US" dirty="0"/>
          </a:p>
        </p:txBody>
      </p:sp>
      <p:pic>
        <p:nvPicPr>
          <p:cNvPr id="3" name="Picture 2" descr="A screenshot image of the email sent out on behalf of the presidents office to all student, staff, and faculty regarding the accessibility survey&#10;" title="Message from the president and vice-chancellor"/>
          <p:cNvPicPr>
            <a:picLocks noChangeAspect="1"/>
          </p:cNvPicPr>
          <p:nvPr/>
        </p:nvPicPr>
        <p:blipFill rotWithShape="1">
          <a:blip r:embed="rId3"/>
          <a:srcRect l="770" t="30171" r="2500" b="18889"/>
          <a:stretch/>
        </p:blipFill>
        <p:spPr>
          <a:xfrm>
            <a:off x="642571" y="2303026"/>
            <a:ext cx="7860323" cy="2328406"/>
          </a:xfrm>
          <a:prstGeom prst="rect">
            <a:avLst/>
          </a:prstGeom>
        </p:spPr>
      </p:pic>
    </p:spTree>
    <p:extLst>
      <p:ext uri="{BB962C8B-B14F-4D97-AF65-F5344CB8AC3E}">
        <p14:creationId xmlns:p14="http://schemas.microsoft.com/office/powerpoint/2010/main" val="42359162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p:txBody>
          <a:bodyPr/>
          <a:lstStyle/>
          <a:p>
            <a:r>
              <a:rPr lang="en-US" dirty="0" smtClean="0"/>
              <a:t>Consulting with </a:t>
            </a:r>
            <a:r>
              <a:rPr lang="en-US" dirty="0"/>
              <a:t>O</a:t>
            </a:r>
            <a:r>
              <a:rPr lang="en-US" dirty="0" smtClean="0"/>
              <a:t>ur </a:t>
            </a:r>
            <a:r>
              <a:rPr lang="en-US" dirty="0"/>
              <a:t>C</a:t>
            </a:r>
            <a:r>
              <a:rPr lang="en-US" dirty="0" smtClean="0"/>
              <a:t>ommunity </a:t>
            </a:r>
            <a:r>
              <a:rPr lang="en-US" dirty="0"/>
              <a:t>S</a:t>
            </a:r>
            <a:r>
              <a:rPr lang="en-US" dirty="0" smtClean="0"/>
              <a:t>urvey</a:t>
            </a:r>
            <a:endParaRPr lang="en-US" dirty="0"/>
          </a:p>
        </p:txBody>
      </p:sp>
      <p:pic>
        <p:nvPicPr>
          <p:cNvPr id="2" name="Picture 1" descr="this is a screenshot image of question six of the web survey sent out at the u of m" title="Accessibility at the U of M Survey"/>
          <p:cNvPicPr>
            <a:picLocks noChangeAspect="1"/>
          </p:cNvPicPr>
          <p:nvPr/>
        </p:nvPicPr>
        <p:blipFill rotWithShape="1">
          <a:blip r:embed="rId3"/>
          <a:srcRect l="28477" t="43754" r="28469" b="5257"/>
          <a:stretch/>
        </p:blipFill>
        <p:spPr>
          <a:xfrm>
            <a:off x="466725" y="1828800"/>
            <a:ext cx="6233178" cy="4152318"/>
          </a:xfrm>
          <a:prstGeom prst="rect">
            <a:avLst/>
          </a:prstGeom>
        </p:spPr>
      </p:pic>
    </p:spTree>
    <p:extLst>
      <p:ext uri="{BB962C8B-B14F-4D97-AF65-F5344CB8AC3E}">
        <p14:creationId xmlns:p14="http://schemas.microsoft.com/office/powerpoint/2010/main" val="18320135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p:txBody>
          <a:bodyPr/>
          <a:lstStyle/>
          <a:p>
            <a:r>
              <a:rPr lang="en-US" dirty="0" smtClean="0"/>
              <a:t>Worksheets and Workshops</a:t>
            </a:r>
            <a:endParaRPr lang="en-US" dirty="0"/>
          </a:p>
        </p:txBody>
      </p:sp>
      <p:grpSp>
        <p:nvGrpSpPr>
          <p:cNvPr id="27" name="Group 26"/>
          <p:cNvGrpSpPr/>
          <p:nvPr/>
        </p:nvGrpSpPr>
        <p:grpSpPr>
          <a:xfrm>
            <a:off x="176969" y="3163170"/>
            <a:ext cx="1066232" cy="523446"/>
            <a:chOff x="-93090" y="288538"/>
            <a:chExt cx="1064530" cy="522610"/>
          </a:xfrm>
          <a:scene3d>
            <a:camera prst="isometricOffAxis2Top"/>
            <a:lightRig rig="threePt" dir="t"/>
          </a:scene3d>
        </p:grpSpPr>
        <p:sp>
          <p:nvSpPr>
            <p:cNvPr id="29" name="Chevron 28"/>
            <p:cNvSpPr/>
            <p:nvPr/>
          </p:nvSpPr>
          <p:spPr>
            <a:xfrm>
              <a:off x="-93090" y="288538"/>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0" name="Chevron 4"/>
            <p:cNvSpPr/>
            <p:nvPr/>
          </p:nvSpPr>
          <p:spPr>
            <a:xfrm>
              <a:off x="179725" y="295916"/>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Respond to AMA</a:t>
              </a:r>
              <a:endParaRPr lang="en-US" sz="600" kern="1200" dirty="0">
                <a:effectLst>
                  <a:glow rad="63500">
                    <a:schemeClr val="accent4">
                      <a:satMod val="175000"/>
                      <a:alpha val="40000"/>
                    </a:schemeClr>
                  </a:glow>
                </a:effectLst>
              </a:endParaRPr>
            </a:p>
          </p:txBody>
        </p:sp>
      </p:grpSp>
      <p:grpSp>
        <p:nvGrpSpPr>
          <p:cNvPr id="34" name="Group 33"/>
          <p:cNvGrpSpPr/>
          <p:nvPr/>
        </p:nvGrpSpPr>
        <p:grpSpPr>
          <a:xfrm>
            <a:off x="4837152" y="3171384"/>
            <a:ext cx="1064530" cy="515232"/>
            <a:chOff x="3833638" y="936882"/>
            <a:chExt cx="1064530" cy="515232"/>
          </a:xfrm>
          <a:scene3d>
            <a:camera prst="isometricOffAxis2Top"/>
            <a:lightRig rig="threePt" dir="t"/>
          </a:scene3d>
        </p:grpSpPr>
        <p:sp>
          <p:nvSpPr>
            <p:cNvPr id="35" name="Chevron 34"/>
            <p:cNvSpPr/>
            <p:nvPr/>
          </p:nvSpPr>
          <p:spPr>
            <a:xfrm>
              <a:off x="3833638" y="936882"/>
              <a:ext cx="1064530" cy="515232"/>
            </a:xfrm>
            <a:prstGeom prst="chevron">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36" name="Chevron 12"/>
            <p:cNvSpPr/>
            <p:nvPr/>
          </p:nvSpPr>
          <p:spPr>
            <a:xfrm>
              <a:off x="4091254"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Define plan for barrier removal and future prevention strategy</a:t>
              </a:r>
              <a:endParaRPr lang="en-US" sz="600" kern="1200" dirty="0">
                <a:effectLst>
                  <a:glow rad="63500">
                    <a:schemeClr val="accent4">
                      <a:satMod val="175000"/>
                      <a:alpha val="40000"/>
                    </a:schemeClr>
                  </a:glow>
                </a:effectLst>
              </a:endParaRPr>
            </a:p>
          </p:txBody>
        </p:sp>
      </p:grpSp>
      <p:grpSp>
        <p:nvGrpSpPr>
          <p:cNvPr id="37" name="Group 36"/>
          <p:cNvGrpSpPr/>
          <p:nvPr/>
        </p:nvGrpSpPr>
        <p:grpSpPr>
          <a:xfrm>
            <a:off x="5795230" y="3171384"/>
            <a:ext cx="1064530" cy="515232"/>
            <a:chOff x="4791716" y="936882"/>
            <a:chExt cx="1064530" cy="515232"/>
          </a:xfrm>
          <a:scene3d>
            <a:camera prst="isometricOffAxis2Top"/>
            <a:lightRig rig="threePt" dir="t"/>
          </a:scene3d>
        </p:grpSpPr>
        <p:sp>
          <p:nvSpPr>
            <p:cNvPr id="38" name="Chevron 37"/>
            <p:cNvSpPr/>
            <p:nvPr/>
          </p:nvSpPr>
          <p:spPr>
            <a:xfrm>
              <a:off x="4791716" y="936882"/>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9" name="Chevron 14"/>
            <p:cNvSpPr/>
            <p:nvPr/>
          </p:nvSpPr>
          <p:spPr>
            <a:xfrm>
              <a:off x="5049332"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Community Consultation and feedback</a:t>
              </a:r>
              <a:endParaRPr lang="en-US" sz="600" kern="1200" dirty="0">
                <a:effectLst>
                  <a:glow rad="63500">
                    <a:schemeClr val="accent4">
                      <a:satMod val="175000"/>
                      <a:alpha val="40000"/>
                    </a:schemeClr>
                  </a:glow>
                </a:effectLst>
              </a:endParaRPr>
            </a:p>
          </p:txBody>
        </p:sp>
      </p:grpSp>
      <p:grpSp>
        <p:nvGrpSpPr>
          <p:cNvPr id="40" name="Group 39"/>
          <p:cNvGrpSpPr/>
          <p:nvPr/>
        </p:nvGrpSpPr>
        <p:grpSpPr>
          <a:xfrm>
            <a:off x="6753307" y="3171384"/>
            <a:ext cx="1064530" cy="515232"/>
            <a:chOff x="5749793" y="936882"/>
            <a:chExt cx="1064530" cy="515232"/>
          </a:xfrm>
          <a:scene3d>
            <a:camera prst="isometricOffAxis2Top"/>
            <a:lightRig rig="threePt" dir="t"/>
          </a:scene3d>
        </p:grpSpPr>
        <p:sp>
          <p:nvSpPr>
            <p:cNvPr id="41" name="Chevron 40"/>
            <p:cNvSpPr/>
            <p:nvPr/>
          </p:nvSpPr>
          <p:spPr>
            <a:xfrm>
              <a:off x="5749793" y="936882"/>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42" name="Chevron 16"/>
            <p:cNvSpPr/>
            <p:nvPr/>
          </p:nvSpPr>
          <p:spPr>
            <a:xfrm>
              <a:off x="6007409"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Create Accessibility Plan</a:t>
              </a:r>
              <a:endParaRPr lang="en-US" sz="600" kern="1200" dirty="0">
                <a:effectLst>
                  <a:glow rad="63500">
                    <a:schemeClr val="accent4">
                      <a:satMod val="175000"/>
                      <a:alpha val="40000"/>
                    </a:schemeClr>
                  </a:glow>
                </a:effectLst>
              </a:endParaRPr>
            </a:p>
          </p:txBody>
        </p:sp>
      </p:grpSp>
      <p:grpSp>
        <p:nvGrpSpPr>
          <p:cNvPr id="43" name="Group 42"/>
          <p:cNvGrpSpPr/>
          <p:nvPr/>
        </p:nvGrpSpPr>
        <p:grpSpPr>
          <a:xfrm>
            <a:off x="7711383" y="3171384"/>
            <a:ext cx="1064530" cy="515232"/>
            <a:chOff x="6707869" y="936882"/>
            <a:chExt cx="1064530" cy="515232"/>
          </a:xfrm>
          <a:scene3d>
            <a:camera prst="isometricOffAxis2Top"/>
            <a:lightRig rig="threePt" dir="t"/>
          </a:scene3d>
        </p:grpSpPr>
        <p:sp>
          <p:nvSpPr>
            <p:cNvPr id="44" name="Chevron 43"/>
            <p:cNvSpPr/>
            <p:nvPr/>
          </p:nvSpPr>
          <p:spPr>
            <a:xfrm>
              <a:off x="6707869" y="936882"/>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5" name="Chevron 18"/>
            <p:cNvSpPr/>
            <p:nvPr/>
          </p:nvSpPr>
          <p:spPr>
            <a:xfrm>
              <a:off x="6965485"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Continue on to the next AMA standard</a:t>
              </a:r>
              <a:endParaRPr lang="en-US" sz="600" kern="1200" dirty="0">
                <a:effectLst>
                  <a:glow rad="63500">
                    <a:schemeClr val="accent4">
                      <a:satMod val="175000"/>
                      <a:alpha val="40000"/>
                    </a:schemeClr>
                  </a:glow>
                </a:effectLst>
              </a:endParaRPr>
            </a:p>
          </p:txBody>
        </p:sp>
      </p:grpSp>
      <p:grpSp>
        <p:nvGrpSpPr>
          <p:cNvPr id="46" name="Group 45"/>
          <p:cNvGrpSpPr/>
          <p:nvPr/>
        </p:nvGrpSpPr>
        <p:grpSpPr>
          <a:xfrm>
            <a:off x="1090764" y="3155544"/>
            <a:ext cx="1074296" cy="519958"/>
            <a:chOff x="899665" y="332424"/>
            <a:chExt cx="1064530" cy="515232"/>
          </a:xfrm>
          <a:scene3d>
            <a:camera prst="isometricOffAxis2Top"/>
            <a:lightRig rig="threePt" dir="t"/>
          </a:scene3d>
        </p:grpSpPr>
        <p:sp>
          <p:nvSpPr>
            <p:cNvPr id="47" name="Chevron 46"/>
            <p:cNvSpPr/>
            <p:nvPr/>
          </p:nvSpPr>
          <p:spPr>
            <a:xfrm>
              <a:off x="899665" y="332424"/>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48" name="Chevron 6"/>
            <p:cNvSpPr/>
            <p:nvPr/>
          </p:nvSpPr>
          <p:spPr>
            <a:xfrm>
              <a:off x="1217022"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Develop Committees</a:t>
              </a:r>
              <a:endParaRPr lang="en-US" sz="600" kern="1200" dirty="0">
                <a:effectLst>
                  <a:glow rad="63500">
                    <a:schemeClr val="accent4">
                      <a:satMod val="175000"/>
                      <a:alpha val="40000"/>
                    </a:schemeClr>
                  </a:glow>
                </a:effectLst>
              </a:endParaRPr>
            </a:p>
          </p:txBody>
        </p:sp>
      </p:grpSp>
      <p:grpSp>
        <p:nvGrpSpPr>
          <p:cNvPr id="56" name="Group 55"/>
          <p:cNvGrpSpPr/>
          <p:nvPr/>
        </p:nvGrpSpPr>
        <p:grpSpPr>
          <a:xfrm>
            <a:off x="1976460" y="3154316"/>
            <a:ext cx="1043972" cy="505282"/>
            <a:chOff x="1917484" y="332424"/>
            <a:chExt cx="1064530" cy="515232"/>
          </a:xfrm>
          <a:scene3d>
            <a:camera prst="isometricOffAxis2Top"/>
            <a:lightRig rig="threePt" dir="t"/>
          </a:scene3d>
        </p:grpSpPr>
        <p:sp>
          <p:nvSpPr>
            <p:cNvPr id="57" name="Chevron 56"/>
            <p:cNvSpPr/>
            <p:nvPr/>
          </p:nvSpPr>
          <p:spPr>
            <a:xfrm>
              <a:off x="1917484" y="332424"/>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8" name="Chevron 8"/>
            <p:cNvSpPr/>
            <p:nvPr/>
          </p:nvSpPr>
          <p:spPr>
            <a:xfrm>
              <a:off x="2175100"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Aft>
                  <a:spcPct val="35000"/>
                </a:spcAft>
              </a:pPr>
              <a:r>
                <a:rPr lang="en-US" sz="600" dirty="0">
                  <a:effectLst>
                    <a:glow rad="63500">
                      <a:schemeClr val="accent4">
                        <a:satMod val="175000"/>
                        <a:alpha val="40000"/>
                      </a:schemeClr>
                    </a:glow>
                  </a:effectLst>
                </a:rPr>
                <a:t>Accessibility at the U of M Survey</a:t>
              </a:r>
            </a:p>
          </p:txBody>
        </p:sp>
      </p:grpSp>
      <p:grpSp>
        <p:nvGrpSpPr>
          <p:cNvPr id="31" name="Group 30" descr="This is the fourth arrow in the series of 8 arrows, representing the fourth stage of the process." title="Barriers audit worksheet and workshops"/>
          <p:cNvGrpSpPr/>
          <p:nvPr/>
        </p:nvGrpSpPr>
        <p:grpSpPr>
          <a:xfrm>
            <a:off x="2348913" y="2765980"/>
            <a:ext cx="2594692" cy="1255830"/>
            <a:chOff x="2875561" y="936882"/>
            <a:chExt cx="1064530" cy="515232"/>
          </a:xfrm>
        </p:grpSpPr>
        <p:sp>
          <p:nvSpPr>
            <p:cNvPr id="32" name="Chevron 31"/>
            <p:cNvSpPr/>
            <p:nvPr/>
          </p:nvSpPr>
          <p:spPr>
            <a:xfrm>
              <a:off x="2875561" y="936882"/>
              <a:ext cx="1064530" cy="515232"/>
            </a:xfrm>
            <a:prstGeom prst="chevron">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3" name="Chevron 10"/>
            <p:cNvSpPr/>
            <p:nvPr/>
          </p:nvSpPr>
          <p:spPr>
            <a:xfrm>
              <a:off x="3133177"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1200" kern="1200" dirty="0" smtClean="0">
                  <a:effectLst>
                    <a:glow rad="63500">
                      <a:schemeClr val="accent4">
                        <a:satMod val="175000"/>
                        <a:alpha val="40000"/>
                      </a:schemeClr>
                    </a:glow>
                  </a:effectLst>
                </a:rPr>
                <a:t>Barriers Audit Worksheet and Workshops</a:t>
              </a:r>
              <a:endParaRPr lang="en-US" sz="1200" kern="1200" dirty="0">
                <a:effectLst>
                  <a:glow rad="63500">
                    <a:schemeClr val="accent4">
                      <a:satMod val="175000"/>
                      <a:alpha val="40000"/>
                    </a:schemeClr>
                  </a:glow>
                </a:effectLst>
              </a:endParaRPr>
            </a:p>
          </p:txBody>
        </p:sp>
      </p:grpSp>
    </p:spTree>
    <p:extLst>
      <p:ext uri="{BB962C8B-B14F-4D97-AF65-F5344CB8AC3E}">
        <p14:creationId xmlns:p14="http://schemas.microsoft.com/office/powerpoint/2010/main" val="1838797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p:txBody>
          <a:bodyPr/>
          <a:lstStyle/>
          <a:p>
            <a:r>
              <a:rPr lang="en-US" dirty="0" smtClean="0"/>
              <a:t>Worksheets and Workshops </a:t>
            </a:r>
            <a:endParaRPr lang="en-US" dirty="0"/>
          </a:p>
        </p:txBody>
      </p:sp>
      <p:pic>
        <p:nvPicPr>
          <p:cNvPr id="3" name="Picture 2" descr="A screenshot image of the memo that was sent to all deans, directors, and department heads to assign a accessibility rep." title="Office of the president"/>
          <p:cNvPicPr>
            <a:picLocks noChangeAspect="1"/>
          </p:cNvPicPr>
          <p:nvPr/>
        </p:nvPicPr>
        <p:blipFill rotWithShape="1">
          <a:blip r:embed="rId3"/>
          <a:srcRect l="29498" t="13248" r="38048" b="8290"/>
          <a:stretch/>
        </p:blipFill>
        <p:spPr>
          <a:xfrm>
            <a:off x="2493645" y="1946275"/>
            <a:ext cx="3718560" cy="3930804"/>
          </a:xfrm>
          <a:prstGeom prst="rect">
            <a:avLst/>
          </a:prstGeom>
        </p:spPr>
      </p:pic>
    </p:spTree>
    <p:extLst>
      <p:ext uri="{BB962C8B-B14F-4D97-AF65-F5344CB8AC3E}">
        <p14:creationId xmlns:p14="http://schemas.microsoft.com/office/powerpoint/2010/main" val="1193676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p:txBody>
          <a:bodyPr/>
          <a:lstStyle/>
          <a:p>
            <a:r>
              <a:rPr lang="en-US" dirty="0" smtClean="0"/>
              <a:t>Worksheets and Workshops</a:t>
            </a:r>
            <a:endParaRPr lang="en-US" dirty="0"/>
          </a:p>
        </p:txBody>
      </p:sp>
      <p:pic>
        <p:nvPicPr>
          <p:cNvPr id="2" name="Picture 1" descr="This is a screenshot image of the accessibility audit worksheet that is to be completed by all units at the u of m" title="Worksheet: Identifying Barriers- customer servic"/>
          <p:cNvPicPr>
            <a:picLocks noChangeAspect="1"/>
          </p:cNvPicPr>
          <p:nvPr/>
        </p:nvPicPr>
        <p:blipFill rotWithShape="1">
          <a:blip r:embed="rId3"/>
          <a:srcRect l="18637" t="21192" r="20363" b="11253"/>
          <a:stretch/>
        </p:blipFill>
        <p:spPr>
          <a:xfrm>
            <a:off x="1075771" y="1874835"/>
            <a:ext cx="6588492" cy="4104307"/>
          </a:xfrm>
          <a:prstGeom prst="rect">
            <a:avLst/>
          </a:prstGeom>
        </p:spPr>
      </p:pic>
    </p:spTree>
    <p:extLst>
      <p:ext uri="{BB962C8B-B14F-4D97-AF65-F5344CB8AC3E}">
        <p14:creationId xmlns:p14="http://schemas.microsoft.com/office/powerpoint/2010/main" val="768048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p:txBody>
          <a:bodyPr/>
          <a:lstStyle/>
          <a:p>
            <a:r>
              <a:rPr lang="en-US" dirty="0" smtClean="0"/>
              <a:t>Barrier Removal and Prevention Strategy</a:t>
            </a:r>
            <a:endParaRPr lang="en-US" dirty="0"/>
          </a:p>
        </p:txBody>
      </p:sp>
      <p:grpSp>
        <p:nvGrpSpPr>
          <p:cNvPr id="27" name="Group 26"/>
          <p:cNvGrpSpPr/>
          <p:nvPr/>
        </p:nvGrpSpPr>
        <p:grpSpPr>
          <a:xfrm>
            <a:off x="176969" y="3163170"/>
            <a:ext cx="1066232" cy="523446"/>
            <a:chOff x="-93090" y="288538"/>
            <a:chExt cx="1064530" cy="522610"/>
          </a:xfrm>
          <a:scene3d>
            <a:camera prst="isometricOffAxis2Top"/>
            <a:lightRig rig="threePt" dir="t"/>
          </a:scene3d>
        </p:grpSpPr>
        <p:sp>
          <p:nvSpPr>
            <p:cNvPr id="29" name="Chevron 28"/>
            <p:cNvSpPr/>
            <p:nvPr/>
          </p:nvSpPr>
          <p:spPr>
            <a:xfrm>
              <a:off x="-93090" y="288538"/>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0" name="Chevron 4"/>
            <p:cNvSpPr/>
            <p:nvPr/>
          </p:nvSpPr>
          <p:spPr>
            <a:xfrm>
              <a:off x="179725" y="295916"/>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Respond to AMA</a:t>
              </a:r>
              <a:endParaRPr lang="en-US" sz="600" kern="1200" dirty="0">
                <a:effectLst>
                  <a:glow rad="63500">
                    <a:schemeClr val="accent4">
                      <a:satMod val="175000"/>
                      <a:alpha val="40000"/>
                    </a:schemeClr>
                  </a:glow>
                </a:effectLst>
              </a:endParaRPr>
            </a:p>
          </p:txBody>
        </p:sp>
      </p:grpSp>
      <p:grpSp>
        <p:nvGrpSpPr>
          <p:cNvPr id="34" name="Group 33"/>
          <p:cNvGrpSpPr/>
          <p:nvPr/>
        </p:nvGrpSpPr>
        <p:grpSpPr>
          <a:xfrm>
            <a:off x="5795230" y="3171384"/>
            <a:ext cx="1064530" cy="515232"/>
            <a:chOff x="4791716" y="936882"/>
            <a:chExt cx="1064530" cy="515232"/>
          </a:xfrm>
          <a:scene3d>
            <a:camera prst="isometricOffAxis2Top"/>
            <a:lightRig rig="threePt" dir="t"/>
          </a:scene3d>
        </p:grpSpPr>
        <p:sp>
          <p:nvSpPr>
            <p:cNvPr id="35" name="Chevron 34"/>
            <p:cNvSpPr/>
            <p:nvPr/>
          </p:nvSpPr>
          <p:spPr>
            <a:xfrm>
              <a:off x="4791716" y="936882"/>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6" name="Chevron 14"/>
            <p:cNvSpPr/>
            <p:nvPr/>
          </p:nvSpPr>
          <p:spPr>
            <a:xfrm>
              <a:off x="5049332"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Community Consultation and feedback</a:t>
              </a:r>
              <a:endParaRPr lang="en-US" sz="600" kern="1200" dirty="0">
                <a:effectLst>
                  <a:glow rad="63500">
                    <a:schemeClr val="accent4">
                      <a:satMod val="175000"/>
                      <a:alpha val="40000"/>
                    </a:schemeClr>
                  </a:glow>
                </a:effectLst>
              </a:endParaRPr>
            </a:p>
          </p:txBody>
        </p:sp>
      </p:grpSp>
      <p:grpSp>
        <p:nvGrpSpPr>
          <p:cNvPr id="37" name="Group 36"/>
          <p:cNvGrpSpPr/>
          <p:nvPr/>
        </p:nvGrpSpPr>
        <p:grpSpPr>
          <a:xfrm>
            <a:off x="6753307" y="3171384"/>
            <a:ext cx="1064530" cy="515232"/>
            <a:chOff x="5749793" y="936882"/>
            <a:chExt cx="1064530" cy="515232"/>
          </a:xfrm>
          <a:scene3d>
            <a:camera prst="isometricOffAxis2Top"/>
            <a:lightRig rig="threePt" dir="t"/>
          </a:scene3d>
        </p:grpSpPr>
        <p:sp>
          <p:nvSpPr>
            <p:cNvPr id="38" name="Chevron 37"/>
            <p:cNvSpPr/>
            <p:nvPr/>
          </p:nvSpPr>
          <p:spPr>
            <a:xfrm>
              <a:off x="5749793" y="936882"/>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9" name="Chevron 16"/>
            <p:cNvSpPr/>
            <p:nvPr/>
          </p:nvSpPr>
          <p:spPr>
            <a:xfrm>
              <a:off x="6007409"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Create Accessibility Plan</a:t>
              </a:r>
              <a:endParaRPr lang="en-US" sz="600" kern="1200" dirty="0">
                <a:effectLst>
                  <a:glow rad="63500">
                    <a:schemeClr val="accent4">
                      <a:satMod val="175000"/>
                      <a:alpha val="40000"/>
                    </a:schemeClr>
                  </a:glow>
                </a:effectLst>
              </a:endParaRPr>
            </a:p>
          </p:txBody>
        </p:sp>
      </p:grpSp>
      <p:grpSp>
        <p:nvGrpSpPr>
          <p:cNvPr id="40" name="Group 39"/>
          <p:cNvGrpSpPr/>
          <p:nvPr/>
        </p:nvGrpSpPr>
        <p:grpSpPr>
          <a:xfrm>
            <a:off x="7711383" y="3171384"/>
            <a:ext cx="1064530" cy="515232"/>
            <a:chOff x="6707869" y="936882"/>
            <a:chExt cx="1064530" cy="515232"/>
          </a:xfrm>
          <a:scene3d>
            <a:camera prst="isometricOffAxis2Top"/>
            <a:lightRig rig="threePt" dir="t"/>
          </a:scene3d>
        </p:grpSpPr>
        <p:sp>
          <p:nvSpPr>
            <p:cNvPr id="41" name="Chevron 40"/>
            <p:cNvSpPr/>
            <p:nvPr/>
          </p:nvSpPr>
          <p:spPr>
            <a:xfrm>
              <a:off x="6707869" y="936882"/>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2" name="Chevron 18"/>
            <p:cNvSpPr/>
            <p:nvPr/>
          </p:nvSpPr>
          <p:spPr>
            <a:xfrm>
              <a:off x="6965485"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Continue on to the next AMA standard</a:t>
              </a:r>
              <a:endParaRPr lang="en-US" sz="600" kern="1200" dirty="0">
                <a:effectLst>
                  <a:glow rad="63500">
                    <a:schemeClr val="accent4">
                      <a:satMod val="175000"/>
                      <a:alpha val="40000"/>
                    </a:schemeClr>
                  </a:glow>
                </a:effectLst>
              </a:endParaRPr>
            </a:p>
          </p:txBody>
        </p:sp>
      </p:grpSp>
      <p:grpSp>
        <p:nvGrpSpPr>
          <p:cNvPr id="43" name="Group 42"/>
          <p:cNvGrpSpPr/>
          <p:nvPr/>
        </p:nvGrpSpPr>
        <p:grpSpPr>
          <a:xfrm>
            <a:off x="1090764" y="3155544"/>
            <a:ext cx="1074296" cy="519958"/>
            <a:chOff x="899665" y="332424"/>
            <a:chExt cx="1064530" cy="515232"/>
          </a:xfrm>
          <a:scene3d>
            <a:camera prst="isometricOffAxis2Top"/>
            <a:lightRig rig="threePt" dir="t"/>
          </a:scene3d>
        </p:grpSpPr>
        <p:sp>
          <p:nvSpPr>
            <p:cNvPr id="44" name="Chevron 43"/>
            <p:cNvSpPr/>
            <p:nvPr/>
          </p:nvSpPr>
          <p:spPr>
            <a:xfrm>
              <a:off x="899665" y="332424"/>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45" name="Chevron 6"/>
            <p:cNvSpPr/>
            <p:nvPr/>
          </p:nvSpPr>
          <p:spPr>
            <a:xfrm>
              <a:off x="1217022"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Develop Committees</a:t>
              </a:r>
              <a:endParaRPr lang="en-US" sz="600" kern="1200" dirty="0">
                <a:effectLst>
                  <a:glow rad="63500">
                    <a:schemeClr val="accent4">
                      <a:satMod val="175000"/>
                      <a:alpha val="40000"/>
                    </a:schemeClr>
                  </a:glow>
                </a:effectLst>
              </a:endParaRPr>
            </a:p>
          </p:txBody>
        </p:sp>
      </p:grpSp>
      <p:grpSp>
        <p:nvGrpSpPr>
          <p:cNvPr id="46" name="Group 45"/>
          <p:cNvGrpSpPr/>
          <p:nvPr/>
        </p:nvGrpSpPr>
        <p:grpSpPr>
          <a:xfrm>
            <a:off x="1976460" y="3154316"/>
            <a:ext cx="1043972" cy="505282"/>
            <a:chOff x="1917484" y="332424"/>
            <a:chExt cx="1064530" cy="515232"/>
          </a:xfrm>
          <a:scene3d>
            <a:camera prst="isometricOffAxis2Top"/>
            <a:lightRig rig="threePt" dir="t"/>
          </a:scene3d>
        </p:grpSpPr>
        <p:sp>
          <p:nvSpPr>
            <p:cNvPr id="47" name="Chevron 46"/>
            <p:cNvSpPr/>
            <p:nvPr/>
          </p:nvSpPr>
          <p:spPr>
            <a:xfrm>
              <a:off x="1917484" y="332424"/>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8" name="Chevron 8"/>
            <p:cNvSpPr/>
            <p:nvPr/>
          </p:nvSpPr>
          <p:spPr>
            <a:xfrm>
              <a:off x="2175100"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Aft>
                  <a:spcPct val="35000"/>
                </a:spcAft>
              </a:pPr>
              <a:r>
                <a:rPr lang="en-US" sz="600" dirty="0">
                  <a:effectLst>
                    <a:glow rad="63500">
                      <a:schemeClr val="accent4">
                        <a:satMod val="175000"/>
                        <a:alpha val="40000"/>
                      </a:schemeClr>
                    </a:glow>
                  </a:effectLst>
                </a:rPr>
                <a:t>Accessibility at the U of M Survey</a:t>
              </a:r>
            </a:p>
          </p:txBody>
        </p:sp>
      </p:grpSp>
      <p:grpSp>
        <p:nvGrpSpPr>
          <p:cNvPr id="86" name="Group 85"/>
          <p:cNvGrpSpPr/>
          <p:nvPr/>
        </p:nvGrpSpPr>
        <p:grpSpPr>
          <a:xfrm>
            <a:off x="2930575" y="3170560"/>
            <a:ext cx="1043973" cy="515330"/>
            <a:chOff x="2875561" y="332424"/>
            <a:chExt cx="1064530" cy="525478"/>
          </a:xfrm>
          <a:scene3d>
            <a:camera prst="isometricOffAxis2Top"/>
            <a:lightRig rig="threePt" dir="t"/>
          </a:scene3d>
        </p:grpSpPr>
        <p:sp>
          <p:nvSpPr>
            <p:cNvPr id="87" name="Chevron 86"/>
            <p:cNvSpPr/>
            <p:nvPr/>
          </p:nvSpPr>
          <p:spPr>
            <a:xfrm>
              <a:off x="2875561" y="332424"/>
              <a:ext cx="1064530" cy="515232"/>
            </a:xfrm>
            <a:prstGeom prst="chevron">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88" name="Chevron 10"/>
            <p:cNvSpPr/>
            <p:nvPr/>
          </p:nvSpPr>
          <p:spPr>
            <a:xfrm>
              <a:off x="3133177" y="342670"/>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Barriers Audit Worksheet and Workshop</a:t>
              </a:r>
              <a:endParaRPr lang="en-US" sz="600" kern="1200" dirty="0">
                <a:effectLst>
                  <a:glow rad="63500">
                    <a:schemeClr val="accent4">
                      <a:satMod val="175000"/>
                      <a:alpha val="40000"/>
                    </a:schemeClr>
                  </a:glow>
                </a:effectLst>
              </a:endParaRPr>
            </a:p>
          </p:txBody>
        </p:sp>
      </p:grpSp>
      <p:grpSp>
        <p:nvGrpSpPr>
          <p:cNvPr id="31" name="Group 30" descr="This is the fifth arrow in the series of 8 arrows, representing the fifth stage of the process." title="Define plan for barrier removal and future prevention strategy"/>
          <p:cNvGrpSpPr/>
          <p:nvPr/>
        </p:nvGrpSpPr>
        <p:grpSpPr>
          <a:xfrm>
            <a:off x="3380938" y="2801771"/>
            <a:ext cx="2520744" cy="1220039"/>
            <a:chOff x="3833638" y="936882"/>
            <a:chExt cx="1064530" cy="515232"/>
          </a:xfrm>
        </p:grpSpPr>
        <p:sp>
          <p:nvSpPr>
            <p:cNvPr id="32" name="Chevron 31"/>
            <p:cNvSpPr/>
            <p:nvPr/>
          </p:nvSpPr>
          <p:spPr>
            <a:xfrm>
              <a:off x="3833638" y="936882"/>
              <a:ext cx="1064530" cy="515232"/>
            </a:xfrm>
            <a:prstGeom prst="chevron">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33" name="Chevron 12"/>
            <p:cNvSpPr/>
            <p:nvPr/>
          </p:nvSpPr>
          <p:spPr>
            <a:xfrm>
              <a:off x="4091254"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1200" kern="1200" dirty="0" smtClean="0">
                  <a:effectLst>
                    <a:glow rad="63500">
                      <a:schemeClr val="accent4">
                        <a:satMod val="175000"/>
                        <a:alpha val="40000"/>
                      </a:schemeClr>
                    </a:glow>
                  </a:effectLst>
                </a:rPr>
                <a:t>Define plan for barrier removal and future prevention strategy</a:t>
              </a:r>
              <a:endParaRPr lang="en-US" sz="1200" kern="1200" dirty="0">
                <a:effectLst>
                  <a:glow rad="63500">
                    <a:schemeClr val="accent4">
                      <a:satMod val="175000"/>
                      <a:alpha val="40000"/>
                    </a:schemeClr>
                  </a:glow>
                </a:effectLst>
              </a:endParaRPr>
            </a:p>
          </p:txBody>
        </p:sp>
      </p:grpSp>
    </p:spTree>
    <p:extLst>
      <p:ext uri="{BB962C8B-B14F-4D97-AF65-F5344CB8AC3E}">
        <p14:creationId xmlns:p14="http://schemas.microsoft.com/office/powerpoint/2010/main" val="2106797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p:txBody>
          <a:bodyPr/>
          <a:lstStyle/>
          <a:p>
            <a:r>
              <a:rPr lang="en-US" dirty="0" smtClean="0"/>
              <a:t>Community Consultation and Feedback</a:t>
            </a:r>
            <a:endParaRPr lang="en-US" dirty="0"/>
          </a:p>
        </p:txBody>
      </p:sp>
      <p:grpSp>
        <p:nvGrpSpPr>
          <p:cNvPr id="73" name="Group 72"/>
          <p:cNvGrpSpPr/>
          <p:nvPr/>
        </p:nvGrpSpPr>
        <p:grpSpPr>
          <a:xfrm>
            <a:off x="176969" y="3163170"/>
            <a:ext cx="1066232" cy="523446"/>
            <a:chOff x="-93090" y="288538"/>
            <a:chExt cx="1064530" cy="522610"/>
          </a:xfrm>
          <a:scene3d>
            <a:camera prst="isometricOffAxis2Top"/>
            <a:lightRig rig="threePt" dir="t"/>
          </a:scene3d>
        </p:grpSpPr>
        <p:sp>
          <p:nvSpPr>
            <p:cNvPr id="74" name="Chevron 73"/>
            <p:cNvSpPr/>
            <p:nvPr/>
          </p:nvSpPr>
          <p:spPr>
            <a:xfrm>
              <a:off x="-93090" y="288538"/>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75" name="Chevron 4"/>
            <p:cNvSpPr/>
            <p:nvPr/>
          </p:nvSpPr>
          <p:spPr>
            <a:xfrm>
              <a:off x="179725" y="295916"/>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Respond to AMA</a:t>
              </a:r>
              <a:endParaRPr lang="en-US" sz="600" kern="1200" dirty="0">
                <a:effectLst>
                  <a:glow rad="63500">
                    <a:schemeClr val="accent4">
                      <a:satMod val="175000"/>
                      <a:alpha val="40000"/>
                    </a:schemeClr>
                  </a:glow>
                </a:effectLst>
              </a:endParaRPr>
            </a:p>
          </p:txBody>
        </p:sp>
      </p:grpSp>
      <p:grpSp>
        <p:nvGrpSpPr>
          <p:cNvPr id="82" name="Group 81"/>
          <p:cNvGrpSpPr/>
          <p:nvPr/>
        </p:nvGrpSpPr>
        <p:grpSpPr>
          <a:xfrm>
            <a:off x="6753307" y="3171384"/>
            <a:ext cx="1064530" cy="515232"/>
            <a:chOff x="5749793" y="936882"/>
            <a:chExt cx="1064530" cy="515232"/>
          </a:xfrm>
          <a:scene3d>
            <a:camera prst="isometricOffAxis2Top"/>
            <a:lightRig rig="threePt" dir="t"/>
          </a:scene3d>
        </p:grpSpPr>
        <p:sp>
          <p:nvSpPr>
            <p:cNvPr id="83" name="Chevron 82"/>
            <p:cNvSpPr/>
            <p:nvPr/>
          </p:nvSpPr>
          <p:spPr>
            <a:xfrm>
              <a:off x="5749793" y="936882"/>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84" name="Chevron 16"/>
            <p:cNvSpPr/>
            <p:nvPr/>
          </p:nvSpPr>
          <p:spPr>
            <a:xfrm>
              <a:off x="6007409"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Create Accessibility Plan</a:t>
              </a:r>
              <a:endParaRPr lang="en-US" sz="600" kern="1200" dirty="0">
                <a:effectLst>
                  <a:glow rad="63500">
                    <a:schemeClr val="accent4">
                      <a:satMod val="175000"/>
                      <a:alpha val="40000"/>
                    </a:schemeClr>
                  </a:glow>
                </a:effectLst>
              </a:endParaRPr>
            </a:p>
          </p:txBody>
        </p:sp>
      </p:grpSp>
      <p:grpSp>
        <p:nvGrpSpPr>
          <p:cNvPr id="85" name="Group 84"/>
          <p:cNvGrpSpPr/>
          <p:nvPr/>
        </p:nvGrpSpPr>
        <p:grpSpPr>
          <a:xfrm>
            <a:off x="7711383" y="3171384"/>
            <a:ext cx="1064530" cy="515232"/>
            <a:chOff x="6707869" y="936882"/>
            <a:chExt cx="1064530" cy="515232"/>
          </a:xfrm>
          <a:scene3d>
            <a:camera prst="isometricOffAxis2Top"/>
            <a:lightRig rig="threePt" dir="t"/>
          </a:scene3d>
        </p:grpSpPr>
        <p:sp>
          <p:nvSpPr>
            <p:cNvPr id="86" name="Chevron 85"/>
            <p:cNvSpPr/>
            <p:nvPr/>
          </p:nvSpPr>
          <p:spPr>
            <a:xfrm>
              <a:off x="6707869" y="936882"/>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87" name="Chevron 18"/>
            <p:cNvSpPr/>
            <p:nvPr/>
          </p:nvSpPr>
          <p:spPr>
            <a:xfrm>
              <a:off x="6965485"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Continue on to the next AMA standard</a:t>
              </a:r>
              <a:endParaRPr lang="en-US" sz="600" kern="1200" dirty="0">
                <a:effectLst>
                  <a:glow rad="63500">
                    <a:schemeClr val="accent4">
                      <a:satMod val="175000"/>
                      <a:alpha val="40000"/>
                    </a:schemeClr>
                  </a:glow>
                </a:effectLst>
              </a:endParaRPr>
            </a:p>
          </p:txBody>
        </p:sp>
      </p:grpSp>
      <p:grpSp>
        <p:nvGrpSpPr>
          <p:cNvPr id="88" name="Group 87"/>
          <p:cNvGrpSpPr/>
          <p:nvPr/>
        </p:nvGrpSpPr>
        <p:grpSpPr>
          <a:xfrm>
            <a:off x="1090764" y="3155544"/>
            <a:ext cx="1074296" cy="519958"/>
            <a:chOff x="899665" y="332424"/>
            <a:chExt cx="1064530" cy="515232"/>
          </a:xfrm>
          <a:scene3d>
            <a:camera prst="isometricOffAxis2Top"/>
            <a:lightRig rig="threePt" dir="t"/>
          </a:scene3d>
        </p:grpSpPr>
        <p:sp>
          <p:nvSpPr>
            <p:cNvPr id="89" name="Chevron 88"/>
            <p:cNvSpPr/>
            <p:nvPr/>
          </p:nvSpPr>
          <p:spPr>
            <a:xfrm>
              <a:off x="899665" y="332424"/>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90" name="Chevron 6"/>
            <p:cNvSpPr/>
            <p:nvPr/>
          </p:nvSpPr>
          <p:spPr>
            <a:xfrm>
              <a:off x="1217022"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Develop Committees</a:t>
              </a:r>
              <a:endParaRPr lang="en-US" sz="600" kern="1200" dirty="0">
                <a:effectLst>
                  <a:glow rad="63500">
                    <a:schemeClr val="accent4">
                      <a:satMod val="175000"/>
                      <a:alpha val="40000"/>
                    </a:schemeClr>
                  </a:glow>
                </a:effectLst>
              </a:endParaRPr>
            </a:p>
          </p:txBody>
        </p:sp>
      </p:grpSp>
      <p:grpSp>
        <p:nvGrpSpPr>
          <p:cNvPr id="91" name="Group 90"/>
          <p:cNvGrpSpPr/>
          <p:nvPr/>
        </p:nvGrpSpPr>
        <p:grpSpPr>
          <a:xfrm>
            <a:off x="1976460" y="3154316"/>
            <a:ext cx="1043972" cy="505282"/>
            <a:chOff x="1917484" y="332424"/>
            <a:chExt cx="1064530" cy="515232"/>
          </a:xfrm>
          <a:scene3d>
            <a:camera prst="isometricOffAxis2Top"/>
            <a:lightRig rig="threePt" dir="t"/>
          </a:scene3d>
        </p:grpSpPr>
        <p:sp>
          <p:nvSpPr>
            <p:cNvPr id="92" name="Chevron 91"/>
            <p:cNvSpPr/>
            <p:nvPr/>
          </p:nvSpPr>
          <p:spPr>
            <a:xfrm>
              <a:off x="1917484" y="332424"/>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93" name="Chevron 8"/>
            <p:cNvSpPr/>
            <p:nvPr/>
          </p:nvSpPr>
          <p:spPr>
            <a:xfrm>
              <a:off x="2175100"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Aft>
                  <a:spcPct val="35000"/>
                </a:spcAft>
              </a:pPr>
              <a:r>
                <a:rPr lang="en-US" sz="600" dirty="0">
                  <a:effectLst>
                    <a:glow rad="63500">
                      <a:schemeClr val="accent4">
                        <a:satMod val="175000"/>
                        <a:alpha val="40000"/>
                      </a:schemeClr>
                    </a:glow>
                  </a:effectLst>
                </a:rPr>
                <a:t>Accessibility at the U of M Survey</a:t>
              </a:r>
            </a:p>
          </p:txBody>
        </p:sp>
      </p:grpSp>
      <p:grpSp>
        <p:nvGrpSpPr>
          <p:cNvPr id="94" name="Group 93"/>
          <p:cNvGrpSpPr/>
          <p:nvPr/>
        </p:nvGrpSpPr>
        <p:grpSpPr>
          <a:xfrm>
            <a:off x="2930575" y="3170560"/>
            <a:ext cx="1043973" cy="515330"/>
            <a:chOff x="2875561" y="332424"/>
            <a:chExt cx="1064530" cy="525478"/>
          </a:xfrm>
          <a:scene3d>
            <a:camera prst="isometricOffAxis2Top"/>
            <a:lightRig rig="threePt" dir="t"/>
          </a:scene3d>
        </p:grpSpPr>
        <p:sp>
          <p:nvSpPr>
            <p:cNvPr id="95" name="Chevron 94"/>
            <p:cNvSpPr/>
            <p:nvPr/>
          </p:nvSpPr>
          <p:spPr>
            <a:xfrm>
              <a:off x="2875561" y="332424"/>
              <a:ext cx="1064530" cy="515232"/>
            </a:xfrm>
            <a:prstGeom prst="chevron">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96" name="Chevron 10"/>
            <p:cNvSpPr/>
            <p:nvPr/>
          </p:nvSpPr>
          <p:spPr>
            <a:xfrm>
              <a:off x="3133177" y="342670"/>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Barriers Audit Worksheet and Workshop</a:t>
              </a:r>
              <a:endParaRPr lang="en-US" sz="600" kern="1200" dirty="0">
                <a:effectLst>
                  <a:glow rad="63500">
                    <a:schemeClr val="accent4">
                      <a:satMod val="175000"/>
                      <a:alpha val="40000"/>
                    </a:schemeClr>
                  </a:glow>
                </a:effectLst>
              </a:endParaRPr>
            </a:p>
          </p:txBody>
        </p:sp>
      </p:grpSp>
      <p:grpSp>
        <p:nvGrpSpPr>
          <p:cNvPr id="41" name="Group 40"/>
          <p:cNvGrpSpPr/>
          <p:nvPr/>
        </p:nvGrpSpPr>
        <p:grpSpPr>
          <a:xfrm>
            <a:off x="3841569" y="3180608"/>
            <a:ext cx="1037867" cy="512375"/>
            <a:chOff x="3833638" y="332424"/>
            <a:chExt cx="1064530" cy="525538"/>
          </a:xfrm>
          <a:scene3d>
            <a:camera prst="isometricOffAxis2Top"/>
            <a:lightRig rig="threePt" dir="t"/>
          </a:scene3d>
        </p:grpSpPr>
        <p:sp>
          <p:nvSpPr>
            <p:cNvPr id="42" name="Chevron 41"/>
            <p:cNvSpPr/>
            <p:nvPr/>
          </p:nvSpPr>
          <p:spPr>
            <a:xfrm>
              <a:off x="3833638" y="332424"/>
              <a:ext cx="1064530" cy="515232"/>
            </a:xfrm>
            <a:prstGeom prst="chevron">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3" name="Chevron 12"/>
            <p:cNvSpPr/>
            <p:nvPr/>
          </p:nvSpPr>
          <p:spPr>
            <a:xfrm>
              <a:off x="4091254" y="342730"/>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Define plan for barrier removal and future prevention strategy</a:t>
              </a:r>
              <a:endParaRPr lang="en-US" sz="600" kern="1200" dirty="0">
                <a:effectLst>
                  <a:glow rad="63500">
                    <a:schemeClr val="accent4">
                      <a:satMod val="175000"/>
                      <a:alpha val="40000"/>
                    </a:schemeClr>
                  </a:glow>
                </a:effectLst>
              </a:endParaRPr>
            </a:p>
          </p:txBody>
        </p:sp>
      </p:grpSp>
      <p:grpSp>
        <p:nvGrpSpPr>
          <p:cNvPr id="79" name="Group 78" descr="This is the sixth arrow in the series of 8 arrows, representing the sixth stage of the process." title="Community Consultation and feedback"/>
          <p:cNvGrpSpPr/>
          <p:nvPr/>
        </p:nvGrpSpPr>
        <p:grpSpPr>
          <a:xfrm>
            <a:off x="4331927" y="2813158"/>
            <a:ext cx="2527834" cy="1223470"/>
            <a:chOff x="4791716" y="936882"/>
            <a:chExt cx="1064530" cy="515232"/>
          </a:xfrm>
        </p:grpSpPr>
        <p:sp>
          <p:nvSpPr>
            <p:cNvPr id="80" name="Chevron 79"/>
            <p:cNvSpPr/>
            <p:nvPr/>
          </p:nvSpPr>
          <p:spPr>
            <a:xfrm>
              <a:off x="4791716" y="936882"/>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81" name="Chevron 14"/>
            <p:cNvSpPr/>
            <p:nvPr/>
          </p:nvSpPr>
          <p:spPr>
            <a:xfrm>
              <a:off x="5049332"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1200" kern="1200" dirty="0" smtClean="0">
                  <a:effectLst>
                    <a:glow rad="63500">
                      <a:schemeClr val="accent4">
                        <a:satMod val="175000"/>
                        <a:alpha val="40000"/>
                      </a:schemeClr>
                    </a:glow>
                  </a:effectLst>
                </a:rPr>
                <a:t>Community Consultation and feedback</a:t>
              </a:r>
              <a:endParaRPr lang="en-US" sz="1200" kern="1200" dirty="0">
                <a:effectLst>
                  <a:glow rad="63500">
                    <a:schemeClr val="accent4">
                      <a:satMod val="175000"/>
                      <a:alpha val="40000"/>
                    </a:schemeClr>
                  </a:glow>
                </a:effectLst>
              </a:endParaRPr>
            </a:p>
          </p:txBody>
        </p:sp>
      </p:grpSp>
    </p:spTree>
    <p:extLst>
      <p:ext uri="{BB962C8B-B14F-4D97-AF65-F5344CB8AC3E}">
        <p14:creationId xmlns:p14="http://schemas.microsoft.com/office/powerpoint/2010/main" val="805504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 Knowledge cont.	</a:t>
            </a:r>
            <a:endParaRPr lang="en-US" dirty="0"/>
          </a:p>
        </p:txBody>
      </p:sp>
      <p:sp>
        <p:nvSpPr>
          <p:cNvPr id="3" name="Content Placeholder 2"/>
          <p:cNvSpPr>
            <a:spLocks noGrp="1"/>
          </p:cNvSpPr>
          <p:nvPr>
            <p:ph idx="1"/>
          </p:nvPr>
        </p:nvSpPr>
        <p:spPr>
          <a:xfrm>
            <a:off x="466725" y="2221090"/>
            <a:ext cx="8229600" cy="3338167"/>
          </a:xfrm>
        </p:spPr>
        <p:txBody>
          <a:bodyPr/>
          <a:lstStyle/>
          <a:p>
            <a:r>
              <a:rPr lang="en-US" dirty="0" smtClean="0"/>
              <a:t>Of the 30,000 students at the University, what percentage of students have an ‘invisible disability’ registered with Student Accessible Services?</a:t>
            </a:r>
            <a:endParaRPr lang="en-US" dirty="0"/>
          </a:p>
        </p:txBody>
      </p:sp>
    </p:spTree>
    <p:extLst>
      <p:ext uri="{BB962C8B-B14F-4D97-AF65-F5344CB8AC3E}">
        <p14:creationId xmlns:p14="http://schemas.microsoft.com/office/powerpoint/2010/main" val="1694276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s a screenshot image of the webpage designed for feedback and to educate users regarding the AMA, this page can be found from the office of human rights and comflict management homepage" title="Accessibility for Manitobans Act (AMA)"/>
          <p:cNvPicPr>
            <a:picLocks noChangeAspect="1"/>
          </p:cNvPicPr>
          <p:nvPr/>
        </p:nvPicPr>
        <p:blipFill rotWithShape="1">
          <a:blip r:embed="rId3"/>
          <a:srcRect l="14879" t="11719" r="13402" b="12537"/>
          <a:stretch/>
        </p:blipFill>
        <p:spPr>
          <a:xfrm>
            <a:off x="318650" y="1026065"/>
            <a:ext cx="8416976" cy="5000292"/>
          </a:xfrm>
          <a:prstGeom prst="rect">
            <a:avLst/>
          </a:prstGeom>
        </p:spPr>
      </p:pic>
      <p:sp>
        <p:nvSpPr>
          <p:cNvPr id="31746" name="Title 1"/>
          <p:cNvSpPr>
            <a:spLocks noGrp="1"/>
          </p:cNvSpPr>
          <p:nvPr>
            <p:ph type="title"/>
          </p:nvPr>
        </p:nvSpPr>
        <p:spPr>
          <a:xfrm>
            <a:off x="0" y="6514238"/>
            <a:ext cx="7772400" cy="322262"/>
          </a:xfrm>
        </p:spPr>
        <p:txBody>
          <a:bodyPr/>
          <a:lstStyle/>
          <a:p>
            <a:r>
              <a:rPr lang="en-US" sz="1200" dirty="0">
                <a:latin typeface="Myriad Web Pro" charset="0"/>
                <a:ea typeface="ＭＳ Ｐゴシック" charset="0"/>
              </a:rPr>
              <a:t>http://umanitoba.ca/human_rights/ama_fb.html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s a screenshot image of the webpage designed for feedback and to educate users regarding the AMA, this page can be found from the office of human rights and comflict management homepage (slide repeated to show where the feedback option is located on the page)" title="Accessibility for Manitobans Act (AMA)"/>
          <p:cNvPicPr>
            <a:picLocks noChangeAspect="1"/>
          </p:cNvPicPr>
          <p:nvPr/>
        </p:nvPicPr>
        <p:blipFill rotWithShape="1">
          <a:blip r:embed="rId3"/>
          <a:srcRect l="14879" t="11719" r="13402" b="12537"/>
          <a:stretch/>
        </p:blipFill>
        <p:spPr>
          <a:xfrm>
            <a:off x="318650" y="1026065"/>
            <a:ext cx="8416976" cy="5000292"/>
          </a:xfrm>
          <a:prstGeom prst="rect">
            <a:avLst/>
          </a:prstGeom>
        </p:spPr>
      </p:pic>
      <p:sp>
        <p:nvSpPr>
          <p:cNvPr id="31746" name="Title 1"/>
          <p:cNvSpPr>
            <a:spLocks noGrp="1"/>
          </p:cNvSpPr>
          <p:nvPr>
            <p:ph type="title"/>
          </p:nvPr>
        </p:nvSpPr>
        <p:spPr>
          <a:xfrm>
            <a:off x="0" y="6514238"/>
            <a:ext cx="7772400" cy="322262"/>
          </a:xfrm>
        </p:spPr>
        <p:txBody>
          <a:bodyPr/>
          <a:lstStyle/>
          <a:p>
            <a:r>
              <a:rPr lang="en-US" sz="1200" dirty="0">
                <a:latin typeface="Myriad Web Pro" charset="0"/>
                <a:ea typeface="ＭＳ Ｐゴシック" charset="0"/>
              </a:rPr>
              <a:t>http://umanitoba.ca/human_rights/ama_fb.html</a:t>
            </a:r>
          </a:p>
        </p:txBody>
      </p:sp>
      <p:sp>
        <p:nvSpPr>
          <p:cNvPr id="7" name="Right Arrow 6" descr="The arrow showing where the feedback option is located on the webpage screen shot" title="Yellow arrow"/>
          <p:cNvSpPr/>
          <p:nvPr/>
        </p:nvSpPr>
        <p:spPr bwMode="auto">
          <a:xfrm rot="10800000">
            <a:off x="5260549" y="5195593"/>
            <a:ext cx="562452" cy="388127"/>
          </a:xfrm>
          <a:prstGeom prst="rightArrow">
            <a:avLst/>
          </a:prstGeom>
          <a:solidFill>
            <a:srgbClr val="F1AB00"/>
          </a:solidFill>
          <a:ln w="9525" cap="flat" cmpd="sng" algn="ctr">
            <a:solidFill>
              <a:srgbClr val="51260B"/>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itchFamily="18" charset="0"/>
            </a:endParaRPr>
          </a:p>
        </p:txBody>
      </p:sp>
      <p:sp>
        <p:nvSpPr>
          <p:cNvPr id="2" name="Rectangle 1"/>
          <p:cNvSpPr/>
          <p:nvPr/>
        </p:nvSpPr>
        <p:spPr>
          <a:xfrm>
            <a:off x="5782809" y="5152734"/>
            <a:ext cx="2735044" cy="461665"/>
          </a:xfrm>
          <a:prstGeom prst="rect">
            <a:avLst/>
          </a:prstGeom>
        </p:spPr>
        <p:txBody>
          <a:bodyPr wrap="none">
            <a:spAutoFit/>
          </a:bodyPr>
          <a:lstStyle/>
          <a:p>
            <a:r>
              <a:rPr lang="en-CA" dirty="0">
                <a:solidFill>
                  <a:srgbClr val="340000"/>
                </a:solidFill>
                <a:effectLst>
                  <a:outerShdw blurRad="38100" dist="38100" dir="2700000" algn="tl">
                    <a:srgbClr val="000000">
                      <a:alpha val="43137"/>
                    </a:srgbClr>
                  </a:outerShdw>
                </a:effectLst>
                <a:latin typeface="+mj-lt"/>
              </a:rPr>
              <a:t>a</a:t>
            </a:r>
            <a:r>
              <a:rPr lang="en-CA" dirty="0" smtClean="0">
                <a:solidFill>
                  <a:srgbClr val="340000"/>
                </a:solidFill>
                <a:effectLst>
                  <a:outerShdw blurRad="38100" dist="38100" dir="2700000" algn="tl">
                    <a:srgbClr val="000000">
                      <a:alpha val="43137"/>
                    </a:srgbClr>
                  </a:outerShdw>
                </a:effectLst>
                <a:latin typeface="+mj-lt"/>
              </a:rPr>
              <a:t> feedback feature</a:t>
            </a:r>
            <a:endParaRPr lang="en-CA" dirty="0">
              <a:solidFill>
                <a:srgbClr val="34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721617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p:txBody>
          <a:bodyPr/>
          <a:lstStyle/>
          <a:p>
            <a:r>
              <a:rPr lang="en-US" dirty="0" smtClean="0"/>
              <a:t>Creating an Accessibility Plan</a:t>
            </a:r>
            <a:endParaRPr lang="en-US" dirty="0"/>
          </a:p>
        </p:txBody>
      </p:sp>
      <p:grpSp>
        <p:nvGrpSpPr>
          <p:cNvPr id="27" name="Group 26"/>
          <p:cNvGrpSpPr/>
          <p:nvPr/>
        </p:nvGrpSpPr>
        <p:grpSpPr>
          <a:xfrm>
            <a:off x="176969" y="3163170"/>
            <a:ext cx="1066232" cy="523446"/>
            <a:chOff x="-93090" y="288538"/>
            <a:chExt cx="1064530" cy="522610"/>
          </a:xfrm>
          <a:scene3d>
            <a:camera prst="isometricOffAxis2Top"/>
            <a:lightRig rig="threePt" dir="t"/>
          </a:scene3d>
        </p:grpSpPr>
        <p:sp>
          <p:nvSpPr>
            <p:cNvPr id="53" name="Chevron 52"/>
            <p:cNvSpPr/>
            <p:nvPr/>
          </p:nvSpPr>
          <p:spPr>
            <a:xfrm>
              <a:off x="-93090" y="288538"/>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4" name="Chevron 4"/>
            <p:cNvSpPr/>
            <p:nvPr/>
          </p:nvSpPr>
          <p:spPr>
            <a:xfrm>
              <a:off x="179725" y="295916"/>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Respond to AMA</a:t>
              </a:r>
              <a:endParaRPr lang="en-US" sz="600" kern="1200" dirty="0">
                <a:effectLst>
                  <a:glow rad="63500">
                    <a:schemeClr val="accent4">
                      <a:satMod val="175000"/>
                      <a:alpha val="40000"/>
                    </a:schemeClr>
                  </a:glow>
                </a:effectLst>
              </a:endParaRPr>
            </a:p>
          </p:txBody>
        </p:sp>
      </p:grpSp>
      <p:grpSp>
        <p:nvGrpSpPr>
          <p:cNvPr id="58" name="Group 57"/>
          <p:cNvGrpSpPr/>
          <p:nvPr/>
        </p:nvGrpSpPr>
        <p:grpSpPr>
          <a:xfrm>
            <a:off x="7711383" y="3171384"/>
            <a:ext cx="1064530" cy="515232"/>
            <a:chOff x="6707869" y="936882"/>
            <a:chExt cx="1064530" cy="515232"/>
          </a:xfrm>
          <a:scene3d>
            <a:camera prst="isometricOffAxis2Top"/>
            <a:lightRig rig="threePt" dir="t"/>
          </a:scene3d>
        </p:grpSpPr>
        <p:sp>
          <p:nvSpPr>
            <p:cNvPr id="59" name="Chevron 58"/>
            <p:cNvSpPr/>
            <p:nvPr/>
          </p:nvSpPr>
          <p:spPr>
            <a:xfrm>
              <a:off x="6707869" y="936882"/>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0" name="Chevron 18"/>
            <p:cNvSpPr/>
            <p:nvPr/>
          </p:nvSpPr>
          <p:spPr>
            <a:xfrm>
              <a:off x="6965485"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Continue on to the next AMA standard</a:t>
              </a:r>
              <a:endParaRPr lang="en-US" sz="600" kern="1200" dirty="0">
                <a:effectLst>
                  <a:glow rad="63500">
                    <a:schemeClr val="accent4">
                      <a:satMod val="175000"/>
                      <a:alpha val="40000"/>
                    </a:schemeClr>
                  </a:glow>
                </a:effectLst>
              </a:endParaRPr>
            </a:p>
          </p:txBody>
        </p:sp>
      </p:grpSp>
      <p:grpSp>
        <p:nvGrpSpPr>
          <p:cNvPr id="61" name="Group 60"/>
          <p:cNvGrpSpPr/>
          <p:nvPr/>
        </p:nvGrpSpPr>
        <p:grpSpPr>
          <a:xfrm>
            <a:off x="1090764" y="3155544"/>
            <a:ext cx="1074296" cy="519958"/>
            <a:chOff x="899665" y="332424"/>
            <a:chExt cx="1064530" cy="515232"/>
          </a:xfrm>
          <a:scene3d>
            <a:camera prst="isometricOffAxis2Top"/>
            <a:lightRig rig="threePt" dir="t"/>
          </a:scene3d>
        </p:grpSpPr>
        <p:sp>
          <p:nvSpPr>
            <p:cNvPr id="62" name="Chevron 61"/>
            <p:cNvSpPr/>
            <p:nvPr/>
          </p:nvSpPr>
          <p:spPr>
            <a:xfrm>
              <a:off x="899665" y="332424"/>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3" name="Chevron 6"/>
            <p:cNvSpPr/>
            <p:nvPr/>
          </p:nvSpPr>
          <p:spPr>
            <a:xfrm>
              <a:off x="1217022"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Develop Committees</a:t>
              </a:r>
              <a:endParaRPr lang="en-US" sz="600" kern="1200" dirty="0">
                <a:effectLst>
                  <a:glow rad="63500">
                    <a:schemeClr val="accent4">
                      <a:satMod val="175000"/>
                      <a:alpha val="40000"/>
                    </a:schemeClr>
                  </a:glow>
                </a:effectLst>
              </a:endParaRPr>
            </a:p>
          </p:txBody>
        </p:sp>
      </p:grpSp>
      <p:grpSp>
        <p:nvGrpSpPr>
          <p:cNvPr id="64" name="Group 63"/>
          <p:cNvGrpSpPr/>
          <p:nvPr/>
        </p:nvGrpSpPr>
        <p:grpSpPr>
          <a:xfrm>
            <a:off x="1976460" y="3154316"/>
            <a:ext cx="1043972" cy="505282"/>
            <a:chOff x="1917484" y="332424"/>
            <a:chExt cx="1064530" cy="515232"/>
          </a:xfrm>
          <a:scene3d>
            <a:camera prst="isometricOffAxis2Top"/>
            <a:lightRig rig="threePt" dir="t"/>
          </a:scene3d>
        </p:grpSpPr>
        <p:sp>
          <p:nvSpPr>
            <p:cNvPr id="65" name="Chevron 64"/>
            <p:cNvSpPr/>
            <p:nvPr/>
          </p:nvSpPr>
          <p:spPr>
            <a:xfrm>
              <a:off x="1917484" y="332424"/>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6" name="Chevron 8"/>
            <p:cNvSpPr/>
            <p:nvPr/>
          </p:nvSpPr>
          <p:spPr>
            <a:xfrm>
              <a:off x="2175100"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Aft>
                  <a:spcPct val="35000"/>
                </a:spcAft>
              </a:pPr>
              <a:r>
                <a:rPr lang="en-US" sz="600" dirty="0">
                  <a:effectLst>
                    <a:glow rad="63500">
                      <a:schemeClr val="accent4">
                        <a:satMod val="175000"/>
                        <a:alpha val="40000"/>
                      </a:schemeClr>
                    </a:glow>
                  </a:effectLst>
                </a:rPr>
                <a:t>Accessibility at the U of M Survey</a:t>
              </a:r>
            </a:p>
          </p:txBody>
        </p:sp>
      </p:grpSp>
      <p:grpSp>
        <p:nvGrpSpPr>
          <p:cNvPr id="67" name="Group 66"/>
          <p:cNvGrpSpPr/>
          <p:nvPr/>
        </p:nvGrpSpPr>
        <p:grpSpPr>
          <a:xfrm>
            <a:off x="2930575" y="3170560"/>
            <a:ext cx="1043973" cy="515330"/>
            <a:chOff x="2875561" y="332424"/>
            <a:chExt cx="1064530" cy="525478"/>
          </a:xfrm>
          <a:scene3d>
            <a:camera prst="isometricOffAxis2Top"/>
            <a:lightRig rig="threePt" dir="t"/>
          </a:scene3d>
        </p:grpSpPr>
        <p:sp>
          <p:nvSpPr>
            <p:cNvPr id="68" name="Chevron 67"/>
            <p:cNvSpPr/>
            <p:nvPr/>
          </p:nvSpPr>
          <p:spPr>
            <a:xfrm>
              <a:off x="2875561" y="332424"/>
              <a:ext cx="1064530" cy="515232"/>
            </a:xfrm>
            <a:prstGeom prst="chevron">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69" name="Chevron 10"/>
            <p:cNvSpPr/>
            <p:nvPr/>
          </p:nvSpPr>
          <p:spPr>
            <a:xfrm>
              <a:off x="3133177" y="342670"/>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Barriers Audit Worksheet and Workshop</a:t>
              </a:r>
              <a:endParaRPr lang="en-US" sz="600" kern="1200" dirty="0">
                <a:effectLst>
                  <a:glow rad="63500">
                    <a:schemeClr val="accent4">
                      <a:satMod val="175000"/>
                      <a:alpha val="40000"/>
                    </a:schemeClr>
                  </a:glow>
                </a:effectLst>
              </a:endParaRPr>
            </a:p>
          </p:txBody>
        </p:sp>
      </p:grpSp>
      <p:grpSp>
        <p:nvGrpSpPr>
          <p:cNvPr id="70" name="Group 69"/>
          <p:cNvGrpSpPr/>
          <p:nvPr/>
        </p:nvGrpSpPr>
        <p:grpSpPr>
          <a:xfrm>
            <a:off x="3841569" y="3180608"/>
            <a:ext cx="1037867" cy="512375"/>
            <a:chOff x="3833638" y="332424"/>
            <a:chExt cx="1064530" cy="525538"/>
          </a:xfrm>
          <a:scene3d>
            <a:camera prst="isometricOffAxis2Top"/>
            <a:lightRig rig="threePt" dir="t"/>
          </a:scene3d>
        </p:grpSpPr>
        <p:sp>
          <p:nvSpPr>
            <p:cNvPr id="71" name="Chevron 70"/>
            <p:cNvSpPr/>
            <p:nvPr/>
          </p:nvSpPr>
          <p:spPr>
            <a:xfrm>
              <a:off x="3833638" y="332424"/>
              <a:ext cx="1064530" cy="515232"/>
            </a:xfrm>
            <a:prstGeom prst="chevron">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72" name="Chevron 12"/>
            <p:cNvSpPr/>
            <p:nvPr/>
          </p:nvSpPr>
          <p:spPr>
            <a:xfrm>
              <a:off x="4091254" y="342730"/>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Define plan for barrier removal and future prevention strategy</a:t>
              </a:r>
              <a:endParaRPr lang="en-US" sz="600" kern="1200" dirty="0">
                <a:effectLst>
                  <a:glow rad="63500">
                    <a:schemeClr val="accent4">
                      <a:satMod val="175000"/>
                      <a:alpha val="40000"/>
                    </a:schemeClr>
                  </a:glow>
                </a:effectLst>
              </a:endParaRPr>
            </a:p>
          </p:txBody>
        </p:sp>
      </p:grpSp>
      <p:grpSp>
        <p:nvGrpSpPr>
          <p:cNvPr id="44" name="Group 43"/>
          <p:cNvGrpSpPr/>
          <p:nvPr/>
        </p:nvGrpSpPr>
        <p:grpSpPr>
          <a:xfrm>
            <a:off x="4768653" y="3176368"/>
            <a:ext cx="1075862" cy="520717"/>
            <a:chOff x="4791716" y="332424"/>
            <a:chExt cx="1064530" cy="515232"/>
          </a:xfrm>
          <a:scene3d>
            <a:camera prst="isometricOffAxis2Top"/>
            <a:lightRig rig="threePt" dir="t"/>
          </a:scene3d>
        </p:grpSpPr>
        <p:sp>
          <p:nvSpPr>
            <p:cNvPr id="45" name="Chevron 44"/>
            <p:cNvSpPr/>
            <p:nvPr/>
          </p:nvSpPr>
          <p:spPr>
            <a:xfrm>
              <a:off x="4791716" y="332424"/>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6" name="Chevron 14"/>
            <p:cNvSpPr/>
            <p:nvPr/>
          </p:nvSpPr>
          <p:spPr>
            <a:xfrm>
              <a:off x="5049332"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Community Consultation and feedback</a:t>
              </a:r>
              <a:endParaRPr lang="en-US" sz="600" kern="1200" dirty="0">
                <a:effectLst>
                  <a:glow rad="63500">
                    <a:schemeClr val="accent4">
                      <a:satMod val="175000"/>
                      <a:alpha val="40000"/>
                    </a:schemeClr>
                  </a:glow>
                </a:effectLst>
              </a:endParaRPr>
            </a:p>
          </p:txBody>
        </p:sp>
      </p:grpSp>
      <p:grpSp>
        <p:nvGrpSpPr>
          <p:cNvPr id="55" name="Group 54" descr="This is the seventh arrow in the series of 8 arrows, representing the seventh stage of the process." title="Create Accessibility Plan"/>
          <p:cNvGrpSpPr/>
          <p:nvPr/>
        </p:nvGrpSpPr>
        <p:grpSpPr>
          <a:xfrm>
            <a:off x="5348099" y="2841276"/>
            <a:ext cx="2469738" cy="1195352"/>
            <a:chOff x="5749793" y="936882"/>
            <a:chExt cx="1064530" cy="515232"/>
          </a:xfrm>
        </p:grpSpPr>
        <p:sp>
          <p:nvSpPr>
            <p:cNvPr id="56" name="Chevron 55"/>
            <p:cNvSpPr/>
            <p:nvPr/>
          </p:nvSpPr>
          <p:spPr>
            <a:xfrm>
              <a:off x="5749793" y="936882"/>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57" name="Chevron 16"/>
            <p:cNvSpPr/>
            <p:nvPr/>
          </p:nvSpPr>
          <p:spPr>
            <a:xfrm>
              <a:off x="6007409" y="936882"/>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1200" kern="1200" dirty="0" smtClean="0">
                  <a:effectLst>
                    <a:glow rad="63500">
                      <a:schemeClr val="accent4">
                        <a:satMod val="175000"/>
                        <a:alpha val="40000"/>
                      </a:schemeClr>
                    </a:glow>
                  </a:effectLst>
                </a:rPr>
                <a:t>Create Accessibility Plan</a:t>
              </a:r>
              <a:endParaRPr lang="en-US" sz="1200" kern="1200" dirty="0">
                <a:effectLst>
                  <a:glow rad="63500">
                    <a:schemeClr val="accent4">
                      <a:satMod val="175000"/>
                      <a:alpha val="40000"/>
                    </a:schemeClr>
                  </a:glow>
                </a:effectLst>
              </a:endParaRPr>
            </a:p>
          </p:txBody>
        </p:sp>
      </p:grpSp>
    </p:spTree>
    <p:extLst>
      <p:ext uri="{BB962C8B-B14F-4D97-AF65-F5344CB8AC3E}">
        <p14:creationId xmlns:p14="http://schemas.microsoft.com/office/powerpoint/2010/main" val="10297327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737725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18069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p:txBody>
          <a:bodyPr/>
          <a:lstStyle/>
          <a:p>
            <a:r>
              <a:rPr lang="en-US" dirty="0" smtClean="0"/>
              <a:t>The next steps</a:t>
            </a:r>
            <a:r>
              <a:rPr lang="is-IS" dirty="0" smtClean="0"/>
              <a:t>… Moving onto the next AMA standard</a:t>
            </a:r>
            <a:endParaRPr lang="en-US" dirty="0"/>
          </a:p>
        </p:txBody>
      </p:sp>
      <p:grpSp>
        <p:nvGrpSpPr>
          <p:cNvPr id="27" name="Group 26"/>
          <p:cNvGrpSpPr/>
          <p:nvPr/>
        </p:nvGrpSpPr>
        <p:grpSpPr>
          <a:xfrm>
            <a:off x="176969" y="3163170"/>
            <a:ext cx="1066232" cy="523446"/>
            <a:chOff x="-93090" y="288538"/>
            <a:chExt cx="1064530" cy="522610"/>
          </a:xfrm>
          <a:scene3d>
            <a:camera prst="isometricOffAxis2Top"/>
            <a:lightRig rig="threePt" dir="t"/>
          </a:scene3d>
        </p:grpSpPr>
        <p:sp>
          <p:nvSpPr>
            <p:cNvPr id="44" name="Chevron 43"/>
            <p:cNvSpPr/>
            <p:nvPr/>
          </p:nvSpPr>
          <p:spPr>
            <a:xfrm>
              <a:off x="-93090" y="288538"/>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5" name="Chevron 4"/>
            <p:cNvSpPr/>
            <p:nvPr/>
          </p:nvSpPr>
          <p:spPr>
            <a:xfrm>
              <a:off x="179725" y="295916"/>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Respond to AMA</a:t>
              </a:r>
              <a:endParaRPr lang="en-US" sz="600" kern="1200" dirty="0">
                <a:effectLst>
                  <a:glow rad="63500">
                    <a:schemeClr val="accent4">
                      <a:satMod val="175000"/>
                      <a:alpha val="40000"/>
                    </a:schemeClr>
                  </a:glow>
                </a:effectLst>
              </a:endParaRPr>
            </a:p>
          </p:txBody>
        </p:sp>
      </p:grpSp>
      <p:grpSp>
        <p:nvGrpSpPr>
          <p:cNvPr id="55" name="Group 54"/>
          <p:cNvGrpSpPr/>
          <p:nvPr/>
        </p:nvGrpSpPr>
        <p:grpSpPr>
          <a:xfrm>
            <a:off x="1090764" y="3155544"/>
            <a:ext cx="1074296" cy="519958"/>
            <a:chOff x="899665" y="332424"/>
            <a:chExt cx="1064530" cy="515232"/>
          </a:xfrm>
          <a:scene3d>
            <a:camera prst="isometricOffAxis2Top"/>
            <a:lightRig rig="threePt" dir="t"/>
          </a:scene3d>
        </p:grpSpPr>
        <p:sp>
          <p:nvSpPr>
            <p:cNvPr id="56" name="Chevron 55"/>
            <p:cNvSpPr/>
            <p:nvPr/>
          </p:nvSpPr>
          <p:spPr>
            <a:xfrm>
              <a:off x="899665" y="332424"/>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57" name="Chevron 6"/>
            <p:cNvSpPr/>
            <p:nvPr/>
          </p:nvSpPr>
          <p:spPr>
            <a:xfrm>
              <a:off x="1217022"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Develop Committees</a:t>
              </a:r>
              <a:endParaRPr lang="en-US" sz="600" kern="1200" dirty="0">
                <a:effectLst>
                  <a:glow rad="63500">
                    <a:schemeClr val="accent4">
                      <a:satMod val="175000"/>
                      <a:alpha val="40000"/>
                    </a:schemeClr>
                  </a:glow>
                </a:effectLst>
              </a:endParaRPr>
            </a:p>
          </p:txBody>
        </p:sp>
      </p:grpSp>
      <p:grpSp>
        <p:nvGrpSpPr>
          <p:cNvPr id="58" name="Group 57"/>
          <p:cNvGrpSpPr/>
          <p:nvPr/>
        </p:nvGrpSpPr>
        <p:grpSpPr>
          <a:xfrm>
            <a:off x="1976460" y="3154316"/>
            <a:ext cx="1043972" cy="505282"/>
            <a:chOff x="1917484" y="332424"/>
            <a:chExt cx="1064530" cy="515232"/>
          </a:xfrm>
          <a:scene3d>
            <a:camera prst="isometricOffAxis2Top"/>
            <a:lightRig rig="threePt" dir="t"/>
          </a:scene3d>
        </p:grpSpPr>
        <p:sp>
          <p:nvSpPr>
            <p:cNvPr id="59" name="Chevron 58"/>
            <p:cNvSpPr/>
            <p:nvPr/>
          </p:nvSpPr>
          <p:spPr>
            <a:xfrm>
              <a:off x="1917484" y="332424"/>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0" name="Chevron 8"/>
            <p:cNvSpPr/>
            <p:nvPr/>
          </p:nvSpPr>
          <p:spPr>
            <a:xfrm>
              <a:off x="2175100"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Aft>
                  <a:spcPct val="35000"/>
                </a:spcAft>
              </a:pPr>
              <a:r>
                <a:rPr lang="en-US" sz="600" dirty="0">
                  <a:effectLst>
                    <a:glow rad="63500">
                      <a:schemeClr val="accent4">
                        <a:satMod val="175000"/>
                        <a:alpha val="40000"/>
                      </a:schemeClr>
                    </a:glow>
                  </a:effectLst>
                </a:rPr>
                <a:t>Accessibility at the U of M Survey</a:t>
              </a:r>
            </a:p>
          </p:txBody>
        </p:sp>
      </p:grpSp>
      <p:grpSp>
        <p:nvGrpSpPr>
          <p:cNvPr id="61" name="Group 60"/>
          <p:cNvGrpSpPr/>
          <p:nvPr/>
        </p:nvGrpSpPr>
        <p:grpSpPr>
          <a:xfrm>
            <a:off x="2930575" y="3170560"/>
            <a:ext cx="1043973" cy="515330"/>
            <a:chOff x="2875561" y="332424"/>
            <a:chExt cx="1064530" cy="525478"/>
          </a:xfrm>
          <a:scene3d>
            <a:camera prst="isometricOffAxis2Top"/>
            <a:lightRig rig="threePt" dir="t"/>
          </a:scene3d>
        </p:grpSpPr>
        <p:sp>
          <p:nvSpPr>
            <p:cNvPr id="62" name="Chevron 61"/>
            <p:cNvSpPr/>
            <p:nvPr/>
          </p:nvSpPr>
          <p:spPr>
            <a:xfrm>
              <a:off x="2875561" y="332424"/>
              <a:ext cx="1064530" cy="515232"/>
            </a:xfrm>
            <a:prstGeom prst="chevron">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63" name="Chevron 10"/>
            <p:cNvSpPr/>
            <p:nvPr/>
          </p:nvSpPr>
          <p:spPr>
            <a:xfrm>
              <a:off x="3133177" y="342670"/>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Barriers Audit Worksheet and Workshop</a:t>
              </a:r>
              <a:endParaRPr lang="en-US" sz="600" kern="1200" dirty="0">
                <a:effectLst>
                  <a:glow rad="63500">
                    <a:schemeClr val="accent4">
                      <a:satMod val="175000"/>
                      <a:alpha val="40000"/>
                    </a:schemeClr>
                  </a:glow>
                </a:effectLst>
              </a:endParaRPr>
            </a:p>
          </p:txBody>
        </p:sp>
      </p:grpSp>
      <p:grpSp>
        <p:nvGrpSpPr>
          <p:cNvPr id="64" name="Group 63"/>
          <p:cNvGrpSpPr/>
          <p:nvPr/>
        </p:nvGrpSpPr>
        <p:grpSpPr>
          <a:xfrm>
            <a:off x="3841569" y="3180608"/>
            <a:ext cx="1037867" cy="512375"/>
            <a:chOff x="3833638" y="332424"/>
            <a:chExt cx="1064530" cy="525538"/>
          </a:xfrm>
          <a:scene3d>
            <a:camera prst="isometricOffAxis2Top"/>
            <a:lightRig rig="threePt" dir="t"/>
          </a:scene3d>
        </p:grpSpPr>
        <p:sp>
          <p:nvSpPr>
            <p:cNvPr id="65" name="Chevron 64"/>
            <p:cNvSpPr/>
            <p:nvPr/>
          </p:nvSpPr>
          <p:spPr>
            <a:xfrm>
              <a:off x="3833638" y="332424"/>
              <a:ext cx="1064530" cy="515232"/>
            </a:xfrm>
            <a:prstGeom prst="chevron">
              <a:avLst/>
            </a:pr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66" name="Chevron 12"/>
            <p:cNvSpPr/>
            <p:nvPr/>
          </p:nvSpPr>
          <p:spPr>
            <a:xfrm>
              <a:off x="4091254" y="342730"/>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Define plan for barrier removal and future prevention strategy</a:t>
              </a:r>
              <a:endParaRPr lang="en-US" sz="600" kern="1200" dirty="0">
                <a:effectLst>
                  <a:glow rad="63500">
                    <a:schemeClr val="accent4">
                      <a:satMod val="175000"/>
                      <a:alpha val="40000"/>
                    </a:schemeClr>
                  </a:glow>
                </a:effectLst>
              </a:endParaRPr>
            </a:p>
          </p:txBody>
        </p:sp>
      </p:grpSp>
      <p:grpSp>
        <p:nvGrpSpPr>
          <p:cNvPr id="67" name="Group 66"/>
          <p:cNvGrpSpPr/>
          <p:nvPr/>
        </p:nvGrpSpPr>
        <p:grpSpPr>
          <a:xfrm>
            <a:off x="4768653" y="3176368"/>
            <a:ext cx="1075862" cy="520717"/>
            <a:chOff x="4791716" y="332424"/>
            <a:chExt cx="1064530" cy="515232"/>
          </a:xfrm>
          <a:scene3d>
            <a:camera prst="isometricOffAxis2Top"/>
            <a:lightRig rig="threePt" dir="t"/>
          </a:scene3d>
        </p:grpSpPr>
        <p:sp>
          <p:nvSpPr>
            <p:cNvPr id="68" name="Chevron 67"/>
            <p:cNvSpPr/>
            <p:nvPr/>
          </p:nvSpPr>
          <p:spPr>
            <a:xfrm>
              <a:off x="4791716" y="332424"/>
              <a:ext cx="1064530" cy="515232"/>
            </a:xfrm>
            <a:prstGeom prst="chevron">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9" name="Chevron 14"/>
            <p:cNvSpPr/>
            <p:nvPr/>
          </p:nvSpPr>
          <p:spPr>
            <a:xfrm>
              <a:off x="5049332"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Community Consultation and feedback</a:t>
              </a:r>
              <a:endParaRPr lang="en-US" sz="600" kern="1200" dirty="0">
                <a:effectLst>
                  <a:glow rad="63500">
                    <a:schemeClr val="accent4">
                      <a:satMod val="175000"/>
                      <a:alpha val="40000"/>
                    </a:schemeClr>
                  </a:glow>
                </a:effectLst>
              </a:endParaRPr>
            </a:p>
          </p:txBody>
        </p:sp>
      </p:grpSp>
      <p:grpSp>
        <p:nvGrpSpPr>
          <p:cNvPr id="47" name="Group 46"/>
          <p:cNvGrpSpPr/>
          <p:nvPr/>
        </p:nvGrpSpPr>
        <p:grpSpPr>
          <a:xfrm>
            <a:off x="5678485" y="3186035"/>
            <a:ext cx="1064530" cy="515232"/>
            <a:chOff x="5749793" y="332424"/>
            <a:chExt cx="1064530" cy="515232"/>
          </a:xfrm>
          <a:scene3d>
            <a:camera prst="isometricOffAxis2Top"/>
            <a:lightRig rig="threePt" dir="t"/>
          </a:scene3d>
        </p:grpSpPr>
        <p:sp>
          <p:nvSpPr>
            <p:cNvPr id="48" name="Chevron 47"/>
            <p:cNvSpPr/>
            <p:nvPr/>
          </p:nvSpPr>
          <p:spPr>
            <a:xfrm>
              <a:off x="5749793" y="332424"/>
              <a:ext cx="1064530" cy="515232"/>
            </a:xfrm>
            <a:prstGeom prst="chevron">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49" name="Chevron 16"/>
            <p:cNvSpPr/>
            <p:nvPr/>
          </p:nvSpPr>
          <p:spPr>
            <a:xfrm>
              <a:off x="6007409"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600" kern="1200" dirty="0" smtClean="0">
                  <a:effectLst>
                    <a:glow rad="63500">
                      <a:schemeClr val="accent4">
                        <a:satMod val="175000"/>
                        <a:alpha val="40000"/>
                      </a:schemeClr>
                    </a:glow>
                  </a:effectLst>
                </a:rPr>
                <a:t>Create Accessibility Plan</a:t>
              </a:r>
              <a:endParaRPr lang="en-US" sz="600" kern="1200" dirty="0">
                <a:effectLst>
                  <a:glow rad="63500">
                    <a:schemeClr val="accent4">
                      <a:satMod val="175000"/>
                      <a:alpha val="40000"/>
                    </a:schemeClr>
                  </a:glow>
                </a:effectLst>
              </a:endParaRPr>
            </a:p>
          </p:txBody>
        </p:sp>
      </p:grpSp>
      <p:grpSp>
        <p:nvGrpSpPr>
          <p:cNvPr id="50" name="Group 49" descr="This is the eighth arrow in the series of 8 arrows, representing the last stage of the process." title="Continue on to the next AMA standard"/>
          <p:cNvGrpSpPr/>
          <p:nvPr/>
        </p:nvGrpSpPr>
        <p:grpSpPr>
          <a:xfrm>
            <a:off x="6157368" y="2850283"/>
            <a:ext cx="2444367" cy="1183072"/>
            <a:chOff x="6707869" y="332424"/>
            <a:chExt cx="1064530" cy="515232"/>
          </a:xfrm>
        </p:grpSpPr>
        <p:sp>
          <p:nvSpPr>
            <p:cNvPr id="51" name="Chevron 50"/>
            <p:cNvSpPr/>
            <p:nvPr/>
          </p:nvSpPr>
          <p:spPr>
            <a:xfrm>
              <a:off x="6707869" y="332424"/>
              <a:ext cx="1064530" cy="515232"/>
            </a:xfrm>
            <a:prstGeom prst="chevron">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2" name="Chevron 18"/>
            <p:cNvSpPr/>
            <p:nvPr/>
          </p:nvSpPr>
          <p:spPr>
            <a:xfrm>
              <a:off x="6965485" y="332424"/>
              <a:ext cx="549298" cy="515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8001" rIns="8001" bIns="8001" numCol="1" spcCol="1270" anchor="ctr" anchorCtr="0">
              <a:noAutofit/>
            </a:bodyPr>
            <a:lstStyle/>
            <a:p>
              <a:pPr lvl="0" algn="ctr" defTabSz="266700">
                <a:lnSpc>
                  <a:spcPct val="90000"/>
                </a:lnSpc>
                <a:spcBef>
                  <a:spcPct val="0"/>
                </a:spcBef>
                <a:spcAft>
                  <a:spcPct val="35000"/>
                </a:spcAft>
              </a:pPr>
              <a:r>
                <a:rPr lang="en-US" sz="1200" kern="1200" dirty="0" smtClean="0">
                  <a:effectLst>
                    <a:glow rad="63500">
                      <a:schemeClr val="accent4">
                        <a:satMod val="175000"/>
                        <a:alpha val="40000"/>
                      </a:schemeClr>
                    </a:glow>
                  </a:effectLst>
                </a:rPr>
                <a:t>Continue on to the next AMA standard</a:t>
              </a:r>
              <a:endParaRPr lang="en-US" sz="1200" kern="1200" dirty="0">
                <a:effectLst>
                  <a:glow rad="63500">
                    <a:schemeClr val="accent4">
                      <a:satMod val="175000"/>
                      <a:alpha val="40000"/>
                    </a:schemeClr>
                  </a:glow>
                </a:effectLst>
              </a:endParaRPr>
            </a:p>
          </p:txBody>
        </p:sp>
      </p:grpSp>
    </p:spTree>
    <p:extLst>
      <p:ext uri="{BB962C8B-B14F-4D97-AF65-F5344CB8AC3E}">
        <p14:creationId xmlns:p14="http://schemas.microsoft.com/office/powerpoint/2010/main" val="7511613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latin typeface="Myriad Web Pro" charset="0"/>
                <a:ea typeface="ＭＳ Ｐゴシック" charset="0"/>
              </a:rPr>
              <a:t>Raising Awareness</a:t>
            </a:r>
            <a:endParaRPr lang="en-US" dirty="0">
              <a:latin typeface="Myriad Web Pro" charset="0"/>
              <a:ea typeface="ＭＳ Ｐゴシック" charset="0"/>
            </a:endParaRPr>
          </a:p>
        </p:txBody>
      </p:sp>
      <p:sp>
        <p:nvSpPr>
          <p:cNvPr id="32771" name="Content Placeholder 2"/>
          <p:cNvSpPr>
            <a:spLocks noGrp="1"/>
          </p:cNvSpPr>
          <p:nvPr>
            <p:ph idx="1"/>
          </p:nvPr>
        </p:nvSpPr>
        <p:spPr/>
        <p:txBody>
          <a:bodyPr/>
          <a:lstStyle/>
          <a:p>
            <a:r>
              <a:rPr lang="en-US" dirty="0" smtClean="0">
                <a:latin typeface="Myriad Web Pro" charset="0"/>
                <a:ea typeface="ＭＳ Ｐゴシック" charset="0"/>
              </a:rPr>
              <a:t>UM Articles:</a:t>
            </a:r>
            <a:endParaRPr lang="en-US" dirty="0">
              <a:latin typeface="Myriad Web Pro" charset="0"/>
              <a:ea typeface="ＭＳ Ｐゴシック" charset="0"/>
            </a:endParaRPr>
          </a:p>
        </p:txBody>
      </p:sp>
      <p:pic>
        <p:nvPicPr>
          <p:cNvPr id="2" name="Picture 1" descr="a screen shot image of the um today article" title="um today news 'the university of manitoba is leading the way'"/>
          <p:cNvPicPr>
            <a:picLocks noChangeAspect="1"/>
          </p:cNvPicPr>
          <p:nvPr/>
        </p:nvPicPr>
        <p:blipFill rotWithShape="1">
          <a:blip r:embed="rId3"/>
          <a:srcRect l="26770" t="11481" r="26146" b="5926"/>
          <a:stretch/>
        </p:blipFill>
        <p:spPr>
          <a:xfrm>
            <a:off x="308707" y="2472888"/>
            <a:ext cx="2709057" cy="2673096"/>
          </a:xfrm>
          <a:prstGeom prst="rect">
            <a:avLst/>
          </a:prstGeom>
        </p:spPr>
      </p:pic>
      <p:pic>
        <p:nvPicPr>
          <p:cNvPr id="3" name="Picture 2" descr="a screen shot image of the um today article" title="um today 'planning for accessibility: beyond the law'"/>
          <p:cNvPicPr>
            <a:picLocks noChangeAspect="1"/>
          </p:cNvPicPr>
          <p:nvPr/>
        </p:nvPicPr>
        <p:blipFill rotWithShape="1">
          <a:blip r:embed="rId4"/>
          <a:srcRect l="26563" t="11111" r="26146" b="6296"/>
          <a:stretch/>
        </p:blipFill>
        <p:spPr>
          <a:xfrm>
            <a:off x="3143616" y="2472888"/>
            <a:ext cx="2721043" cy="2673096"/>
          </a:xfrm>
          <a:prstGeom prst="rect">
            <a:avLst/>
          </a:prstGeom>
        </p:spPr>
      </p:pic>
      <p:pic>
        <p:nvPicPr>
          <p:cNvPr id="4" name="Picture 3" descr="a screen shot image of the um today article, this article has an image of a student from beyond abilities a student group at the u of m" title="um today 'getting their grrove on'"/>
          <p:cNvPicPr>
            <a:picLocks noChangeAspect="1"/>
          </p:cNvPicPr>
          <p:nvPr/>
        </p:nvPicPr>
        <p:blipFill rotWithShape="1">
          <a:blip r:embed="rId5"/>
          <a:srcRect l="26667" t="11296" r="26007" b="6111"/>
          <a:stretch/>
        </p:blipFill>
        <p:spPr>
          <a:xfrm>
            <a:off x="5998866" y="2472888"/>
            <a:ext cx="2723103" cy="2673096"/>
          </a:xfrm>
          <a:prstGeom prst="rect">
            <a:avLst/>
          </a:prstGeom>
        </p:spPr>
      </p:pic>
      <p:sp>
        <p:nvSpPr>
          <p:cNvPr id="5" name="Rectangle 4"/>
          <p:cNvSpPr/>
          <p:nvPr/>
        </p:nvSpPr>
        <p:spPr>
          <a:xfrm>
            <a:off x="308707" y="5065596"/>
            <a:ext cx="2700702" cy="954107"/>
          </a:xfrm>
          <a:prstGeom prst="rect">
            <a:avLst/>
          </a:prstGeom>
        </p:spPr>
        <p:txBody>
          <a:bodyPr wrap="square">
            <a:spAutoFit/>
          </a:bodyPr>
          <a:lstStyle/>
          <a:p>
            <a:r>
              <a:rPr lang="en-US" dirty="0" smtClean="0">
                <a:latin typeface="Myriad Web Pro" charset="0"/>
                <a:hlinkClick r:id="rId6"/>
              </a:rPr>
              <a:t>1. </a:t>
            </a:r>
            <a:r>
              <a:rPr lang="en-US" sz="1000" dirty="0" smtClean="0">
                <a:latin typeface="Myriad Web Pro" charset="0"/>
                <a:hlinkClick r:id="rId6"/>
              </a:rPr>
              <a:t>http</a:t>
            </a:r>
            <a:r>
              <a:rPr lang="en-US" sz="1000" dirty="0">
                <a:latin typeface="Myriad Web Pro" charset="0"/>
                <a:hlinkClick r:id="rId6"/>
              </a:rPr>
              <a:t>://news.umanitoba.ca/the-university-of-manitoba-is-leading-the-way/?utm_source=umtoday&amp;utm_medium=email</a:t>
            </a:r>
            <a:r>
              <a:rPr lang="en-US" sz="1200" dirty="0">
                <a:latin typeface="Myriad Web Pro" charset="0"/>
              </a:rPr>
              <a:t> </a:t>
            </a:r>
          </a:p>
        </p:txBody>
      </p:sp>
      <p:sp>
        <p:nvSpPr>
          <p:cNvPr id="6" name="Rectangle 5"/>
          <p:cNvSpPr/>
          <p:nvPr/>
        </p:nvSpPr>
        <p:spPr>
          <a:xfrm>
            <a:off x="3151971" y="5069822"/>
            <a:ext cx="2688877" cy="615553"/>
          </a:xfrm>
          <a:prstGeom prst="rect">
            <a:avLst/>
          </a:prstGeom>
        </p:spPr>
        <p:txBody>
          <a:bodyPr wrap="square">
            <a:spAutoFit/>
          </a:bodyPr>
          <a:lstStyle/>
          <a:p>
            <a:r>
              <a:rPr lang="en-US" dirty="0" smtClean="0">
                <a:latin typeface="Myriad Web Pro" charset="0"/>
                <a:hlinkClick r:id="rId7"/>
              </a:rPr>
              <a:t>2</a:t>
            </a:r>
            <a:r>
              <a:rPr lang="en-US" sz="1000" dirty="0" smtClean="0">
                <a:latin typeface="Myriad Web Pro" charset="0"/>
                <a:hlinkClick r:id="rId7"/>
              </a:rPr>
              <a:t>. http</a:t>
            </a:r>
            <a:r>
              <a:rPr lang="en-US" sz="1000" dirty="0">
                <a:latin typeface="Myriad Web Pro" charset="0"/>
                <a:hlinkClick r:id="rId7"/>
              </a:rPr>
              <a:t>://news.umanitoba.ca/planning-for-accessibility-beyond-the-law/</a:t>
            </a:r>
            <a:r>
              <a:rPr lang="en-US" sz="1000" dirty="0">
                <a:latin typeface="Myriad Web Pro" charset="0"/>
              </a:rPr>
              <a:t> </a:t>
            </a:r>
          </a:p>
        </p:txBody>
      </p:sp>
      <p:sp>
        <p:nvSpPr>
          <p:cNvPr id="7" name="Rectangle 6"/>
          <p:cNvSpPr/>
          <p:nvPr/>
        </p:nvSpPr>
        <p:spPr>
          <a:xfrm>
            <a:off x="6020229" y="5069822"/>
            <a:ext cx="2681700" cy="615553"/>
          </a:xfrm>
          <a:prstGeom prst="rect">
            <a:avLst/>
          </a:prstGeom>
        </p:spPr>
        <p:txBody>
          <a:bodyPr wrap="square">
            <a:spAutoFit/>
          </a:bodyPr>
          <a:lstStyle/>
          <a:p>
            <a:r>
              <a:rPr lang="en-US" dirty="0" smtClean="0">
                <a:latin typeface="Myriad Web Pro" charset="0"/>
                <a:hlinkClick r:id="rId8"/>
              </a:rPr>
              <a:t>3. </a:t>
            </a:r>
            <a:r>
              <a:rPr lang="en-US" sz="1000" dirty="0" smtClean="0">
                <a:latin typeface="Myriad Web Pro" charset="0"/>
                <a:hlinkClick r:id="rId8"/>
              </a:rPr>
              <a:t>http</a:t>
            </a:r>
            <a:r>
              <a:rPr lang="en-US" sz="1000" dirty="0">
                <a:latin typeface="Myriad Web Pro" charset="0"/>
                <a:hlinkClick r:id="rId8"/>
              </a:rPr>
              <a:t>://news.umanitoba.ca/getting-their-groove-on/</a:t>
            </a:r>
            <a:r>
              <a:rPr lang="en-US" sz="1000" dirty="0">
                <a:latin typeface="Myriad Web Pro"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latin typeface="Myriad Web Pro" charset="0"/>
                <a:ea typeface="ＭＳ Ｐゴシック" charset="0"/>
              </a:rPr>
              <a:t>Lessons Learned:</a:t>
            </a:r>
          </a:p>
        </p:txBody>
      </p:sp>
      <p:sp>
        <p:nvSpPr>
          <p:cNvPr id="33795" name="Content Placeholder 2"/>
          <p:cNvSpPr>
            <a:spLocks noGrp="1"/>
          </p:cNvSpPr>
          <p:nvPr>
            <p:ph idx="1"/>
          </p:nvPr>
        </p:nvSpPr>
        <p:spPr/>
        <p:txBody>
          <a:bodyPr/>
          <a:lstStyle/>
          <a:p>
            <a:r>
              <a:rPr lang="en-US" sz="1600" dirty="0">
                <a:latin typeface="Myriad Web Pro" charset="0"/>
                <a:ea typeface="ＭＳ Ｐゴシック" charset="0"/>
              </a:rPr>
              <a:t>Approach Senior Executive early on in </a:t>
            </a:r>
            <a:r>
              <a:rPr lang="en-US" sz="1600" dirty="0" smtClean="0">
                <a:latin typeface="Myriad Web Pro" charset="0"/>
                <a:ea typeface="ＭＳ Ｐゴシック" charset="0"/>
              </a:rPr>
              <a:t>the process</a:t>
            </a:r>
            <a:endParaRPr lang="en-US" sz="1600" dirty="0">
              <a:latin typeface="Myriad Web Pro" charset="0"/>
              <a:ea typeface="ＭＳ Ｐゴシック" charset="0"/>
            </a:endParaRPr>
          </a:p>
          <a:p>
            <a:r>
              <a:rPr lang="en-US" sz="1600" dirty="0">
                <a:latin typeface="Myriad Web Pro" charset="0"/>
                <a:ea typeface="ＭＳ Ｐゴシック" charset="0"/>
              </a:rPr>
              <a:t>This needs </a:t>
            </a:r>
            <a:r>
              <a:rPr lang="en-US" sz="1600" dirty="0" smtClean="0">
                <a:latin typeface="Myriad Web Pro" charset="0"/>
                <a:ea typeface="ＭＳ Ｐゴシック" charset="0"/>
              </a:rPr>
              <a:t>an </a:t>
            </a:r>
            <a:r>
              <a:rPr lang="en-US" sz="1600" dirty="0">
                <a:latin typeface="Myriad Web Pro" charset="0"/>
                <a:ea typeface="ＭＳ Ｐゴシック" charset="0"/>
              </a:rPr>
              <a:t>endorsement from the “top” in terms of priorities and </a:t>
            </a:r>
            <a:r>
              <a:rPr lang="en-US" sz="1600" dirty="0" smtClean="0">
                <a:latin typeface="Myriad Web Pro" charset="0"/>
                <a:ea typeface="ＭＳ Ｐゴシック" charset="0"/>
              </a:rPr>
              <a:t>sponsorship</a:t>
            </a:r>
            <a:endParaRPr lang="en-US" sz="1600" dirty="0">
              <a:latin typeface="Myriad Web Pro" charset="0"/>
              <a:ea typeface="ＭＳ Ｐゴシック" charset="0"/>
            </a:endParaRPr>
          </a:p>
          <a:p>
            <a:r>
              <a:rPr lang="en-US" sz="1600" dirty="0">
                <a:latin typeface="Myriad Web Pro" charset="0"/>
                <a:ea typeface="ＭＳ Ｐゴシック" charset="0"/>
              </a:rPr>
              <a:t>Develop a communication strategy and </a:t>
            </a:r>
            <a:r>
              <a:rPr lang="en-US" sz="1600" dirty="0" smtClean="0">
                <a:latin typeface="Myriad Web Pro" charset="0"/>
                <a:ea typeface="ＭＳ Ｐゴシック" charset="0"/>
              </a:rPr>
              <a:t>include change </a:t>
            </a:r>
            <a:r>
              <a:rPr lang="en-US" sz="1600" dirty="0">
                <a:latin typeface="Myriad Web Pro" charset="0"/>
                <a:ea typeface="ＭＳ Ｐゴシック" charset="0"/>
              </a:rPr>
              <a:t>management </a:t>
            </a:r>
            <a:r>
              <a:rPr lang="en-US" sz="1600" dirty="0" smtClean="0">
                <a:latin typeface="Myriad Web Pro" charset="0"/>
                <a:ea typeface="ＭＳ Ｐゴシック" charset="0"/>
              </a:rPr>
              <a:t>early on </a:t>
            </a:r>
            <a:endParaRPr lang="en-US" sz="1600" dirty="0">
              <a:latin typeface="Myriad Web Pro" charset="0"/>
              <a:ea typeface="ＭＳ Ｐゴシック" charset="0"/>
            </a:endParaRPr>
          </a:p>
          <a:p>
            <a:r>
              <a:rPr lang="en-US" sz="1600" dirty="0">
                <a:latin typeface="Myriad Web Pro" charset="0"/>
                <a:ea typeface="ＭＳ Ｐゴシック" charset="0"/>
              </a:rPr>
              <a:t>Hire a graduate student</a:t>
            </a:r>
          </a:p>
          <a:p>
            <a:r>
              <a:rPr lang="en-US" sz="1600" dirty="0">
                <a:latin typeface="Myriad Web Pro" charset="0"/>
                <a:ea typeface="ＭＳ Ｐゴシック" charset="0"/>
              </a:rPr>
              <a:t>Think Strategic Planning</a:t>
            </a:r>
          </a:p>
          <a:p>
            <a:r>
              <a:rPr lang="en-US" sz="1600" dirty="0">
                <a:latin typeface="Myriad Web Pro" charset="0"/>
                <a:ea typeface="ＭＳ Ｐゴシック" charset="0"/>
              </a:rPr>
              <a:t>Multi-prong approach of influence </a:t>
            </a:r>
            <a:endParaRPr lang="en-US" sz="1600" dirty="0" smtClean="0">
              <a:latin typeface="Myriad Web Pro" charset="0"/>
              <a:ea typeface="ＭＳ Ｐゴシック" charset="0"/>
            </a:endParaRPr>
          </a:p>
          <a:p>
            <a:r>
              <a:rPr lang="en-US" sz="1600" dirty="0" smtClean="0">
                <a:latin typeface="Myriad Web Pro" charset="0"/>
                <a:ea typeface="ＭＳ Ｐゴシック" charset="0"/>
              </a:rPr>
              <a:t>Committee attendance </a:t>
            </a:r>
          </a:p>
          <a:p>
            <a:r>
              <a:rPr lang="en-US" sz="1600" dirty="0" smtClean="0">
                <a:latin typeface="Myriad Web Pro" charset="0"/>
                <a:ea typeface="ＭＳ Ｐゴシック" charset="0"/>
              </a:rPr>
              <a:t>To be continued……</a:t>
            </a:r>
          </a:p>
          <a:p>
            <a:r>
              <a:rPr lang="en-US" sz="2400" b="1" dirty="0" smtClean="0">
                <a:latin typeface="Myriad Web Pro" charset="0"/>
                <a:ea typeface="ＭＳ Ｐゴシック" charset="0"/>
              </a:rPr>
              <a:t>Celebrate achievements!!!!</a:t>
            </a:r>
            <a:endParaRPr lang="en-US" sz="2400" b="1" dirty="0">
              <a:latin typeface="Myriad Web Pro" charset="0"/>
              <a:ea typeface="ＭＳ Ｐゴシック" charset="0"/>
            </a:endParaRPr>
          </a:p>
          <a:p>
            <a:endParaRPr lang="en-US" sz="1600" dirty="0">
              <a:latin typeface="Myriad Web Pro" charset="0"/>
              <a:ea typeface="ＭＳ Ｐゴシック" charset="0"/>
            </a:endParaRPr>
          </a:p>
          <a:p>
            <a:endParaRPr lang="en-US" sz="1600" dirty="0">
              <a:latin typeface="Myriad Web Pro" charset="0"/>
              <a:ea typeface="ＭＳ Ｐゴシック"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258887"/>
            <a:ext cx="8229600" cy="2184703"/>
          </a:xfrm>
        </p:spPr>
        <p:txBody>
          <a:bodyPr>
            <a:normAutofit/>
          </a:bodyPr>
          <a:lstStyle/>
          <a:p>
            <a:r>
              <a:rPr lang="en-CA" sz="2800" dirty="0" smtClean="0"/>
              <a:t>Thank you for your time. </a:t>
            </a:r>
            <a:br>
              <a:rPr lang="en-CA" sz="2800" dirty="0" smtClean="0"/>
            </a:br>
            <a:r>
              <a:rPr lang="en-CA" sz="2800" dirty="0"/>
              <a:t/>
            </a:r>
            <a:br>
              <a:rPr lang="en-CA" sz="2800" dirty="0"/>
            </a:br>
            <a:r>
              <a:rPr lang="en-CA" sz="2800" dirty="0" smtClean="0"/>
              <a:t>Questions</a:t>
            </a:r>
            <a:r>
              <a:rPr lang="en-CA" sz="2800" dirty="0"/>
              <a:t> </a:t>
            </a:r>
            <a:r>
              <a:rPr lang="en-CA" sz="2800" dirty="0" smtClean="0"/>
              <a:t>+ Comments?</a:t>
            </a:r>
            <a:endParaRPr lang="en-CA" sz="2800" dirty="0"/>
          </a:p>
        </p:txBody>
      </p:sp>
    </p:spTree>
    <p:extLst>
      <p:ext uri="{BB962C8B-B14F-4D97-AF65-F5344CB8AC3E}">
        <p14:creationId xmlns:p14="http://schemas.microsoft.com/office/powerpoint/2010/main" val="9715302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dirty="0">
              <a:latin typeface="Myriad Web Pro" charset="0"/>
              <a:ea typeface="ＭＳ Ｐゴシック" charset="0"/>
            </a:endParaRPr>
          </a:p>
        </p:txBody>
      </p:sp>
      <p:sp>
        <p:nvSpPr>
          <p:cNvPr id="36867" name="Content Placeholder 2"/>
          <p:cNvSpPr>
            <a:spLocks noGrp="1"/>
          </p:cNvSpPr>
          <p:nvPr>
            <p:ph idx="1"/>
          </p:nvPr>
        </p:nvSpPr>
        <p:spPr/>
        <p:txBody>
          <a:bodyPr/>
          <a:lstStyle/>
          <a:p>
            <a:endParaRPr lang="en-US" dirty="0">
              <a:latin typeface="Myriad Web Pro" charset="0"/>
              <a:ea typeface="ＭＳ Ｐゴシック" charset="0"/>
            </a:endParaRPr>
          </a:p>
        </p:txBody>
      </p:sp>
      <p:sp>
        <p:nvSpPr>
          <p:cNvPr id="36868" name="Rectangle 6"/>
          <p:cNvSpPr>
            <a:spLocks noChangeArrowheads="1"/>
          </p:cNvSpPr>
          <p:nvPr/>
        </p:nvSpPr>
        <p:spPr bwMode="auto">
          <a:xfrm>
            <a:off x="206375" y="5718175"/>
            <a:ext cx="5057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baseline="30000" dirty="0">
                <a:solidFill>
                  <a:srgbClr val="FFC000"/>
                </a:solidFill>
                <a:latin typeface="Myriad Pro" charset="0"/>
              </a:rPr>
              <a:t>Title of presentation</a:t>
            </a:r>
          </a:p>
        </p:txBody>
      </p:sp>
      <p:sp>
        <p:nvSpPr>
          <p:cNvPr id="36869" name="Rectangle 7"/>
          <p:cNvSpPr>
            <a:spLocks noChangeArrowheads="1"/>
          </p:cNvSpPr>
          <p:nvPr/>
        </p:nvSpPr>
        <p:spPr bwMode="auto">
          <a:xfrm>
            <a:off x="215900" y="620395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aseline="30000" dirty="0">
                <a:solidFill>
                  <a:srgbClr val="FFC000"/>
                </a:solidFill>
                <a:latin typeface="Knockout 32 Junior Cruisewt" charset="0"/>
              </a:rPr>
              <a:t>umanitoba.ca</a:t>
            </a:r>
          </a:p>
        </p:txBody>
      </p:sp>
      <p:sp>
        <p:nvSpPr>
          <p:cNvPr id="6" name="Rectangle 5"/>
          <p:cNvSpPr/>
          <p:nvPr/>
        </p:nvSpPr>
        <p:spPr>
          <a:xfrm>
            <a:off x="0" y="0"/>
            <a:ext cx="9144000" cy="6858000"/>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36871" name="Picture 8" descr="15877 ViewBook2011_Cover_FINpthsLR-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9" descr="UM_l_clrwt_horz.eps"/>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53125" y="5630863"/>
            <a:ext cx="274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82179"/>
            <a:ext cx="8229600" cy="3338167"/>
          </a:xfrm>
        </p:spPr>
        <p:txBody>
          <a:bodyPr>
            <a:normAutofit fontScale="92500" lnSpcReduction="20000"/>
          </a:bodyPr>
          <a:lstStyle/>
          <a:p>
            <a:endParaRPr lang="en-US" dirty="0" smtClean="0"/>
          </a:p>
          <a:p>
            <a:endParaRPr lang="en-US" dirty="0"/>
          </a:p>
          <a:p>
            <a:endParaRPr lang="en-US" dirty="0" smtClean="0"/>
          </a:p>
          <a:p>
            <a:endParaRPr lang="en-US" dirty="0"/>
          </a:p>
          <a:p>
            <a:pPr marL="0" indent="0">
              <a:buNone/>
            </a:pPr>
            <a:endParaRPr lang="en-US" dirty="0"/>
          </a:p>
          <a:p>
            <a:r>
              <a:rPr lang="en-US" sz="3600" b="1" dirty="0" smtClean="0">
                <a:solidFill>
                  <a:srgbClr val="E8A300"/>
                </a:solidFill>
                <a:effectLst>
                  <a:outerShdw blurRad="38100" dist="38100" dir="2700000" algn="tl">
                    <a:srgbClr val="000000">
                      <a:alpha val="43137"/>
                    </a:srgbClr>
                  </a:outerShdw>
                </a:effectLst>
              </a:rPr>
              <a:t>72%</a:t>
            </a:r>
            <a:r>
              <a:rPr lang="en-US" sz="3600" b="1" dirty="0" smtClean="0">
                <a:effectLst>
                  <a:outerShdw blurRad="38100" dist="38100" dir="2700000" algn="tl">
                    <a:srgbClr val="000000">
                      <a:alpha val="43137"/>
                    </a:srgbClr>
                  </a:outerShdw>
                </a:effectLst>
              </a:rPr>
              <a:t> </a:t>
            </a:r>
            <a:r>
              <a:rPr lang="en-US" dirty="0" smtClean="0"/>
              <a:t>of students were reported to have ‘invisible disabilities’ in 2011</a:t>
            </a:r>
            <a:endParaRPr lang="en-US" dirty="0"/>
          </a:p>
        </p:txBody>
      </p:sp>
    </p:spTree>
    <p:extLst>
      <p:ext uri="{BB962C8B-B14F-4D97-AF65-F5344CB8AC3E}">
        <p14:creationId xmlns:p14="http://schemas.microsoft.com/office/powerpoint/2010/main" val="2666894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13 Identified Invisible Disabilities at the University of Manitoba in 2011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4134294"/>
              </p:ext>
            </p:extLst>
          </p:nvPr>
        </p:nvGraphicFramePr>
        <p:xfrm>
          <a:off x="573932" y="1868453"/>
          <a:ext cx="7772400" cy="3992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3406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your Knowledge cont.</a:t>
            </a:r>
            <a:endParaRPr lang="en-CA" dirty="0"/>
          </a:p>
        </p:txBody>
      </p:sp>
      <p:sp>
        <p:nvSpPr>
          <p:cNvPr id="3" name="Content Placeholder 2"/>
          <p:cNvSpPr>
            <a:spLocks noGrp="1"/>
          </p:cNvSpPr>
          <p:nvPr>
            <p:ph idx="1"/>
          </p:nvPr>
        </p:nvSpPr>
        <p:spPr/>
        <p:txBody>
          <a:bodyPr/>
          <a:lstStyle/>
          <a:p>
            <a:pPr marL="0" indent="0">
              <a:buFontTx/>
              <a:buNone/>
              <a:defRPr/>
            </a:pPr>
            <a:r>
              <a:rPr lang="en-US" dirty="0"/>
              <a:t>How many </a:t>
            </a:r>
            <a:r>
              <a:rPr lang="en-US" dirty="0" smtClean="0"/>
              <a:t>faculty and staff work on campus:</a:t>
            </a:r>
          </a:p>
          <a:p>
            <a:pPr marL="0" indent="0">
              <a:buFontTx/>
              <a:buNone/>
              <a:defRPr/>
            </a:pPr>
            <a:r>
              <a:rPr lang="en-US" dirty="0"/>
              <a:t>	a) </a:t>
            </a:r>
            <a:r>
              <a:rPr lang="en-US" dirty="0" smtClean="0"/>
              <a:t>6,000</a:t>
            </a:r>
            <a:endParaRPr lang="en-US" dirty="0"/>
          </a:p>
          <a:p>
            <a:pPr marL="0" indent="0">
              <a:buNone/>
              <a:defRPr/>
            </a:pPr>
            <a:r>
              <a:rPr lang="en-US" dirty="0"/>
              <a:t>	b</a:t>
            </a:r>
            <a:r>
              <a:rPr lang="en-US" dirty="0" smtClean="0"/>
              <a:t>) 11,000</a:t>
            </a:r>
            <a:endParaRPr lang="en-US" dirty="0"/>
          </a:p>
          <a:p>
            <a:pPr marL="0" indent="0">
              <a:buFontTx/>
              <a:buNone/>
              <a:defRPr/>
            </a:pPr>
            <a:r>
              <a:rPr lang="en-US" dirty="0" smtClean="0"/>
              <a:t>	c) 16,000</a:t>
            </a:r>
          </a:p>
          <a:p>
            <a:pPr marL="0" indent="0">
              <a:buFontTx/>
              <a:buNone/>
              <a:defRPr/>
            </a:pPr>
            <a:r>
              <a:rPr lang="en-US" dirty="0"/>
              <a:t>	d) </a:t>
            </a:r>
            <a:r>
              <a:rPr lang="en-US" dirty="0" smtClean="0"/>
              <a:t>21,000</a:t>
            </a:r>
            <a:endParaRPr lang="en-US" dirty="0"/>
          </a:p>
          <a:p>
            <a:endParaRPr lang="en-CA" dirty="0"/>
          </a:p>
        </p:txBody>
      </p:sp>
    </p:spTree>
    <p:extLst>
      <p:ext uri="{BB962C8B-B14F-4D97-AF65-F5344CB8AC3E}">
        <p14:creationId xmlns:p14="http://schemas.microsoft.com/office/powerpoint/2010/main" val="110998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your Knowledge cont.</a:t>
            </a:r>
            <a:endParaRPr lang="en-CA" dirty="0"/>
          </a:p>
        </p:txBody>
      </p:sp>
      <p:sp>
        <p:nvSpPr>
          <p:cNvPr id="3" name="Content Placeholder 2"/>
          <p:cNvSpPr>
            <a:spLocks noGrp="1"/>
          </p:cNvSpPr>
          <p:nvPr>
            <p:ph idx="1"/>
          </p:nvPr>
        </p:nvSpPr>
        <p:spPr/>
        <p:txBody>
          <a:bodyPr/>
          <a:lstStyle/>
          <a:p>
            <a:pPr marL="0" indent="0">
              <a:buFontTx/>
              <a:buNone/>
              <a:defRPr/>
            </a:pPr>
            <a:endParaRPr lang="en-US" dirty="0" smtClean="0"/>
          </a:p>
          <a:p>
            <a:pPr marL="0" indent="0">
              <a:buNone/>
              <a:defRPr/>
            </a:pPr>
            <a:endParaRPr lang="en-US" dirty="0"/>
          </a:p>
          <a:p>
            <a:pPr marL="0" indent="0">
              <a:buNone/>
              <a:defRPr/>
            </a:pPr>
            <a:endParaRPr lang="en-US" dirty="0" smtClean="0"/>
          </a:p>
          <a:p>
            <a:pPr marL="0" indent="0">
              <a:buNone/>
              <a:defRPr/>
            </a:pPr>
            <a:r>
              <a:rPr lang="en-US" dirty="0"/>
              <a:t>	</a:t>
            </a:r>
            <a:r>
              <a:rPr lang="en-US" b="1" dirty="0">
                <a:solidFill>
                  <a:srgbClr val="E8A300"/>
                </a:solidFill>
                <a:effectLst>
                  <a:outerShdw blurRad="38100" dist="38100" dir="2700000" algn="tl">
                    <a:srgbClr val="000000">
                      <a:alpha val="43137"/>
                    </a:srgbClr>
                  </a:outerShdw>
                </a:effectLst>
              </a:rPr>
              <a:t>b</a:t>
            </a:r>
            <a:r>
              <a:rPr lang="en-US" b="1" dirty="0" smtClean="0">
                <a:solidFill>
                  <a:srgbClr val="E8A300"/>
                </a:solidFill>
                <a:effectLst>
                  <a:outerShdw blurRad="38100" dist="38100" dir="2700000" algn="tl">
                    <a:srgbClr val="000000">
                      <a:alpha val="43137"/>
                    </a:srgbClr>
                  </a:outerShdw>
                </a:effectLst>
              </a:rPr>
              <a:t>) 11,000</a:t>
            </a:r>
            <a:endParaRPr lang="en-US" b="1" dirty="0">
              <a:solidFill>
                <a:srgbClr val="E8A300"/>
              </a:solidFill>
              <a:effectLst>
                <a:outerShdw blurRad="38100" dist="38100" dir="2700000" algn="tl">
                  <a:srgbClr val="000000">
                    <a:alpha val="43137"/>
                  </a:srgbClr>
                </a:outerShdw>
              </a:effectLst>
            </a:endParaRPr>
          </a:p>
          <a:p>
            <a:endParaRPr lang="en-CA" dirty="0"/>
          </a:p>
        </p:txBody>
      </p:sp>
    </p:spTree>
    <p:extLst>
      <p:ext uri="{BB962C8B-B14F-4D97-AF65-F5344CB8AC3E}">
        <p14:creationId xmlns:p14="http://schemas.microsoft.com/office/powerpoint/2010/main" val="38063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30200" y="839788"/>
            <a:ext cx="7772400" cy="1416050"/>
          </a:xfrm>
        </p:spPr>
        <p:txBody>
          <a:bodyPr/>
          <a:lstStyle/>
          <a:p>
            <a:r>
              <a:rPr lang="en-US" sz="2800" dirty="0">
                <a:solidFill>
                  <a:schemeClr val="tx1">
                    <a:lumMod val="65000"/>
                    <a:lumOff val="35000"/>
                  </a:schemeClr>
                </a:solidFill>
                <a:latin typeface="Myriad Web Pro" charset="0"/>
                <a:ea typeface="ＭＳ Ｐゴシック" charset="0"/>
                <a:hlinkClick r:id="rId3"/>
              </a:rPr>
              <a:t>The Accessibility for Manitobans Act </a:t>
            </a:r>
            <a:br>
              <a:rPr lang="en-US" sz="2800" dirty="0">
                <a:solidFill>
                  <a:schemeClr val="tx1">
                    <a:lumMod val="65000"/>
                    <a:lumOff val="35000"/>
                  </a:schemeClr>
                </a:solidFill>
                <a:latin typeface="Myriad Web Pro" charset="0"/>
                <a:ea typeface="ＭＳ Ｐゴシック" charset="0"/>
                <a:hlinkClick r:id="rId3"/>
              </a:rPr>
            </a:br>
            <a:r>
              <a:rPr lang="en-US" sz="2800" dirty="0">
                <a:solidFill>
                  <a:schemeClr val="tx1">
                    <a:lumMod val="65000"/>
                    <a:lumOff val="35000"/>
                  </a:schemeClr>
                </a:solidFill>
                <a:latin typeface="Myriad Web Pro" charset="0"/>
                <a:ea typeface="ＭＳ Ｐゴシック" charset="0"/>
                <a:hlinkClick r:id="rId3"/>
              </a:rPr>
              <a:t>became </a:t>
            </a:r>
            <a:r>
              <a:rPr lang="en-US" sz="2800" dirty="0">
                <a:solidFill>
                  <a:srgbClr val="595959"/>
                </a:solidFill>
                <a:latin typeface="Myriad Web Pro" charset="0"/>
                <a:ea typeface="ＭＳ Ｐゴシック" charset="0"/>
                <a:hlinkClick r:id="rId3"/>
              </a:rPr>
              <a:t>law</a:t>
            </a:r>
            <a:r>
              <a:rPr lang="en-US" sz="2800" dirty="0">
                <a:solidFill>
                  <a:schemeClr val="tx1">
                    <a:lumMod val="65000"/>
                    <a:lumOff val="35000"/>
                  </a:schemeClr>
                </a:solidFill>
                <a:latin typeface="Myriad Web Pro" charset="0"/>
                <a:ea typeface="ＭＳ Ｐゴシック" charset="0"/>
                <a:hlinkClick r:id="rId3"/>
              </a:rPr>
              <a:t> on December 5, 2013.</a:t>
            </a:r>
            <a:br>
              <a:rPr lang="en-US" sz="2800" dirty="0">
                <a:solidFill>
                  <a:schemeClr val="tx1">
                    <a:lumMod val="65000"/>
                    <a:lumOff val="35000"/>
                  </a:schemeClr>
                </a:solidFill>
                <a:latin typeface="Myriad Web Pro" charset="0"/>
                <a:ea typeface="ＭＳ Ｐゴシック" charset="0"/>
                <a:hlinkClick r:id="rId3"/>
              </a:rPr>
            </a:br>
            <a:endParaRPr lang="en-US" sz="2800" dirty="0">
              <a:solidFill>
                <a:schemeClr val="tx1">
                  <a:lumMod val="65000"/>
                  <a:lumOff val="35000"/>
                </a:schemeClr>
              </a:solidFill>
              <a:latin typeface="Myriad Web Pro" charset="0"/>
              <a:ea typeface="ＭＳ Ｐゴシック" charset="0"/>
            </a:endParaRPr>
          </a:p>
        </p:txBody>
      </p:sp>
      <p:sp>
        <p:nvSpPr>
          <p:cNvPr id="19459" name="Content Placeholder 2"/>
          <p:cNvSpPr>
            <a:spLocks noGrp="1"/>
          </p:cNvSpPr>
          <p:nvPr>
            <p:ph idx="1"/>
          </p:nvPr>
        </p:nvSpPr>
        <p:spPr/>
        <p:txBody>
          <a:bodyPr/>
          <a:lstStyle/>
          <a:p>
            <a:r>
              <a:rPr lang="en-US" sz="2800" dirty="0">
                <a:latin typeface="Myriad Web Pro" charset="0"/>
                <a:ea typeface="ＭＳ Ｐゴシック" charset="0"/>
              </a:rPr>
              <a:t>Legislation applies to all organizations that provide goods and services </a:t>
            </a:r>
          </a:p>
          <a:p>
            <a:r>
              <a:rPr lang="en-US" sz="2800" dirty="0">
                <a:latin typeface="Myriad Web Pro" charset="0"/>
                <a:ea typeface="ＭＳ Ｐゴシック" charset="0"/>
              </a:rPr>
              <a:t>Identify, prevent, and remove barriers to participation</a:t>
            </a:r>
          </a:p>
          <a:p>
            <a:r>
              <a:rPr lang="en-US" sz="2800" dirty="0">
                <a:latin typeface="Myriad Web Pro" charset="0"/>
                <a:ea typeface="ＭＳ Ｐゴシック" charset="0"/>
              </a:rPr>
              <a:t>Accessibility Plans due in 2016</a:t>
            </a:r>
          </a:p>
          <a:p>
            <a:r>
              <a:rPr lang="en-US" sz="2800" dirty="0">
                <a:latin typeface="Myriad Web Pro" charset="0"/>
                <a:ea typeface="ＭＳ Ｐゴシック" charset="0"/>
              </a:rPr>
              <a:t>Commitment to make Manitoba inclusive for everyone by 2023</a:t>
            </a:r>
          </a:p>
          <a:p>
            <a:endParaRPr lang="en-US" dirty="0">
              <a:latin typeface="Myriad Web Pro" charset="0"/>
              <a:ea typeface="ＭＳ Ｐゴシック"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Custom 1">
      <a:dk1>
        <a:srgbClr val="000000"/>
      </a:dk1>
      <a:lt1>
        <a:srgbClr val="FFFFFF"/>
      </a:lt1>
      <a:dk2>
        <a:srgbClr val="000000"/>
      </a:dk2>
      <a:lt2>
        <a:srgbClr val="808080"/>
      </a:lt2>
      <a:accent1>
        <a:srgbClr val="FF6600"/>
      </a:accent1>
      <a:accent2>
        <a:srgbClr val="FF9900"/>
      </a:accent2>
      <a:accent3>
        <a:srgbClr val="0099CC"/>
      </a:accent3>
      <a:accent4>
        <a:srgbClr val="336699"/>
      </a:accent4>
      <a:accent5>
        <a:srgbClr val="CC9900"/>
      </a:accent5>
      <a:accent6>
        <a:srgbClr val="3B5600"/>
      </a:accent6>
      <a:hlink>
        <a:srgbClr val="800000"/>
      </a:hlink>
      <a:folHlink>
        <a:srgbClr val="996633"/>
      </a:folHlink>
    </a:clrScheme>
    <a:fontScheme name="1_Custom Design">
      <a:majorFont>
        <a:latin typeface="Myriad Web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Myriad Web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Myriad Web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Myriad Web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Myriad Web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8868</TotalTime>
  <Words>2382</Words>
  <Application>Microsoft Office PowerPoint</Application>
  <PresentationFormat>On-screen Show (4:3)</PresentationFormat>
  <Paragraphs>460</Paragraphs>
  <Slides>48</Slides>
  <Notes>39</Notes>
  <HiddenSlides>0</HiddenSlides>
  <MMClips>0</MMClips>
  <ScaleCrop>false</ScaleCrop>
  <HeadingPairs>
    <vt:vector size="4" baseType="variant">
      <vt:variant>
        <vt:lpstr>Theme</vt:lpstr>
      </vt:variant>
      <vt:variant>
        <vt:i4>5</vt:i4>
      </vt:variant>
      <vt:variant>
        <vt:lpstr>Slide Titles</vt:lpstr>
      </vt:variant>
      <vt:variant>
        <vt:i4>48</vt:i4>
      </vt:variant>
    </vt:vector>
  </HeadingPairs>
  <TitlesOfParts>
    <vt:vector size="53" baseType="lpstr">
      <vt:lpstr>1_Custom Design</vt:lpstr>
      <vt:lpstr>6_Custom Design</vt:lpstr>
      <vt:lpstr>2_Custom Design</vt:lpstr>
      <vt:lpstr>7_Custom Design</vt:lpstr>
      <vt:lpstr>3_Custom Design</vt:lpstr>
      <vt:lpstr>   </vt:lpstr>
      <vt:lpstr>Test your Knowledge</vt:lpstr>
      <vt:lpstr>PowerPoint Presentation</vt:lpstr>
      <vt:lpstr>Test your Knowledge cont. </vt:lpstr>
      <vt:lpstr>PowerPoint Presentation</vt:lpstr>
      <vt:lpstr>The 13 Identified Invisible Disabilities at the University of Manitoba in 2011</vt:lpstr>
      <vt:lpstr>Test your Knowledge cont.</vt:lpstr>
      <vt:lpstr>Test your Knowledge cont.</vt:lpstr>
      <vt:lpstr>The Accessibility for Manitobans Act  became law on December 5, 2013. </vt:lpstr>
      <vt:lpstr>Customer Service Regulation </vt:lpstr>
      <vt:lpstr>What we are doing… our plan of action</vt:lpstr>
      <vt:lpstr>What we are doing… our plan of action</vt:lpstr>
      <vt:lpstr>Respond to Accessibility for Manitobans Act</vt:lpstr>
      <vt:lpstr>PowerPoint Presentation</vt:lpstr>
      <vt:lpstr>PowerPoint Presentation</vt:lpstr>
      <vt:lpstr>Develop Committees</vt:lpstr>
      <vt:lpstr>Develop Committees</vt:lpstr>
      <vt:lpstr>PowerPoint Presentation</vt:lpstr>
      <vt:lpstr> Steering Committee Members</vt:lpstr>
      <vt:lpstr>PowerPoint Presentation</vt:lpstr>
      <vt:lpstr>Accessibility Plan Subcommittee Members </vt:lpstr>
      <vt:lpstr>Information and Communication Subcommittee Members  </vt:lpstr>
      <vt:lpstr>PowerPoint Presentation</vt:lpstr>
      <vt:lpstr>Customer Service</vt:lpstr>
      <vt:lpstr>PowerPoint Presentation</vt:lpstr>
      <vt:lpstr>Sponsorship</vt:lpstr>
      <vt:lpstr>PowerPoint Presentation</vt:lpstr>
      <vt:lpstr>PowerPoint Presentation</vt:lpstr>
      <vt:lpstr>PSI Working Group</vt:lpstr>
      <vt:lpstr>Accessibility Videos</vt:lpstr>
      <vt:lpstr>PowerPoint Presentation</vt:lpstr>
      <vt:lpstr>Consulting with Our Community Survey</vt:lpstr>
      <vt:lpstr>Consulting with Our Community Survey</vt:lpstr>
      <vt:lpstr>Consulting with Our Community Survey</vt:lpstr>
      <vt:lpstr>Worksheets and Workshops</vt:lpstr>
      <vt:lpstr>Worksheets and Workshops </vt:lpstr>
      <vt:lpstr>Worksheets and Workshops</vt:lpstr>
      <vt:lpstr>Barrier Removal and Prevention Strategy</vt:lpstr>
      <vt:lpstr>Community Consultation and Feedback</vt:lpstr>
      <vt:lpstr>http://umanitoba.ca/human_rights/ama_fb.html</vt:lpstr>
      <vt:lpstr>http://umanitoba.ca/human_rights/ama_fb.html</vt:lpstr>
      <vt:lpstr>Creating an Accessibility Plan</vt:lpstr>
      <vt:lpstr>PowerPoint Presentation</vt:lpstr>
      <vt:lpstr>The next steps… Moving onto the next AMA standard</vt:lpstr>
      <vt:lpstr>Raising Awareness</vt:lpstr>
      <vt:lpstr>Lessons Learned:</vt:lpstr>
      <vt:lpstr>Thank you for your time.   Questions + Comments?</vt:lpstr>
      <vt:lpstr>PowerPoint Presentation</vt:lpstr>
    </vt:vector>
  </TitlesOfParts>
  <Company>UofM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st.laurent</dc:creator>
  <cp:lastModifiedBy>Jackie Gruber</cp:lastModifiedBy>
  <cp:revision>482</cp:revision>
  <cp:lastPrinted>2014-12-16T19:53:22Z</cp:lastPrinted>
  <dcterms:created xsi:type="dcterms:W3CDTF">2012-03-01T18:44:57Z</dcterms:created>
  <dcterms:modified xsi:type="dcterms:W3CDTF">2016-05-26T17:17:19Z</dcterms:modified>
</cp:coreProperties>
</file>