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59" r:id="rId7"/>
    <p:sldId id="260" r:id="rId8"/>
    <p:sldId id="261" r:id="rId9"/>
    <p:sldId id="262" r:id="rId10"/>
    <p:sldId id="263" r:id="rId11"/>
    <p:sldId id="264" r:id="rId12"/>
    <p:sldId id="265" r:id="rId13"/>
    <p:sldId id="271" r:id="rId14"/>
    <p:sldId id="272" r:id="rId15"/>
    <p:sldId id="273" r:id="rId16"/>
    <p:sldId id="291"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6" d="100"/>
          <a:sy n="116" d="100"/>
        </p:scale>
        <p:origin x="14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sz="6000" b="1" i="0">
                <a:latin typeface="Arial Bold"/>
                <a:cs typeface="Arial Bold"/>
              </a:defRPr>
            </a:lvl1pPr>
          </a:lstStyle>
          <a:p>
            <a:r>
              <a:rPr lang="en-CA" dirty="0" smtClean="0"/>
              <a:t>Titre</a:t>
            </a:r>
            <a:endParaRPr lang="en-US" dirty="0"/>
          </a:p>
        </p:txBody>
      </p:sp>
      <p:pic>
        <p:nvPicPr>
          <p:cNvPr id="8" name="Picture 7" descr="Top swoos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89888"/>
          </a:xfrm>
          <a:prstGeom prst="rect">
            <a:avLst/>
          </a:prstGeom>
        </p:spPr>
      </p:pic>
      <p:pic>
        <p:nvPicPr>
          <p:cNvPr id="3" name="Picture 2" descr="MAOlogo_f_blu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74502" y="5230269"/>
            <a:ext cx="2869797" cy="1181536"/>
          </a:xfrm>
          <a:prstGeom prst="rect">
            <a:avLst/>
          </a:prstGeom>
        </p:spPr>
      </p:pic>
    </p:spTree>
    <p:extLst>
      <p:ext uri="{BB962C8B-B14F-4D97-AF65-F5344CB8AC3E}">
        <p14:creationId xmlns:p14="http://schemas.microsoft.com/office/powerpoint/2010/main" val="410928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19053" y="388567"/>
            <a:ext cx="8876129" cy="1143000"/>
          </a:xfrm>
          <a:prstGeom prst="rect">
            <a:avLst/>
          </a:prstGeom>
        </p:spPr>
        <p:txBody>
          <a:bodyPr>
            <a:normAutofit/>
          </a:bodyPr>
          <a:lstStyle>
            <a:lvl1pPr algn="ctr">
              <a:defRPr sz="4800" b="1" i="0">
                <a:latin typeface="Arial Bold"/>
                <a:cs typeface="Arial Bold"/>
              </a:defRPr>
            </a:lvl1pPr>
          </a:lstStyle>
          <a:p>
            <a:r>
              <a:rPr lang="fr-FR" dirty="0" smtClean="0"/>
              <a:t>Entête</a:t>
            </a:r>
            <a:endParaRPr lang="en-US" dirty="0"/>
          </a:p>
        </p:txBody>
      </p:sp>
      <p:pic>
        <p:nvPicPr>
          <p:cNvPr id="9" name="Picture 8" descr="Bottom swoos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15516"/>
            <a:ext cx="9134856" cy="710184"/>
          </a:xfrm>
          <a:prstGeom prst="rect">
            <a:avLst/>
          </a:prstGeom>
        </p:spPr>
      </p:pic>
      <p:sp>
        <p:nvSpPr>
          <p:cNvPr id="14" name="Subtitle 16"/>
          <p:cNvSpPr>
            <a:spLocks noGrp="1"/>
          </p:cNvSpPr>
          <p:nvPr>
            <p:ph type="subTitle" idx="1" hasCustomPrompt="1"/>
          </p:nvPr>
        </p:nvSpPr>
        <p:spPr>
          <a:xfrm>
            <a:off x="119053" y="1753767"/>
            <a:ext cx="8876128" cy="1199704"/>
          </a:xfrm>
          <a:prstGeom prst="rect">
            <a:avLst/>
          </a:prstGeom>
        </p:spPr>
        <p:txBody>
          <a:bodyPr lIns="45720" rIns="45720"/>
          <a:lstStyle>
            <a:lvl1pPr marL="0" marR="64008" indent="0" algn="l">
              <a:buNone/>
              <a:defRPr sz="2800" b="0">
                <a:solidFill>
                  <a:schemeClr val="tx1"/>
                </a:solidFill>
                <a:latin typeface="Arial"/>
                <a:cs typeface="Aria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err="1" smtClean="0"/>
              <a:t>Inserer</a:t>
            </a:r>
            <a:r>
              <a:rPr kumimoji="0" lang="en-US" dirty="0" smtClean="0"/>
              <a:t> du </a:t>
            </a:r>
            <a:r>
              <a:rPr kumimoji="0" lang="en-US" dirty="0" err="1" smtClean="0"/>
              <a:t>contenu</a:t>
            </a:r>
            <a:endParaRPr kumimoji="0" lang="en-US" dirty="0"/>
          </a:p>
        </p:txBody>
      </p:sp>
      <p:pic>
        <p:nvPicPr>
          <p:cNvPr id="7" name="Picture 6" descr="MAOlogo_f_blu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92819" y="5585409"/>
            <a:ext cx="1776541" cy="731427"/>
          </a:xfrm>
          <a:prstGeom prst="rect">
            <a:avLst/>
          </a:prstGeom>
        </p:spPr>
      </p:pic>
    </p:spTree>
    <p:extLst>
      <p:ext uri="{BB962C8B-B14F-4D97-AF65-F5344CB8AC3E}">
        <p14:creationId xmlns:p14="http://schemas.microsoft.com/office/powerpoint/2010/main" val="15953633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36003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MAF@gov.mb.c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MAO@gov.mb.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macmillan\AppData\Local\Microsoft\Windows\INetCache\Content.Outlook\IDN690GH\MAO_Manitoba Accessibility Fund_GovMB_F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0963" y="1476888"/>
            <a:ext cx="3443971" cy="2076450"/>
          </a:xfrm>
          <a:prstGeom prst="rect">
            <a:avLst/>
          </a:prstGeom>
          <a:noFill/>
          <a:ln>
            <a:noFill/>
          </a:ln>
        </p:spPr>
      </p:pic>
      <p:sp>
        <p:nvSpPr>
          <p:cNvPr id="5" name="Rectangle 4"/>
          <p:cNvSpPr/>
          <p:nvPr/>
        </p:nvSpPr>
        <p:spPr>
          <a:xfrm>
            <a:off x="803564" y="3726424"/>
            <a:ext cx="6149686" cy="1569660"/>
          </a:xfrm>
          <a:prstGeom prst="rect">
            <a:avLst/>
          </a:prstGeom>
        </p:spPr>
        <p:txBody>
          <a:bodyPr wrap="square">
            <a:spAutoFit/>
          </a:bodyPr>
          <a:lstStyle/>
          <a:p>
            <a:r>
              <a:rPr lang="fr-CA" sz="3200" b="1" dirty="0"/>
              <a:t>Année pilote </a:t>
            </a:r>
            <a:r>
              <a:rPr lang="fr-CA" sz="3200" b="1" dirty="0" smtClean="0"/>
              <a:t>2022/23</a:t>
            </a:r>
            <a:r>
              <a:rPr lang="fr-CA" sz="3200" b="1" dirty="0"/>
              <a:t/>
            </a:r>
            <a:br>
              <a:rPr lang="fr-CA" sz="3200" b="1" dirty="0"/>
            </a:br>
            <a:r>
              <a:rPr lang="fr-CA" sz="3200" b="1" dirty="0"/>
              <a:t>Aperçu pour les candidats</a:t>
            </a:r>
          </a:p>
          <a:p>
            <a:r>
              <a:rPr lang="fr-CA" sz="3200" b="1" dirty="0"/>
              <a:t>Date limite : </a:t>
            </a:r>
            <a:r>
              <a:rPr lang="fr-CA" sz="3200" b="1" dirty="0" smtClean="0"/>
              <a:t>Le 15</a:t>
            </a:r>
            <a:r>
              <a:rPr lang="fr-CA" sz="3200" b="1" dirty="0"/>
              <a:t> avril 2022</a:t>
            </a:r>
          </a:p>
        </p:txBody>
      </p:sp>
    </p:spTree>
    <p:extLst>
      <p:ext uri="{BB962C8B-B14F-4D97-AF65-F5344CB8AC3E}">
        <p14:creationId xmlns:p14="http://schemas.microsoft.com/office/powerpoint/2010/main" val="1847777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 Choix </a:t>
            </a:r>
          </a:p>
        </p:txBody>
      </p:sp>
      <p:sp>
        <p:nvSpPr>
          <p:cNvPr id="3" name="Subtitle 2"/>
          <p:cNvSpPr>
            <a:spLocks noGrp="1"/>
          </p:cNvSpPr>
          <p:nvPr>
            <p:ph type="subTitle" idx="1"/>
          </p:nvPr>
        </p:nvSpPr>
        <p:spPr/>
        <p:txBody>
          <a:bodyPr/>
          <a:lstStyle/>
          <a:p>
            <a:pPr lvl="0"/>
            <a:r>
              <a:rPr lang="fr-CA" sz="2000" b="1"/>
              <a:t>Admissibilité : </a:t>
            </a:r>
            <a:r>
              <a:rPr lang="fr-CA" sz="2000"/>
              <a:t>Le demandeur et le projet répondent à tous les critères d’admissibilité et ont respecté les conditions de demande avant la date limite.</a:t>
            </a:r>
            <a:r>
              <a:rPr lang="fr-CA" sz="2000" b="1"/>
              <a:t> </a:t>
            </a:r>
            <a:r>
              <a:rPr lang="fr-CA" sz="2000"/>
              <a:t>Le projet promeut les objectifs de 2022-2023. 	</a:t>
            </a:r>
          </a:p>
          <a:p>
            <a:r>
              <a:rPr lang="fr-CA" sz="2000"/>
              <a:t> </a:t>
            </a:r>
          </a:p>
          <a:p>
            <a:pPr lvl="0"/>
            <a:r>
              <a:rPr lang="fr-CA" sz="2000" b="1"/>
              <a:t>Capacité :</a:t>
            </a:r>
            <a:r>
              <a:rPr lang="fr-CA" sz="2000"/>
              <a:t> Le demandeur a-t-il la capacité d’administrer, de gérer et de superviser le projet avec les ressources humaines et financières disponibles? Le demandeur fait-il preuve d’un engagement envers l’accessibilité?</a:t>
            </a:r>
          </a:p>
          <a:p>
            <a:r>
              <a:rPr lang="fr-CA" sz="2000" b="1"/>
              <a:t> </a:t>
            </a:r>
          </a:p>
          <a:p>
            <a:pPr lvl="0"/>
            <a:r>
              <a:rPr lang="fr-CA" sz="2000" b="1"/>
              <a:t>Plan de travail, budget et résultats :</a:t>
            </a:r>
            <a:r>
              <a:rPr lang="fr-CA" sz="2000"/>
              <a:t> Le projet définit-il des étapes claires sous-tendues par un budget raisonnable et selon un calendrier réalisable? Le projet présente-t-il des résultats réalisables et un moyen de les évaluer?</a:t>
            </a:r>
          </a:p>
          <a:p>
            <a:r>
              <a:rPr lang="fr-CA" b="1"/>
              <a:t> </a:t>
            </a:r>
          </a:p>
          <a:p>
            <a:endParaRPr lang="en-CA" dirty="0"/>
          </a:p>
        </p:txBody>
      </p:sp>
    </p:spTree>
    <p:extLst>
      <p:ext uri="{BB962C8B-B14F-4D97-AF65-F5344CB8AC3E}">
        <p14:creationId xmlns:p14="http://schemas.microsoft.com/office/powerpoint/2010/main" val="3214294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245806"/>
            <a:ext cx="8876129" cy="1285761"/>
          </a:xfrm>
        </p:spPr>
        <p:txBody>
          <a:bodyPr/>
          <a:lstStyle/>
          <a:p>
            <a:r>
              <a:rPr lang="fr-CA"/>
              <a:t> Choix</a:t>
            </a:r>
          </a:p>
        </p:txBody>
      </p:sp>
      <p:sp>
        <p:nvSpPr>
          <p:cNvPr id="3" name="Subtitle 2"/>
          <p:cNvSpPr>
            <a:spLocks noGrp="1"/>
          </p:cNvSpPr>
          <p:nvPr>
            <p:ph type="subTitle" idx="1"/>
          </p:nvPr>
        </p:nvSpPr>
        <p:spPr>
          <a:xfrm>
            <a:off x="119053" y="1130710"/>
            <a:ext cx="8876128" cy="4621161"/>
          </a:xfrm>
        </p:spPr>
        <p:txBody>
          <a:bodyPr/>
          <a:lstStyle/>
          <a:p>
            <a:r>
              <a:rPr lang="fr-CA" sz="2000" b="1" dirty="0"/>
              <a:t> </a:t>
            </a:r>
            <a:r>
              <a:rPr lang="fr-CA" sz="2000" b="1" dirty="0" smtClean="0"/>
              <a:t>Intégration</a:t>
            </a:r>
            <a:r>
              <a:rPr lang="fr-CA" sz="2000" b="1" dirty="0"/>
              <a:t> :</a:t>
            </a:r>
            <a:r>
              <a:rPr lang="fr-CA" sz="2000" dirty="0"/>
              <a:t> Le demandeur </a:t>
            </a:r>
            <a:r>
              <a:rPr lang="fr-CA" sz="2000" dirty="0" err="1"/>
              <a:t>a-t-il</a:t>
            </a:r>
            <a:r>
              <a:rPr lang="fr-CA" sz="2000" dirty="0"/>
              <a:t> intégré l’expertise des Manitobains victimes de barrières dans l’élaboration, la réalisation ou l’évaluation du projet? Le projet demandera-t-il la participation d’un nombre important de personnes ou d’organismes?</a:t>
            </a:r>
          </a:p>
          <a:p>
            <a:r>
              <a:rPr lang="fr-CA" sz="2000" dirty="0"/>
              <a:t> </a:t>
            </a:r>
          </a:p>
          <a:p>
            <a:pPr lvl="0"/>
            <a:r>
              <a:rPr lang="fr-CA" sz="2000" b="1" dirty="0"/>
              <a:t>Effets :</a:t>
            </a:r>
            <a:r>
              <a:rPr lang="fr-CA" sz="2000" dirty="0"/>
              <a:t> Le projet proposé améliorera-t-il la sensibilisation à l’accessibilité et la conformité à la Loi sur l’accessibilité pour les Manitobains? Le projet bénéficiera-t-il à un nombre important de personnes ou servira-t-il de modèle à d’autres organismes? Le projet cible-t-il une population ou une région mal desservie? </a:t>
            </a:r>
          </a:p>
          <a:p>
            <a:r>
              <a:rPr lang="fr-CA" sz="2000" dirty="0"/>
              <a:t> </a:t>
            </a:r>
          </a:p>
          <a:p>
            <a:pPr lvl="0"/>
            <a:r>
              <a:rPr lang="fr-CA" sz="2000" b="1" dirty="0"/>
              <a:t>Autres points à envisager :</a:t>
            </a:r>
            <a:r>
              <a:rPr lang="fr-CA" sz="2000" dirty="0"/>
              <a:t> Selon la demande, la priorité sera accordée aux projets innovants, qui répondent aux besoins déterminés et qui favorisent l’accessibilité au-delà de la période de financement. </a:t>
            </a:r>
          </a:p>
          <a:p>
            <a:endParaRPr lang="en-CA" dirty="0"/>
          </a:p>
        </p:txBody>
      </p:sp>
    </p:spTree>
    <p:extLst>
      <p:ext uri="{BB962C8B-B14F-4D97-AF65-F5344CB8AC3E}">
        <p14:creationId xmlns:p14="http://schemas.microsoft.com/office/powerpoint/2010/main" val="413818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PRÉSENTATION DE LA DEMANDE POUR 2022-2023</a:t>
            </a:r>
          </a:p>
        </p:txBody>
      </p:sp>
      <p:sp>
        <p:nvSpPr>
          <p:cNvPr id="3" name="Subtitle 2"/>
          <p:cNvSpPr>
            <a:spLocks noGrp="1"/>
          </p:cNvSpPr>
          <p:nvPr>
            <p:ph type="subTitle" idx="1"/>
          </p:nvPr>
        </p:nvSpPr>
        <p:spPr>
          <a:xfrm>
            <a:off x="688258" y="1341067"/>
            <a:ext cx="7620000" cy="4926383"/>
          </a:xfrm>
        </p:spPr>
        <p:txBody>
          <a:bodyPr/>
          <a:lstStyle/>
          <a:p>
            <a:endParaRPr lang="en-CA" sz="2400" dirty="0" smtClean="0"/>
          </a:p>
          <a:p>
            <a:endParaRPr lang="en-CA" sz="2400" dirty="0" smtClean="0"/>
          </a:p>
          <a:p>
            <a:endParaRPr lang="en-CA" sz="2400" dirty="0" smtClean="0"/>
          </a:p>
          <a:p>
            <a:endParaRPr lang="en-CA" sz="2400" dirty="0" smtClean="0"/>
          </a:p>
          <a:p>
            <a:endParaRPr lang="en-CA" sz="200" dirty="0" smtClean="0"/>
          </a:p>
          <a:p>
            <a:pPr marL="342900" indent="-342900">
              <a:buFont typeface="Arial" panose="020B0604020202020204" pitchFamily="34" charset="0"/>
              <a:buChar char="•"/>
            </a:pPr>
            <a:r>
              <a:rPr lang="fr-CA" sz="2400" dirty="0"/>
              <a:t>Le processus de réception des demandes commence le 1</a:t>
            </a:r>
            <a:r>
              <a:rPr lang="fr-CA" sz="2400" baseline="30000" dirty="0"/>
              <a:t>er</a:t>
            </a:r>
            <a:r>
              <a:rPr lang="fr-CA" sz="2400" dirty="0"/>
              <a:t> mars 2022.</a:t>
            </a:r>
          </a:p>
          <a:p>
            <a:pPr marL="342900" indent="-342900">
              <a:buFont typeface="Arial" panose="020B0604020202020204" pitchFamily="34" charset="0"/>
              <a:buChar char="•"/>
            </a:pPr>
            <a:r>
              <a:rPr lang="fr-CA" sz="2400" dirty="0"/>
              <a:t>La date limite pour présenter une demande est le 15 avril 2022.</a:t>
            </a:r>
          </a:p>
          <a:p>
            <a:pPr marL="342900" indent="-342900">
              <a:buFont typeface="Arial" panose="020B0604020202020204" pitchFamily="34" charset="0"/>
              <a:buChar char="•"/>
            </a:pPr>
            <a:r>
              <a:rPr lang="fr-CA" sz="2400" dirty="0"/>
              <a:t>Les organismes ne peuvent présenter qu’une seule demande, mais peuvent collaborer à plusieurs projets.</a:t>
            </a:r>
          </a:p>
          <a:p>
            <a:endParaRPr lang="en-CA" dirty="0"/>
          </a:p>
        </p:txBody>
      </p:sp>
      <p:pic>
        <p:nvPicPr>
          <p:cNvPr id="4" name="Content Placeholder 3" descr="4 disability icons with illustrated wheelchair, brain highlighted on a head, two profiles with a two=way arrow between their mouths and stick figure walking using a white cane.&#10;&#10;Manitoba Accessibility Fund and Manitoba government logo with buffalo" title="Logo for MAF"/>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4929" y="1849618"/>
            <a:ext cx="2717727" cy="1359117"/>
          </a:xfrm>
          <a:prstGeom prst="rect">
            <a:avLst/>
          </a:prstGeom>
          <a:noFill/>
          <a:ln>
            <a:noFill/>
          </a:ln>
        </p:spPr>
      </p:pic>
    </p:spTree>
    <p:extLst>
      <p:ext uri="{BB962C8B-B14F-4D97-AF65-F5344CB8AC3E}">
        <p14:creationId xmlns:p14="http://schemas.microsoft.com/office/powerpoint/2010/main" val="4065753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PRÉSENTATION DE LA DEMANDE </a:t>
            </a:r>
          </a:p>
        </p:txBody>
      </p:sp>
      <p:sp>
        <p:nvSpPr>
          <p:cNvPr id="3" name="Subtitle 2"/>
          <p:cNvSpPr>
            <a:spLocks noGrp="1"/>
          </p:cNvSpPr>
          <p:nvPr>
            <p:ph type="subTitle" idx="1"/>
          </p:nvPr>
        </p:nvSpPr>
        <p:spPr/>
        <p:txBody>
          <a:bodyPr/>
          <a:lstStyle/>
          <a:p>
            <a:r>
              <a:rPr lang="en-CA" dirty="0" smtClean="0"/>
              <a:t>AccessibilityMB.ca/fund.fr.html</a:t>
            </a:r>
            <a:endParaRPr lang="en-CA" dirty="0"/>
          </a:p>
        </p:txBody>
      </p:sp>
      <p:pic>
        <p:nvPicPr>
          <p:cNvPr id="4" name="Picture 3"/>
          <p:cNvPicPr>
            <a:picLocks noChangeAspect="1"/>
          </p:cNvPicPr>
          <p:nvPr/>
        </p:nvPicPr>
        <p:blipFill>
          <a:blip r:embed="rId2"/>
          <a:stretch>
            <a:fillRect/>
          </a:stretch>
        </p:blipFill>
        <p:spPr>
          <a:xfrm>
            <a:off x="304800" y="2475177"/>
            <a:ext cx="2495928" cy="2357660"/>
          </a:xfrm>
          <a:prstGeom prst="rect">
            <a:avLst/>
          </a:prstGeom>
        </p:spPr>
      </p:pic>
      <p:pic>
        <p:nvPicPr>
          <p:cNvPr id="5" name="Picture 4"/>
          <p:cNvPicPr>
            <a:picLocks noChangeAspect="1"/>
          </p:cNvPicPr>
          <p:nvPr/>
        </p:nvPicPr>
        <p:blipFill>
          <a:blip r:embed="rId3"/>
          <a:stretch>
            <a:fillRect/>
          </a:stretch>
        </p:blipFill>
        <p:spPr>
          <a:xfrm>
            <a:off x="3311459" y="2454019"/>
            <a:ext cx="2203221" cy="2937628"/>
          </a:xfrm>
          <a:prstGeom prst="rect">
            <a:avLst/>
          </a:prstGeom>
        </p:spPr>
      </p:pic>
      <p:pic>
        <p:nvPicPr>
          <p:cNvPr id="6" name="Picture 5"/>
          <p:cNvPicPr>
            <a:picLocks noChangeAspect="1"/>
          </p:cNvPicPr>
          <p:nvPr/>
        </p:nvPicPr>
        <p:blipFill>
          <a:blip r:embed="rId4"/>
          <a:stretch>
            <a:fillRect/>
          </a:stretch>
        </p:blipFill>
        <p:spPr>
          <a:xfrm>
            <a:off x="6165130" y="2475177"/>
            <a:ext cx="2440707" cy="2895312"/>
          </a:xfrm>
          <a:prstGeom prst="rect">
            <a:avLst/>
          </a:prstGeom>
        </p:spPr>
      </p:pic>
    </p:spTree>
    <p:extLst>
      <p:ext uri="{BB962C8B-B14F-4D97-AF65-F5344CB8AC3E}">
        <p14:creationId xmlns:p14="http://schemas.microsoft.com/office/powerpoint/2010/main" val="129381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226142"/>
            <a:ext cx="8876129" cy="1022555"/>
          </a:xfrm>
        </p:spPr>
        <p:txBody>
          <a:bodyPr>
            <a:normAutofit/>
          </a:bodyPr>
          <a:lstStyle/>
          <a:p>
            <a:r>
              <a:rPr lang="fr-CA" sz="4000" dirty="0"/>
              <a:t>Renseignements sur le demandeur</a:t>
            </a:r>
          </a:p>
        </p:txBody>
      </p:sp>
      <p:sp>
        <p:nvSpPr>
          <p:cNvPr id="3" name="Subtitle 2"/>
          <p:cNvSpPr>
            <a:spLocks noGrp="1"/>
          </p:cNvSpPr>
          <p:nvPr>
            <p:ph type="subTitle" idx="1"/>
          </p:nvPr>
        </p:nvSpPr>
        <p:spPr>
          <a:xfrm>
            <a:off x="685800" y="1410928"/>
            <a:ext cx="7448550" cy="4768645"/>
          </a:xfrm>
        </p:spPr>
        <p:txBody>
          <a:bodyPr/>
          <a:lstStyle/>
          <a:p>
            <a:pPr marL="457200" lvl="0" indent="-457200">
              <a:buFont typeface="Arial" panose="020B0604020202020204" pitchFamily="34" charset="0"/>
              <a:buChar char="•"/>
            </a:pPr>
            <a:r>
              <a:rPr lang="fr-CA" dirty="0"/>
              <a:t>nom légal complet de l’organisme ou de l’entreprise</a:t>
            </a:r>
            <a:endParaRPr lang="en-CA" dirty="0"/>
          </a:p>
          <a:p>
            <a:pPr marL="457200" lvl="0" indent="-457200">
              <a:buFont typeface="Arial" panose="020B0604020202020204" pitchFamily="34" charset="0"/>
              <a:buChar char="•"/>
            </a:pPr>
            <a:r>
              <a:rPr lang="fr-CA" dirty="0"/>
              <a:t>nom de la personne-ressource</a:t>
            </a:r>
            <a:endParaRPr lang="en-CA" dirty="0"/>
          </a:p>
          <a:p>
            <a:pPr marL="457200" lvl="0" indent="-457200">
              <a:buFont typeface="Arial" panose="020B0604020202020204" pitchFamily="34" charset="0"/>
              <a:buChar char="•"/>
            </a:pPr>
            <a:r>
              <a:rPr lang="fr-CA" dirty="0"/>
              <a:t>téléphone (travail)</a:t>
            </a:r>
            <a:endParaRPr lang="en-CA" dirty="0"/>
          </a:p>
          <a:p>
            <a:pPr marL="457200" lvl="0" indent="-457200">
              <a:buFont typeface="Arial" panose="020B0604020202020204" pitchFamily="34" charset="0"/>
              <a:buChar char="•"/>
            </a:pPr>
            <a:r>
              <a:rPr lang="en-CA" dirty="0" err="1"/>
              <a:t>courriel</a:t>
            </a:r>
            <a:r>
              <a:rPr lang="en-CA" dirty="0"/>
              <a:t> </a:t>
            </a:r>
            <a:r>
              <a:rPr lang="en-CA" dirty="0" err="1"/>
              <a:t>professionnel</a:t>
            </a:r>
            <a:endParaRPr lang="en-CA" dirty="0"/>
          </a:p>
          <a:p>
            <a:pPr marL="457200" lvl="0" indent="-457200">
              <a:buFont typeface="Arial" panose="020B0604020202020204" pitchFamily="34" charset="0"/>
              <a:buChar char="•"/>
            </a:pPr>
            <a:r>
              <a:rPr lang="fr-CA" dirty="0"/>
              <a:t>Avez-vous un site Web? Si oui,</a:t>
            </a:r>
            <a:r>
              <a:rPr lang="fr-CA" b="1" dirty="0"/>
              <a:t> </a:t>
            </a:r>
            <a:r>
              <a:rPr lang="fr-CA" dirty="0"/>
              <a:t>veuillez indiquer l’adresse. </a:t>
            </a:r>
            <a:endParaRPr lang="en-CA" dirty="0"/>
          </a:p>
          <a:p>
            <a:pPr marL="457200" lvl="0" indent="-457200">
              <a:buFont typeface="Arial" panose="020B0604020202020204" pitchFamily="34" charset="0"/>
              <a:buChar char="•"/>
            </a:pPr>
            <a:r>
              <a:rPr lang="fr-CA" dirty="0"/>
              <a:t>Pouvez-vous attester de vos activités au Manitoba depuis au moins un an? </a:t>
            </a:r>
            <a:endParaRPr lang="en-CA" dirty="0"/>
          </a:p>
          <a:p>
            <a:endParaRPr lang="en-CA" dirty="0"/>
          </a:p>
        </p:txBody>
      </p:sp>
    </p:spTree>
    <p:extLst>
      <p:ext uri="{BB962C8B-B14F-4D97-AF65-F5344CB8AC3E}">
        <p14:creationId xmlns:p14="http://schemas.microsoft.com/office/powerpoint/2010/main" val="762128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1" y="250723"/>
            <a:ext cx="8641221" cy="722672"/>
          </a:xfrm>
        </p:spPr>
        <p:txBody>
          <a:bodyPr>
            <a:normAutofit fontScale="90000"/>
          </a:bodyPr>
          <a:lstStyle/>
          <a:p>
            <a:r>
              <a:rPr lang="fr-CA" sz="3600"/>
              <a:t>Catégories de demandeurs du Manitoba </a:t>
            </a:r>
          </a:p>
        </p:txBody>
      </p:sp>
      <p:sp>
        <p:nvSpPr>
          <p:cNvPr id="3" name="Subtitle 2"/>
          <p:cNvSpPr>
            <a:spLocks noGrp="1"/>
          </p:cNvSpPr>
          <p:nvPr>
            <p:ph type="subTitle" idx="1"/>
          </p:nvPr>
        </p:nvSpPr>
        <p:spPr>
          <a:xfrm>
            <a:off x="353961" y="983228"/>
            <a:ext cx="8641219" cy="4847302"/>
          </a:xfrm>
        </p:spPr>
        <p:txBody>
          <a:bodyPr/>
          <a:lstStyle/>
          <a:p>
            <a:r>
              <a:rPr lang="fr-CA" sz="2000" b="1" dirty="0"/>
              <a:t>Organismes sans but lucratif</a:t>
            </a:r>
            <a:r>
              <a:rPr lang="fr-CA" sz="2000" dirty="0"/>
              <a:t>, y compris les organismes de bienfaisance, les syndicats et les organisations professionnelles ou autres, qui sont enregistrées auprès de l’Office des compagnies ou les petits organismes sans but lucratif avec un compte bancaire enregistré et en activité depuis au moins un an. Le Fonds pour l’accessibilité du Manitoba finance les organismes sans but lucratif dans les réserves</a:t>
            </a:r>
            <a:r>
              <a:rPr lang="fr-CA" sz="2000" dirty="0" smtClean="0"/>
              <a:t>.</a:t>
            </a:r>
            <a:endParaRPr lang="en-CA" sz="2000" dirty="0" smtClean="0"/>
          </a:p>
          <a:p>
            <a:pPr>
              <a:spcBef>
                <a:spcPts val="1200"/>
              </a:spcBef>
            </a:pPr>
            <a:r>
              <a:rPr lang="fr-CA" sz="2000" b="1" dirty="0"/>
              <a:t>Municipalités</a:t>
            </a:r>
            <a:r>
              <a:rPr lang="fr-CA" sz="2000" dirty="0"/>
              <a:t> et autorités locales, y compris les districts d’aménagement et les conseils communautaires des Affaires du Nord. </a:t>
            </a:r>
            <a:endParaRPr lang="en-CA" sz="2000" dirty="0" smtClean="0"/>
          </a:p>
          <a:p>
            <a:pPr>
              <a:spcBef>
                <a:spcPts val="1200"/>
              </a:spcBef>
            </a:pPr>
            <a:r>
              <a:rPr lang="fr-CA" sz="2000" b="1" dirty="0"/>
              <a:t>Entreprises</a:t>
            </a:r>
            <a:r>
              <a:rPr lang="fr-CA" sz="2000" dirty="0"/>
              <a:t> y compris les franchises enregistrées auprès de l’Office des compagnies.  Le Fonds pour l’accessibilité du Manitoba finance les entreprises dans les réserves</a:t>
            </a:r>
            <a:r>
              <a:rPr lang="fr-CA" sz="2000" dirty="0" smtClean="0"/>
              <a:t>.</a:t>
            </a:r>
            <a:endParaRPr lang="en-CA" sz="2000" dirty="0" smtClean="0"/>
          </a:p>
          <a:p>
            <a:pPr>
              <a:spcBef>
                <a:spcPts val="1200"/>
              </a:spcBef>
            </a:pPr>
            <a:r>
              <a:rPr lang="fr-CA" sz="2000" b="1" dirty="0"/>
              <a:t>Organismes du secteur public</a:t>
            </a:r>
            <a:r>
              <a:rPr lang="fr-CA" sz="2000" dirty="0"/>
              <a:t>, y compris les universités, les collèges et les divisions scolaires. Les sociétés d’État ne sont pas admissibles.</a:t>
            </a:r>
          </a:p>
        </p:txBody>
      </p:sp>
    </p:spTree>
    <p:extLst>
      <p:ext uri="{BB962C8B-B14F-4D97-AF65-F5344CB8AC3E}">
        <p14:creationId xmlns:p14="http://schemas.microsoft.com/office/powerpoint/2010/main" val="2377582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157316"/>
            <a:ext cx="8876129" cy="1374251"/>
          </a:xfrm>
        </p:spPr>
        <p:txBody>
          <a:bodyPr>
            <a:noAutofit/>
          </a:bodyPr>
          <a:lstStyle/>
          <a:p>
            <a:r>
              <a:rPr lang="fr-CA" sz="4000" dirty="0"/>
              <a:t>Fournir les numéros d’organisme de bienfaisance </a:t>
            </a:r>
            <a:r>
              <a:rPr lang="fr-CA" sz="4000" dirty="0" smtClean="0"/>
              <a:t>ou </a:t>
            </a:r>
            <a:r>
              <a:rPr lang="fr-CA" sz="4000" dirty="0"/>
              <a:t>d’entreprise</a:t>
            </a:r>
          </a:p>
        </p:txBody>
      </p:sp>
      <p:sp>
        <p:nvSpPr>
          <p:cNvPr id="3" name="Subtitle 2"/>
          <p:cNvSpPr>
            <a:spLocks noGrp="1"/>
          </p:cNvSpPr>
          <p:nvPr>
            <p:ph type="subTitle" idx="1"/>
          </p:nvPr>
        </p:nvSpPr>
        <p:spPr>
          <a:xfrm>
            <a:off x="825910" y="1591175"/>
            <a:ext cx="7452851" cy="3795252"/>
          </a:xfrm>
        </p:spPr>
        <p:txBody>
          <a:bodyPr/>
          <a:lstStyle/>
          <a:p>
            <a:r>
              <a:rPr lang="fr-CA" sz="2600" dirty="0"/>
              <a:t>Numéro d’organisme de bienfaisance enregistré</a:t>
            </a:r>
          </a:p>
          <a:p>
            <a:endParaRPr lang="fr-CA" sz="2600" dirty="0" smtClean="0"/>
          </a:p>
          <a:p>
            <a:r>
              <a:rPr lang="fr-CA" sz="2600" dirty="0" smtClean="0"/>
              <a:t>Numéro </a:t>
            </a:r>
            <a:r>
              <a:rPr lang="fr-CA" sz="2600" dirty="0"/>
              <a:t>d’entreprise ou de société</a:t>
            </a:r>
          </a:p>
          <a:p>
            <a:endParaRPr lang="fr-CA" sz="2600" dirty="0" smtClean="0"/>
          </a:p>
          <a:p>
            <a:r>
              <a:rPr lang="fr-CA" sz="2600" dirty="0" smtClean="0"/>
              <a:t>Organisme </a:t>
            </a:r>
            <a:r>
              <a:rPr lang="fr-CA" sz="2600" dirty="0"/>
              <a:t>sans but lucratif non constitué en société :  Parlez-nous de votre organisme sans but lucratif non constitué en société, de son année de création, d’exemples de ses programmes principaux et s’il possède un compte bancaire.  </a:t>
            </a:r>
          </a:p>
        </p:txBody>
      </p:sp>
    </p:spTree>
    <p:extLst>
      <p:ext uri="{BB962C8B-B14F-4D97-AF65-F5344CB8AC3E}">
        <p14:creationId xmlns:p14="http://schemas.microsoft.com/office/powerpoint/2010/main" val="934108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4" y="388567"/>
            <a:ext cx="8557648" cy="820801"/>
          </a:xfrm>
        </p:spPr>
        <p:txBody>
          <a:bodyPr>
            <a:normAutofit fontScale="90000"/>
          </a:bodyPr>
          <a:lstStyle/>
          <a:p>
            <a:r>
              <a:rPr lang="fr-CA"/>
              <a:t>Description du projet</a:t>
            </a:r>
          </a:p>
        </p:txBody>
      </p:sp>
      <p:sp>
        <p:nvSpPr>
          <p:cNvPr id="3" name="Subtitle 2"/>
          <p:cNvSpPr>
            <a:spLocks noGrp="1"/>
          </p:cNvSpPr>
          <p:nvPr>
            <p:ph type="subTitle" idx="1"/>
          </p:nvPr>
        </p:nvSpPr>
        <p:spPr>
          <a:xfrm>
            <a:off x="437534" y="1209368"/>
            <a:ext cx="7949382" cy="4965289"/>
          </a:xfrm>
        </p:spPr>
        <p:txBody>
          <a:bodyPr/>
          <a:lstStyle/>
          <a:p>
            <a:pPr marL="342900" indent="-342900">
              <a:buFont typeface="Arial" panose="020B0604020202020204" pitchFamily="34" charset="0"/>
              <a:buChar char="•"/>
            </a:pPr>
            <a:r>
              <a:rPr lang="fr-CA" sz="2200" dirty="0"/>
              <a:t>Titre du projet</a:t>
            </a:r>
          </a:p>
          <a:p>
            <a:pPr marL="342900" indent="-342900">
              <a:buFont typeface="Arial" panose="020B0604020202020204" pitchFamily="34" charset="0"/>
              <a:buChar char="•"/>
            </a:pPr>
            <a:endParaRPr lang="en-CA" sz="800" dirty="0"/>
          </a:p>
          <a:p>
            <a:pPr marL="342900" indent="-342900">
              <a:buFont typeface="Arial" panose="020B0604020202020204" pitchFamily="34" charset="0"/>
              <a:buChar char="•"/>
            </a:pPr>
            <a:r>
              <a:rPr lang="fr-CA" sz="2200" dirty="0"/>
              <a:t>Sélectionnez un ou plusieurs des trois objectifs du Fonds pour l’accessibilité du Manitoba auxquels le projet répondra.</a:t>
            </a:r>
          </a:p>
          <a:p>
            <a:pPr marL="342900" indent="-342900">
              <a:buFont typeface="Arial" panose="020B0604020202020204" pitchFamily="34" charset="0"/>
              <a:buChar char="•"/>
            </a:pPr>
            <a:endParaRPr lang="en-CA" sz="800" dirty="0" smtClean="0"/>
          </a:p>
          <a:p>
            <a:pPr marL="342900" indent="-342900">
              <a:buFont typeface="Arial" panose="020B0604020202020204" pitchFamily="34" charset="0"/>
              <a:buChar char="•"/>
            </a:pPr>
            <a:r>
              <a:rPr lang="fr-CA" sz="2200" dirty="0"/>
              <a:t>Fournissez un résumé de votre projet (300 mots maximum).</a:t>
            </a:r>
          </a:p>
          <a:p>
            <a:r>
              <a:rPr lang="fr-CA" sz="2200" dirty="0"/>
              <a:t>	</a:t>
            </a:r>
            <a:r>
              <a:rPr lang="fr-CA" sz="2200" dirty="0" smtClean="0"/>
              <a:t>	Décrivez </a:t>
            </a:r>
            <a:r>
              <a:rPr lang="fr-CA" sz="2200" dirty="0"/>
              <a:t>comment le projet répondra à l’objectif ou aux </a:t>
            </a:r>
            <a:r>
              <a:rPr lang="fr-CA" sz="2200" dirty="0" smtClean="0"/>
              <a:t>		objectifs </a:t>
            </a:r>
            <a:r>
              <a:rPr lang="fr-CA" sz="2200" dirty="0"/>
              <a:t>par le biais d’activités, d’outils, de ressources </a:t>
            </a:r>
            <a:r>
              <a:rPr lang="fr-CA" sz="2200" dirty="0" smtClean="0"/>
              <a:t>			et de </a:t>
            </a:r>
            <a:r>
              <a:rPr lang="fr-CA" sz="2200" dirty="0"/>
              <a:t>formation et d’échange améliorée de </a:t>
            </a:r>
            <a:r>
              <a:rPr lang="fr-CA" sz="2200" dirty="0" smtClean="0"/>
              <a:t>					      renseignements </a:t>
            </a:r>
            <a:r>
              <a:rPr lang="fr-CA" sz="2200" dirty="0"/>
              <a:t>et </a:t>
            </a:r>
            <a:r>
              <a:rPr lang="fr-CA" sz="2200" dirty="0" smtClean="0"/>
              <a:t>la </a:t>
            </a:r>
            <a:r>
              <a:rPr lang="fr-CA" sz="2200" dirty="0"/>
              <a:t>communication.  </a:t>
            </a:r>
          </a:p>
          <a:p>
            <a:pPr marL="342900" indent="-342900">
              <a:buFont typeface="Arial" panose="020B0604020202020204" pitchFamily="34" charset="0"/>
              <a:buChar char="•"/>
            </a:pPr>
            <a:r>
              <a:rPr lang="fr-CA" sz="2200" dirty="0"/>
              <a:t>Échéancier</a:t>
            </a:r>
          </a:p>
          <a:p>
            <a:r>
              <a:rPr lang="fr-CA" sz="2200" dirty="0"/>
              <a:t>	</a:t>
            </a:r>
            <a:r>
              <a:rPr lang="fr-CA" sz="2200" dirty="0" smtClean="0"/>
              <a:t>	Indiquez </a:t>
            </a:r>
            <a:r>
              <a:rPr lang="fr-CA" sz="2200" dirty="0"/>
              <a:t>les dates de début et de fin du projet (les </a:t>
            </a:r>
            <a:r>
              <a:rPr lang="fr-CA" sz="2200" dirty="0" smtClean="0"/>
              <a:t>		 		projets doivent </a:t>
            </a:r>
            <a:r>
              <a:rPr lang="fr-CA" sz="2200" dirty="0"/>
              <a:t>être terminés avant le 31 mars 2023).</a:t>
            </a:r>
          </a:p>
          <a:p>
            <a:endParaRPr lang="en-CA" dirty="0"/>
          </a:p>
        </p:txBody>
      </p:sp>
    </p:spTree>
    <p:extLst>
      <p:ext uri="{BB962C8B-B14F-4D97-AF65-F5344CB8AC3E}">
        <p14:creationId xmlns:p14="http://schemas.microsoft.com/office/powerpoint/2010/main" val="3322600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6981"/>
            <a:ext cx="8385581" cy="825909"/>
          </a:xfrm>
        </p:spPr>
        <p:txBody>
          <a:bodyPr/>
          <a:lstStyle/>
          <a:p>
            <a:r>
              <a:rPr lang="fr-CA"/>
              <a:t>Description de l’organisme</a:t>
            </a:r>
          </a:p>
        </p:txBody>
      </p:sp>
      <p:sp>
        <p:nvSpPr>
          <p:cNvPr id="3" name="Subtitle 2"/>
          <p:cNvSpPr>
            <a:spLocks noGrp="1"/>
          </p:cNvSpPr>
          <p:nvPr>
            <p:ph type="subTitle" idx="1"/>
          </p:nvPr>
        </p:nvSpPr>
        <p:spPr>
          <a:xfrm>
            <a:off x="609601" y="1209368"/>
            <a:ext cx="7855974" cy="4758813"/>
          </a:xfrm>
        </p:spPr>
        <p:txBody>
          <a:bodyPr/>
          <a:lstStyle/>
          <a:p>
            <a:pPr marL="342900" indent="-342900">
              <a:buFont typeface="Arial" panose="020B0604020202020204" pitchFamily="34" charset="0"/>
              <a:buChar char="•"/>
            </a:pPr>
            <a:r>
              <a:rPr lang="fr-CA" sz="2000" dirty="0"/>
              <a:t>Quels sont le mandat et le but de votre organisme et ses principales activités?  (Les grands organismes peuvent souhaiter mettre l’accent sur la division ou le service à l’origine du projet.)</a:t>
            </a:r>
          </a:p>
          <a:p>
            <a:endParaRPr lang="en-CA" sz="700" dirty="0"/>
          </a:p>
          <a:p>
            <a:pPr marL="342900" indent="-342900">
              <a:buFont typeface="Arial" panose="020B0604020202020204" pitchFamily="34" charset="0"/>
              <a:buChar char="•"/>
            </a:pPr>
            <a:r>
              <a:rPr lang="fr-CA" sz="2000" dirty="0"/>
              <a:t>Décrivez votre expérience antérieure en matière d’accessibilité, par exemple la formation du personnel pour répondre aux normes de service à la clientèle et d’emploi de Loi sur l’accessibilité pour les Manitobains. Vous pouvez également consulter le site AccessibilityMB.ca.</a:t>
            </a:r>
          </a:p>
          <a:p>
            <a:pPr marL="342900" indent="-342900">
              <a:buFont typeface="Arial" panose="020B0604020202020204" pitchFamily="34" charset="0"/>
              <a:buChar char="•"/>
            </a:pPr>
            <a:endParaRPr lang="en-CA" sz="700" dirty="0"/>
          </a:p>
          <a:p>
            <a:pPr marL="342900" indent="-342900">
              <a:buFont typeface="Arial" panose="020B0604020202020204" pitchFamily="34" charset="0"/>
              <a:buChar char="•"/>
            </a:pPr>
            <a:r>
              <a:rPr lang="fr-CA" sz="2000" dirty="0"/>
              <a:t>Décrivez les compétences de l’équipe du projet. </a:t>
            </a:r>
          </a:p>
          <a:p>
            <a:endParaRPr lang="en-CA" sz="700" dirty="0"/>
          </a:p>
          <a:p>
            <a:endParaRPr lang="fr-CA" sz="2400" dirty="0" smtClean="0"/>
          </a:p>
          <a:p>
            <a:r>
              <a:rPr lang="fr-CA" sz="2400" dirty="0"/>
              <a:t>	</a:t>
            </a:r>
            <a:r>
              <a:rPr lang="fr-CA" sz="2400" dirty="0" smtClean="0"/>
              <a:t>	</a:t>
            </a:r>
            <a:r>
              <a:rPr lang="fr-CA" sz="2400" dirty="0"/>
              <a:t>	= au critère de sélection « capacité »</a:t>
            </a:r>
          </a:p>
        </p:txBody>
      </p:sp>
    </p:spTree>
    <p:extLst>
      <p:ext uri="{BB962C8B-B14F-4D97-AF65-F5344CB8AC3E}">
        <p14:creationId xmlns:p14="http://schemas.microsoft.com/office/powerpoint/2010/main" val="514098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619431"/>
            <a:ext cx="8876129" cy="912135"/>
          </a:xfrm>
        </p:spPr>
        <p:txBody>
          <a:bodyPr/>
          <a:lstStyle/>
          <a:p>
            <a:r>
              <a:rPr lang="fr-CA"/>
              <a:t>Plan de travail et résultats</a:t>
            </a:r>
          </a:p>
        </p:txBody>
      </p:sp>
      <p:sp>
        <p:nvSpPr>
          <p:cNvPr id="3" name="Subtitle 2"/>
          <p:cNvSpPr>
            <a:spLocks noGrp="1"/>
          </p:cNvSpPr>
          <p:nvPr>
            <p:ph type="subTitle" idx="1"/>
          </p:nvPr>
        </p:nvSpPr>
        <p:spPr>
          <a:xfrm>
            <a:off x="648928" y="1558733"/>
            <a:ext cx="7809271" cy="5097283"/>
          </a:xfrm>
        </p:spPr>
        <p:txBody>
          <a:bodyPr/>
          <a:lstStyle/>
          <a:p>
            <a:pPr marL="457200" indent="-457200">
              <a:buFont typeface="Arial" panose="020B0604020202020204" pitchFamily="34" charset="0"/>
              <a:buChar char="•"/>
            </a:pPr>
            <a:r>
              <a:rPr lang="fr-CA" sz="2400" dirty="0"/>
              <a:t>Fournissez un plan de travail détaillé du projet, y compris les principales activités et les échéanciers.</a:t>
            </a:r>
          </a:p>
          <a:p>
            <a:pPr marL="457200" indent="-457200">
              <a:buFont typeface="Arial" panose="020B0604020202020204" pitchFamily="34" charset="0"/>
              <a:buChar char="•"/>
            </a:pPr>
            <a:endParaRPr lang="en-CA" sz="800" dirty="0" smtClean="0"/>
          </a:p>
          <a:p>
            <a:pPr marL="457200" indent="-457200">
              <a:buFont typeface="Arial" panose="020B0604020202020204" pitchFamily="34" charset="0"/>
              <a:buChar char="•"/>
            </a:pPr>
            <a:r>
              <a:rPr lang="fr-CA" sz="2400" dirty="0"/>
              <a:t>Quels sont les résultats escomptés?</a:t>
            </a:r>
          </a:p>
          <a:p>
            <a:pPr marL="457200" indent="-457200">
              <a:buFont typeface="Arial" panose="020B0604020202020204" pitchFamily="34" charset="0"/>
              <a:buChar char="•"/>
            </a:pPr>
            <a:endParaRPr lang="en-CA" sz="800" dirty="0" smtClean="0"/>
          </a:p>
          <a:p>
            <a:pPr marL="457200" indent="-457200">
              <a:buFont typeface="Arial" panose="020B0604020202020204" pitchFamily="34" charset="0"/>
              <a:buChar char="•"/>
            </a:pPr>
            <a:r>
              <a:rPr lang="fr-CA" sz="2400" dirty="0"/>
              <a:t>Comment allez-vous évaluer et mesurer si vous avez atteint les objectifs du projet? </a:t>
            </a:r>
          </a:p>
          <a:p>
            <a:r>
              <a:rPr lang="fr-CA" sz="2400" dirty="0" smtClean="0"/>
              <a:t>			Par </a:t>
            </a:r>
            <a:r>
              <a:rPr lang="fr-CA" sz="2400" dirty="0"/>
              <a:t>exemple le nombre de participants ou </a:t>
            </a:r>
            <a:r>
              <a:rPr lang="fr-CA" sz="2400" dirty="0" smtClean="0"/>
              <a:t>			la </a:t>
            </a:r>
            <a:r>
              <a:rPr lang="fr-CA" sz="2400" dirty="0"/>
              <a:t>distribution de nouveaux outils. </a:t>
            </a:r>
            <a:endParaRPr lang="fr-CA" sz="2400" dirty="0" smtClean="0"/>
          </a:p>
          <a:p>
            <a:endParaRPr lang="fr-CA" sz="2400" dirty="0"/>
          </a:p>
          <a:p>
            <a:r>
              <a:rPr lang="fr-CA" sz="2400" dirty="0" smtClean="0"/>
              <a:t>= </a:t>
            </a:r>
            <a:r>
              <a:rPr lang="fr-CA" sz="2400" dirty="0"/>
              <a:t>au critère de sélection « plan de travail et résultats »</a:t>
            </a:r>
          </a:p>
        </p:txBody>
      </p:sp>
    </p:spTree>
    <p:extLst>
      <p:ext uri="{BB962C8B-B14F-4D97-AF65-F5344CB8AC3E}">
        <p14:creationId xmlns:p14="http://schemas.microsoft.com/office/powerpoint/2010/main" val="423221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Mise en contexte</a:t>
            </a:r>
            <a:endParaRPr lang="en-US" dirty="0"/>
          </a:p>
        </p:txBody>
      </p:sp>
      <p:sp>
        <p:nvSpPr>
          <p:cNvPr id="3" name="Subtitle 2"/>
          <p:cNvSpPr>
            <a:spLocks noGrp="1"/>
          </p:cNvSpPr>
          <p:nvPr>
            <p:ph type="subTitle" idx="1"/>
          </p:nvPr>
        </p:nvSpPr>
        <p:spPr>
          <a:xfrm>
            <a:off x="285750" y="1531566"/>
            <a:ext cx="8709432" cy="4031033"/>
          </a:xfrm>
        </p:spPr>
        <p:txBody>
          <a:bodyPr/>
          <a:lstStyle/>
          <a:p>
            <a:pPr lvl="0"/>
            <a:r>
              <a:rPr lang="fr-CA" sz="2000" dirty="0">
                <a:solidFill>
                  <a:prstClr val="black"/>
                </a:solidFill>
              </a:rPr>
              <a:t>En avril 2021, le gouvernement du Manitoba a annoncé la création d’un fonds de dotation de 20 millions de dollars détenu par la Winnipeg </a:t>
            </a:r>
            <a:r>
              <a:rPr lang="fr-CA" sz="2000" dirty="0" err="1">
                <a:solidFill>
                  <a:prstClr val="black"/>
                </a:solidFill>
              </a:rPr>
              <a:t>Foundation</a:t>
            </a:r>
            <a:r>
              <a:rPr lang="fr-CA" sz="2000" dirty="0">
                <a:solidFill>
                  <a:prstClr val="black"/>
                </a:solidFill>
              </a:rPr>
              <a:t> afin d’améliorer l’accessibilité du Manitoba et favoriser la conformité à la Loi sur l’accessibilité pour les Manitobains et à ses normes. </a:t>
            </a:r>
          </a:p>
          <a:p>
            <a:pPr lvl="0"/>
            <a:endParaRPr lang="en-CA" sz="800" dirty="0">
              <a:solidFill>
                <a:prstClr val="black"/>
              </a:solidFill>
            </a:endParaRPr>
          </a:p>
          <a:p>
            <a:pPr lvl="0"/>
            <a:r>
              <a:rPr lang="fr-CA" sz="2000" dirty="0">
                <a:solidFill>
                  <a:prstClr val="black"/>
                </a:solidFill>
              </a:rPr>
              <a:t>À compter de 2022-2023, le gouvernement du Manitoba utilisera la croissance annuelle du fonds de dotation pour distribuer des subventions aux organismes et aux entreprises par l’intermédiaire du Fonds pour l’accessibilité du Manitoba. </a:t>
            </a:r>
          </a:p>
          <a:p>
            <a:pPr lvl="0"/>
            <a:endParaRPr lang="en-CA" sz="800" dirty="0">
              <a:solidFill>
                <a:prstClr val="black"/>
              </a:solidFill>
            </a:endParaRPr>
          </a:p>
          <a:p>
            <a:pPr lvl="0"/>
            <a:r>
              <a:rPr lang="fr-CA" sz="2000" dirty="0">
                <a:solidFill>
                  <a:prstClr val="black"/>
                </a:solidFill>
              </a:rPr>
              <a:t>L’année 2022-2023 est une année pilote du Fonds. Les objectifs du Fonds et les bénéficiaires cibles peuvent changer d’une année à l’autre.</a:t>
            </a:r>
          </a:p>
        </p:txBody>
      </p:sp>
    </p:spTree>
    <p:extLst>
      <p:ext uri="{BB962C8B-B14F-4D97-AF65-F5344CB8AC3E}">
        <p14:creationId xmlns:p14="http://schemas.microsoft.com/office/powerpoint/2010/main" val="2075241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304801"/>
            <a:ext cx="8876129" cy="1052052"/>
          </a:xfrm>
        </p:spPr>
        <p:txBody>
          <a:bodyPr>
            <a:normAutofit/>
          </a:bodyPr>
          <a:lstStyle/>
          <a:p>
            <a:r>
              <a:rPr lang="fr-CA"/>
              <a:t>Intégration</a:t>
            </a:r>
          </a:p>
        </p:txBody>
      </p:sp>
      <p:sp>
        <p:nvSpPr>
          <p:cNvPr id="3" name="Subtitle 2"/>
          <p:cNvSpPr>
            <a:spLocks noGrp="1"/>
          </p:cNvSpPr>
          <p:nvPr>
            <p:ph type="subTitle" idx="1"/>
          </p:nvPr>
        </p:nvSpPr>
        <p:spPr>
          <a:xfrm>
            <a:off x="639097" y="1356852"/>
            <a:ext cx="7944464" cy="4227871"/>
          </a:xfrm>
        </p:spPr>
        <p:txBody>
          <a:bodyPr/>
          <a:lstStyle/>
          <a:p>
            <a:pPr marL="457200" indent="-457200">
              <a:buFont typeface="Arial" panose="020B0604020202020204" pitchFamily="34" charset="0"/>
              <a:buChar char="•"/>
            </a:pPr>
            <a:r>
              <a:rPr lang="fr-CA" sz="2400"/>
              <a:t>Décrivez comment vous travaillerez avec les Manitobains en situation de handicap ou leurs organismes, ou comment vous ferez appel à ces personnes, en indiquant l’étape du projet : élaboration (y compris de cette demande), planification, livraison ou participation à une activité ou un événement.  </a:t>
            </a:r>
          </a:p>
          <a:p>
            <a:pPr marL="457200" indent="-457200">
              <a:buFont typeface="Arial" panose="020B0604020202020204" pitchFamily="34" charset="0"/>
              <a:buChar char="•"/>
            </a:pPr>
            <a:endParaRPr lang="en-CA" sz="800" dirty="0" smtClean="0"/>
          </a:p>
          <a:p>
            <a:pPr marL="457200" indent="-457200">
              <a:buFont typeface="Arial" panose="020B0604020202020204" pitchFamily="34" charset="0"/>
              <a:buChar char="•"/>
            </a:pPr>
            <a:r>
              <a:rPr lang="fr-CA" sz="2400"/>
              <a:t>Décrivez la collaboration avec d’autres personnes, organismes ou réseaux.  </a:t>
            </a:r>
          </a:p>
          <a:p>
            <a:endParaRPr lang="en-CA" sz="2000" dirty="0" smtClean="0"/>
          </a:p>
          <a:p>
            <a:r>
              <a:rPr lang="fr-CA" sz="800"/>
              <a:t>.</a:t>
            </a:r>
            <a:r>
              <a:rPr lang="fr-CA"/>
              <a:t> 		= au critère de sélection « intégration »</a:t>
            </a:r>
          </a:p>
        </p:txBody>
      </p:sp>
    </p:spTree>
    <p:extLst>
      <p:ext uri="{BB962C8B-B14F-4D97-AF65-F5344CB8AC3E}">
        <p14:creationId xmlns:p14="http://schemas.microsoft.com/office/powerpoint/2010/main" val="3705011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425" y="176981"/>
            <a:ext cx="8316757" cy="825909"/>
          </a:xfrm>
        </p:spPr>
        <p:txBody>
          <a:bodyPr/>
          <a:lstStyle/>
          <a:p>
            <a:r>
              <a:rPr lang="fr-CA"/>
              <a:t>Effets du projet</a:t>
            </a:r>
          </a:p>
        </p:txBody>
      </p:sp>
      <p:sp>
        <p:nvSpPr>
          <p:cNvPr id="3" name="Subtitle 2"/>
          <p:cNvSpPr>
            <a:spLocks noGrp="1"/>
          </p:cNvSpPr>
          <p:nvPr>
            <p:ph type="subTitle" idx="1"/>
          </p:nvPr>
        </p:nvSpPr>
        <p:spPr>
          <a:xfrm>
            <a:off x="678425" y="1165124"/>
            <a:ext cx="7610169" cy="4783392"/>
          </a:xfrm>
        </p:spPr>
        <p:txBody>
          <a:bodyPr/>
          <a:lstStyle/>
          <a:p>
            <a:pPr marL="342900" indent="-342900">
              <a:buFont typeface="Arial" panose="020B0604020202020204" pitchFamily="34" charset="0"/>
              <a:buChar char="•"/>
            </a:pPr>
            <a:r>
              <a:rPr lang="fr-CA" sz="2000" dirty="0"/>
              <a:t>Comment le projet améliorera-t-il la sensibilisation à l’accessibilité ou le respect de la Loi sur l’accessibilité pour les Manitobains et ses normes?  </a:t>
            </a:r>
          </a:p>
          <a:p>
            <a:pPr marL="342900" indent="-342900">
              <a:buFont typeface="Arial" panose="020B0604020202020204" pitchFamily="34" charset="0"/>
              <a:buChar char="•"/>
            </a:pPr>
            <a:endParaRPr lang="en-CA" sz="700" dirty="0" smtClean="0"/>
          </a:p>
          <a:p>
            <a:pPr marL="342900" indent="-342900">
              <a:buFont typeface="Arial" panose="020B0604020202020204" pitchFamily="34" charset="0"/>
              <a:buChar char="•"/>
            </a:pPr>
            <a:r>
              <a:rPr lang="fr-CA" sz="2000" dirty="0"/>
              <a:t>Qui bénéficiera de ce projet et de quelle façon?  Qui d’autre pourrait en bénéficier indirectement, notamment du fait de la mise en commun de connaissances, d’outils ou d’innovations? </a:t>
            </a:r>
          </a:p>
          <a:p>
            <a:pPr marL="342900" indent="-342900">
              <a:buFont typeface="Arial" panose="020B0604020202020204" pitchFamily="34" charset="0"/>
              <a:buChar char="•"/>
            </a:pPr>
            <a:endParaRPr lang="en-CA" sz="700" dirty="0" smtClean="0"/>
          </a:p>
          <a:p>
            <a:pPr marL="342900" indent="-342900">
              <a:buFont typeface="Arial" panose="020B0604020202020204" pitchFamily="34" charset="0"/>
              <a:buChar char="•"/>
            </a:pPr>
            <a:r>
              <a:rPr lang="fr-CA" sz="2000" dirty="0"/>
              <a:t>Le projet concerne-t-il un groupe démographique particulier qui se heurte à des obstacles supplémentaires, par exemple les Autochtones, les nouveaux arrivants, les personnes racisées, certaines personnes en fonction de leur âge ou de leur région de résidence au Manitoba</a:t>
            </a:r>
            <a:r>
              <a:rPr lang="fr-CA" sz="2000" dirty="0" smtClean="0"/>
              <a:t>?</a:t>
            </a:r>
          </a:p>
          <a:p>
            <a:pPr marL="342900" indent="-342900">
              <a:buFont typeface="Arial" panose="020B0604020202020204" pitchFamily="34" charset="0"/>
              <a:buChar char="•"/>
            </a:pPr>
            <a:endParaRPr lang="fr-CA" sz="2000" dirty="0"/>
          </a:p>
          <a:p>
            <a:r>
              <a:rPr lang="fr-CA" sz="600" dirty="0"/>
              <a:t>.</a:t>
            </a:r>
            <a:r>
              <a:rPr lang="fr-CA" sz="2000" dirty="0"/>
              <a:t> 		           = au critère de sélection « effets </a:t>
            </a:r>
            <a:r>
              <a:rPr lang="fr-CA" sz="2000" dirty="0" smtClean="0"/>
              <a:t>»</a:t>
            </a:r>
            <a:endParaRPr lang="fr-CA" sz="2000" dirty="0"/>
          </a:p>
        </p:txBody>
      </p:sp>
    </p:spTree>
    <p:extLst>
      <p:ext uri="{BB962C8B-B14F-4D97-AF65-F5344CB8AC3E}">
        <p14:creationId xmlns:p14="http://schemas.microsoft.com/office/powerpoint/2010/main" val="3523293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439" y="265472"/>
            <a:ext cx="8434743" cy="752168"/>
          </a:xfrm>
        </p:spPr>
        <p:txBody>
          <a:bodyPr>
            <a:normAutofit fontScale="90000"/>
          </a:bodyPr>
          <a:lstStyle/>
          <a:p>
            <a:r>
              <a:rPr lang="fr-CA"/>
              <a:t>Budget du projet</a:t>
            </a:r>
          </a:p>
        </p:txBody>
      </p:sp>
      <p:sp>
        <p:nvSpPr>
          <p:cNvPr id="3" name="Subtitle 2"/>
          <p:cNvSpPr>
            <a:spLocks noGrp="1"/>
          </p:cNvSpPr>
          <p:nvPr>
            <p:ph type="subTitle" idx="1"/>
          </p:nvPr>
        </p:nvSpPr>
        <p:spPr>
          <a:xfrm>
            <a:off x="560439" y="1312606"/>
            <a:ext cx="7973961" cy="4586749"/>
          </a:xfrm>
        </p:spPr>
        <p:txBody>
          <a:bodyPr/>
          <a:lstStyle/>
          <a:p>
            <a:endParaRPr lang="en-CA"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A" sz="2400">
                <a:latin typeface="Arial" panose="020B0604020202020204" pitchFamily="34" charset="0"/>
                <a:cs typeface="Arial" panose="020B0604020202020204" pitchFamily="34" charset="0"/>
              </a:rPr>
              <a:t>Indiquez en dollars la demande de subvention du projet.</a:t>
            </a:r>
          </a:p>
          <a:p>
            <a:pPr marL="342900" indent="-342900">
              <a:buFont typeface="Arial" panose="020B0604020202020204" pitchFamily="34" charset="0"/>
              <a:buChar char="•"/>
            </a:pPr>
            <a:endParaRPr lang="en-CA" sz="8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A" sz="2400">
                <a:latin typeface="Arial" panose="020B0604020202020204" pitchFamily="34" charset="0"/>
                <a:cs typeface="Arial" panose="020B0604020202020204" pitchFamily="34" charset="0"/>
              </a:rPr>
              <a:t>Utilisez le modèle de budget pour énumérer les coûts totalisant la demande de subvention.  Les fonds de contrepartie ne sont pas obligatoires, mais peuvent être ajoutés.</a:t>
            </a:r>
          </a:p>
          <a:p>
            <a:pPr marL="342900" indent="-342900">
              <a:buFont typeface="Arial" panose="020B0604020202020204" pitchFamily="34" charset="0"/>
              <a:buChar char="•"/>
            </a:pPr>
            <a:endParaRPr lang="en-CA" sz="8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A" sz="2400">
                <a:latin typeface="Arial" panose="020B0604020202020204" pitchFamily="34" charset="0"/>
                <a:cs typeface="Arial" panose="020B0604020202020204" pitchFamily="34" charset="0"/>
              </a:rPr>
              <a:t>Utilisez le modèle de budget fourni avec le formulaire de demande en ligne. </a:t>
            </a:r>
          </a:p>
          <a:p>
            <a:pPr marL="342900" indent="-342900">
              <a:buFont typeface="Arial" panose="020B0604020202020204" pitchFamily="34" charset="0"/>
              <a:buChar char="•"/>
            </a:pPr>
            <a:endParaRPr lang="fr-CA" sz="2200" dirty="0">
              <a:latin typeface="Arial" panose="020B0604020202020204" pitchFamily="34" charset="0"/>
              <a:cs typeface="Arial" panose="020B0604020202020204" pitchFamily="34" charset="0"/>
            </a:endParaRPr>
          </a:p>
          <a:p>
            <a:pPr algn="ctr"/>
            <a:r>
              <a:rPr lang="fr-CA" sz="2400"/>
              <a:t>= critère de sélection « budget »</a:t>
            </a:r>
          </a:p>
          <a:p>
            <a:pPr marL="342900" indent="-342900">
              <a:buFont typeface="Arial" panose="020B0604020202020204" pitchFamily="34" charset="0"/>
              <a:buChar char="•"/>
            </a:pP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732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206477"/>
            <a:ext cx="8876129" cy="894736"/>
          </a:xfrm>
        </p:spPr>
        <p:txBody>
          <a:bodyPr/>
          <a:lstStyle/>
          <a:p>
            <a:r>
              <a:rPr lang="fr-CA"/>
              <a:t>Échéancier</a:t>
            </a:r>
          </a:p>
        </p:txBody>
      </p:sp>
      <p:sp>
        <p:nvSpPr>
          <p:cNvPr id="3" name="Subtitle 2"/>
          <p:cNvSpPr>
            <a:spLocks noGrp="1"/>
          </p:cNvSpPr>
          <p:nvPr>
            <p:ph type="subTitle" idx="1"/>
          </p:nvPr>
        </p:nvSpPr>
        <p:spPr>
          <a:xfrm>
            <a:off x="648930" y="1386348"/>
            <a:ext cx="8111613" cy="4704735"/>
          </a:xfrm>
        </p:spPr>
        <p:txBody>
          <a:bodyPr/>
          <a:lstStyle/>
          <a:p>
            <a:pPr marL="342900" indent="-342900">
              <a:buFont typeface="Arial" panose="020B0604020202020204" pitchFamily="34" charset="0"/>
              <a:buChar char="•"/>
            </a:pPr>
            <a:r>
              <a:rPr lang="fr-CA" sz="2000" dirty="0"/>
              <a:t>L’année pilote du Fonds pour l’accessibilité du Manitoba s’harmonise autant que possible avec l’exercice financier du gouvernement du Manitoba :  du 1</a:t>
            </a:r>
            <a:r>
              <a:rPr lang="fr-CA" sz="2000" baseline="30000" dirty="0"/>
              <a:t>er</a:t>
            </a:r>
            <a:r>
              <a:rPr lang="fr-CA" sz="2000" dirty="0"/>
              <a:t> avril 2022 au 31 mars 2023.</a:t>
            </a:r>
          </a:p>
          <a:p>
            <a:endParaRPr lang="en-CA" sz="2000" dirty="0"/>
          </a:p>
          <a:p>
            <a:pPr marL="342900" indent="-342900">
              <a:buFont typeface="Arial" panose="020B0604020202020204" pitchFamily="34" charset="0"/>
              <a:buChar char="•"/>
            </a:pPr>
            <a:r>
              <a:rPr lang="fr-CA" sz="2000" dirty="0"/>
              <a:t>La date limite de présentation des demandes est le 15 avril 2022.  </a:t>
            </a:r>
          </a:p>
          <a:p>
            <a:endParaRPr lang="en-CA" sz="2000" dirty="0"/>
          </a:p>
          <a:p>
            <a:pPr marL="342900" indent="-342900">
              <a:buFont typeface="Arial" panose="020B0604020202020204" pitchFamily="34" charset="0"/>
              <a:buChar char="•"/>
            </a:pPr>
            <a:r>
              <a:rPr lang="fr-CA" sz="2000" dirty="0"/>
              <a:t>Les demandeurs seront informés de l’approbation ou du rejet dans les six (6) semaines suivant la date limite.</a:t>
            </a:r>
          </a:p>
          <a:p>
            <a:endParaRPr lang="en-CA" sz="2000" dirty="0"/>
          </a:p>
          <a:p>
            <a:pPr marL="342900" indent="-342900">
              <a:buFont typeface="Arial" panose="020B0604020202020204" pitchFamily="34" charset="0"/>
              <a:buChar char="•"/>
            </a:pPr>
            <a:r>
              <a:rPr lang="fr-CA" sz="2000" dirty="0"/>
              <a:t>Les projets doivent être terminés au plus tard le 31 mars 2023.</a:t>
            </a:r>
          </a:p>
          <a:p>
            <a:endParaRPr lang="en-CA" sz="2000" dirty="0" smtClean="0"/>
          </a:p>
          <a:p>
            <a:pPr marL="342900" indent="-342900">
              <a:buFont typeface="Arial" panose="020B0604020202020204" pitchFamily="34" charset="0"/>
              <a:buChar char="•"/>
            </a:pPr>
            <a:r>
              <a:rPr lang="fr-CA" sz="2000" dirty="0"/>
              <a:t>Les rapports de projet doivent être présentés dans les 60 jours suivant la fin du projet</a:t>
            </a:r>
            <a:r>
              <a:rPr lang="fr-CA" sz="2000" dirty="0" smtClean="0"/>
              <a:t>.</a:t>
            </a:r>
            <a:endParaRPr lang="fr-CA" sz="2000" dirty="0"/>
          </a:p>
        </p:txBody>
      </p:sp>
    </p:spTree>
    <p:extLst>
      <p:ext uri="{BB962C8B-B14F-4D97-AF65-F5344CB8AC3E}">
        <p14:creationId xmlns:p14="http://schemas.microsoft.com/office/powerpoint/2010/main" val="275894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599768"/>
            <a:ext cx="8876129" cy="931798"/>
          </a:xfrm>
        </p:spPr>
        <p:txBody>
          <a:bodyPr/>
          <a:lstStyle/>
          <a:p>
            <a:r>
              <a:rPr lang="fr-CA"/>
              <a:t>Processus de paiement</a:t>
            </a:r>
          </a:p>
        </p:txBody>
      </p:sp>
      <p:sp>
        <p:nvSpPr>
          <p:cNvPr id="3" name="Subtitle 2"/>
          <p:cNvSpPr>
            <a:spLocks noGrp="1"/>
          </p:cNvSpPr>
          <p:nvPr>
            <p:ph type="subTitle" idx="1"/>
          </p:nvPr>
        </p:nvSpPr>
        <p:spPr>
          <a:xfrm>
            <a:off x="530941" y="1671483"/>
            <a:ext cx="8464239" cy="4237703"/>
          </a:xfrm>
        </p:spPr>
        <p:txBody>
          <a:bodyPr/>
          <a:lstStyle/>
          <a:p>
            <a:pPr marL="457200" indent="-457200">
              <a:buFont typeface="Arial" panose="020B0604020202020204" pitchFamily="34" charset="0"/>
              <a:buChar char="•"/>
            </a:pPr>
            <a:r>
              <a:rPr lang="fr-CA" sz="2400"/>
              <a:t>90 % des fonds approuvés seront versés à la signature de l’accord de contribution au projet.</a:t>
            </a:r>
          </a:p>
          <a:p>
            <a:endParaRPr lang="en-CA" sz="800" dirty="0"/>
          </a:p>
          <a:p>
            <a:pPr marL="457200" indent="-457200">
              <a:buFont typeface="Arial" panose="020B0604020202020204" pitchFamily="34" charset="0"/>
              <a:buChar char="•"/>
            </a:pPr>
            <a:r>
              <a:rPr lang="fr-CA" sz="2400"/>
              <a:t>Le paiement final de 10 % sera effectué à la réception et à l’acceptation du rapport final et des pièces justificatives par le Bureau de l’accessibilité du Manitoba.</a:t>
            </a:r>
          </a:p>
          <a:p>
            <a:endParaRPr lang="en-CA" sz="800" dirty="0" smtClean="0"/>
          </a:p>
          <a:p>
            <a:pPr marL="457200" indent="-457200">
              <a:buFont typeface="Arial" panose="020B0604020202020204" pitchFamily="34" charset="0"/>
              <a:buChar char="•"/>
            </a:pPr>
            <a:r>
              <a:rPr lang="fr-CA" sz="2400"/>
              <a:t>Les projets peuvent faire l’objet d’une vérification par le gouvernement du Manitoba.</a:t>
            </a:r>
          </a:p>
          <a:p>
            <a:endParaRPr lang="en-CA" dirty="0"/>
          </a:p>
        </p:txBody>
      </p:sp>
    </p:spTree>
    <p:extLst>
      <p:ext uri="{BB962C8B-B14F-4D97-AF65-F5344CB8AC3E}">
        <p14:creationId xmlns:p14="http://schemas.microsoft.com/office/powerpoint/2010/main" val="1659830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540773"/>
            <a:ext cx="8876129" cy="990793"/>
          </a:xfrm>
        </p:spPr>
        <p:txBody>
          <a:bodyPr/>
          <a:lstStyle/>
          <a:p>
            <a:r>
              <a:rPr lang="fr-CA"/>
              <a:t>Modalités</a:t>
            </a:r>
          </a:p>
        </p:txBody>
      </p:sp>
      <p:sp>
        <p:nvSpPr>
          <p:cNvPr id="3" name="Subtitle 2"/>
          <p:cNvSpPr>
            <a:spLocks noGrp="1"/>
          </p:cNvSpPr>
          <p:nvPr>
            <p:ph type="subTitle" idx="1"/>
          </p:nvPr>
        </p:nvSpPr>
        <p:spPr>
          <a:xfrm>
            <a:off x="530941" y="1710813"/>
            <a:ext cx="7757653" cy="4345858"/>
          </a:xfrm>
        </p:spPr>
        <p:txBody>
          <a:bodyPr/>
          <a:lstStyle/>
          <a:p>
            <a:pPr lvl="1" algn="l"/>
            <a:r>
              <a:rPr lang="fr-CA" sz="2600">
                <a:latin typeface="Arial" panose="020B0604020202020204" pitchFamily="34" charset="0"/>
                <a:cs typeface="Arial" panose="020B0604020202020204" pitchFamily="34" charset="0"/>
              </a:rPr>
              <a:t>Après l’approbation, un accord de contribution au projet doit être signé entre le demandeur et le gouvernement du Manitoba.  </a:t>
            </a:r>
          </a:p>
          <a:p>
            <a:pPr lvl="1" algn="l"/>
            <a:endParaRPr lang="en-CA" sz="1200" dirty="0">
              <a:latin typeface="Arial" panose="020B0604020202020204" pitchFamily="34" charset="0"/>
              <a:cs typeface="Arial" panose="020B0604020202020204" pitchFamily="34" charset="0"/>
            </a:endParaRPr>
          </a:p>
          <a:p>
            <a:r>
              <a:rPr lang="fr-CA" sz="2600">
                <a:latin typeface="Arial" panose="020B0604020202020204" pitchFamily="34" charset="0"/>
                <a:cs typeface="Arial" panose="020B0604020202020204" pitchFamily="34" charset="0"/>
              </a:rPr>
              <a:t>     L’accord présentera :</a:t>
            </a:r>
          </a:p>
          <a:p>
            <a:endParaRPr lang="en-CA" sz="800" dirty="0">
              <a:latin typeface="Arial" panose="020B0604020202020204" pitchFamily="34" charset="0"/>
              <a:cs typeface="Arial" panose="020B0604020202020204" pitchFamily="34" charset="0"/>
            </a:endParaRPr>
          </a:p>
          <a:p>
            <a:pPr lvl="1" algn="l"/>
            <a:r>
              <a:rPr lang="fr-CA" sz="2600">
                <a:latin typeface="Arial" panose="020B0604020202020204" pitchFamily="34" charset="0"/>
                <a:cs typeface="Arial" panose="020B0604020202020204" pitchFamily="34" charset="0"/>
              </a:rPr>
              <a:t> - L’utilisation acceptable des fonds</a:t>
            </a:r>
          </a:p>
          <a:p>
            <a:pPr lvl="1" algn="l"/>
            <a:r>
              <a:rPr lang="fr-CA" sz="2600">
                <a:latin typeface="Arial" panose="020B0604020202020204" pitchFamily="34" charset="0"/>
                <a:cs typeface="Arial" panose="020B0604020202020204" pitchFamily="34" charset="0"/>
              </a:rPr>
              <a:t> - La date de début et de fin du projet</a:t>
            </a:r>
          </a:p>
          <a:p>
            <a:pPr lvl="1" algn="l"/>
            <a:r>
              <a:rPr lang="fr-CA" sz="2600">
                <a:latin typeface="Arial" panose="020B0604020202020204" pitchFamily="34" charset="0"/>
                <a:cs typeface="Arial" panose="020B0604020202020204" pitchFamily="34" charset="0"/>
              </a:rPr>
              <a:t> - Le calendrier des paiements</a:t>
            </a:r>
          </a:p>
          <a:p>
            <a:pPr lvl="1" algn="l"/>
            <a:r>
              <a:rPr lang="fr-CA" sz="2600">
                <a:latin typeface="Arial" panose="020B0604020202020204" pitchFamily="34" charset="0"/>
                <a:cs typeface="Arial" panose="020B0604020202020204" pitchFamily="34" charset="0"/>
              </a:rPr>
              <a:t> - Les exigences en matière de rapport</a:t>
            </a:r>
          </a:p>
          <a:p>
            <a:endParaRPr lang="en-CA" dirty="0"/>
          </a:p>
        </p:txBody>
      </p:sp>
    </p:spTree>
    <p:extLst>
      <p:ext uri="{BB962C8B-B14F-4D97-AF65-F5344CB8AC3E}">
        <p14:creationId xmlns:p14="http://schemas.microsoft.com/office/powerpoint/2010/main" val="3275062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4264"/>
            <a:ext cx="8876129" cy="1049786"/>
          </a:xfrm>
        </p:spPr>
        <p:txBody>
          <a:bodyPr>
            <a:normAutofit/>
          </a:bodyPr>
          <a:lstStyle/>
          <a:p>
            <a:r>
              <a:rPr lang="fr-CA"/>
              <a:t>Rapport final</a:t>
            </a:r>
          </a:p>
        </p:txBody>
      </p:sp>
      <p:sp>
        <p:nvSpPr>
          <p:cNvPr id="3" name="Subtitle 2"/>
          <p:cNvSpPr>
            <a:spLocks noGrp="1"/>
          </p:cNvSpPr>
          <p:nvPr>
            <p:ph type="subTitle" idx="1"/>
          </p:nvPr>
        </p:nvSpPr>
        <p:spPr>
          <a:xfrm>
            <a:off x="544489" y="1177606"/>
            <a:ext cx="7787149" cy="5013644"/>
          </a:xfrm>
        </p:spPr>
        <p:txBody>
          <a:bodyPr/>
          <a:lstStyle/>
          <a:p>
            <a:pPr marL="342900" indent="-342900">
              <a:buFont typeface="Arial" panose="020B0604020202020204" pitchFamily="34" charset="0"/>
              <a:buChar char="•"/>
            </a:pPr>
            <a:r>
              <a:rPr lang="fr-CA" sz="2000" dirty="0"/>
              <a:t>Le dépôt d’un rapport final est exigé dans les 60 jours suivant l’achèvement du projet ou au plus tard à la date limite indiquée dans l’accord de contribution au projet. </a:t>
            </a:r>
          </a:p>
          <a:p>
            <a:endParaRPr lang="en-CA" sz="2000" dirty="0" smtClean="0"/>
          </a:p>
          <a:p>
            <a:pPr marL="342900" indent="-342900">
              <a:buFont typeface="Arial" panose="020B0604020202020204" pitchFamily="34" charset="0"/>
              <a:buChar char="•"/>
            </a:pPr>
            <a:r>
              <a:rPr lang="fr-CA" sz="2000" dirty="0"/>
              <a:t>Le rapport final comprend un rapport narratif et un état final des recettes et des dépenses, par rapport au budget approuvé du projet. </a:t>
            </a:r>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r>
              <a:rPr lang="fr-CA" sz="2000" dirty="0"/>
              <a:t>Fournissez un état final des recettes et des dépenses par rapport au budget approuvé du projet. Le gouvernement du Manitoba versera le paiement final de 10 % après l’approbation du rapport final.  </a:t>
            </a:r>
          </a:p>
          <a:p>
            <a:r>
              <a:rPr lang="fr-CA" sz="2000" dirty="0"/>
              <a:t>		Veuillez consulter les lignes directrices sur les rapports du </a:t>
            </a:r>
            <a:r>
              <a:rPr lang="fr-CA" sz="2000" dirty="0" smtClean="0"/>
              <a:t>		Fonds </a:t>
            </a:r>
            <a:r>
              <a:rPr lang="fr-CA" sz="2000" dirty="0"/>
              <a:t>pour l’accessibilité du Manitoba.</a:t>
            </a:r>
            <a:r>
              <a:rPr lang="fr-CA" sz="2000" dirty="0">
                <a:solidFill>
                  <a:srgbClr val="00B0F0"/>
                </a:solidFill>
              </a:rPr>
              <a:t> </a:t>
            </a:r>
          </a:p>
        </p:txBody>
      </p:sp>
    </p:spTree>
    <p:extLst>
      <p:ext uri="{BB962C8B-B14F-4D97-AF65-F5344CB8AC3E}">
        <p14:creationId xmlns:p14="http://schemas.microsoft.com/office/powerpoint/2010/main" val="3410529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462116"/>
            <a:ext cx="8876129" cy="865240"/>
          </a:xfrm>
        </p:spPr>
        <p:txBody>
          <a:bodyPr>
            <a:normAutofit/>
          </a:bodyPr>
          <a:lstStyle/>
          <a:p>
            <a:r>
              <a:rPr lang="fr-CA" sz="4000" dirty="0"/>
              <a:t>Comment présenter une demande</a:t>
            </a:r>
          </a:p>
        </p:txBody>
      </p:sp>
      <p:sp>
        <p:nvSpPr>
          <p:cNvPr id="3" name="Subtitle 2"/>
          <p:cNvSpPr>
            <a:spLocks noGrp="1"/>
          </p:cNvSpPr>
          <p:nvPr>
            <p:ph type="subTitle" idx="1"/>
          </p:nvPr>
        </p:nvSpPr>
        <p:spPr>
          <a:xfrm>
            <a:off x="437401" y="1288025"/>
            <a:ext cx="8239432" cy="4674625"/>
          </a:xfrm>
        </p:spPr>
        <p:txBody>
          <a:bodyPr/>
          <a:lstStyle/>
          <a:p>
            <a:r>
              <a:rPr lang="fr-CA" sz="2200" dirty="0"/>
              <a:t>Présentez un formulaire de demande dûment </a:t>
            </a:r>
            <a:r>
              <a:rPr lang="fr-CA" sz="2200" dirty="0" smtClean="0"/>
              <a:t>rempli </a:t>
            </a:r>
            <a:r>
              <a:rPr lang="fr-CA" sz="2200" dirty="0"/>
              <a:t>en ligne.</a:t>
            </a:r>
          </a:p>
          <a:p>
            <a:r>
              <a:rPr lang="fr-CA" sz="2200" dirty="0"/>
              <a:t>Si vous avez besoin d’un autre format, veuillez en informer le </a:t>
            </a:r>
          </a:p>
          <a:p>
            <a:endParaRPr lang="en-CA" sz="2200" dirty="0" smtClean="0"/>
          </a:p>
          <a:p>
            <a:r>
              <a:rPr lang="fr-CA" sz="2200" dirty="0">
                <a:latin typeface="Arial" panose="020B0604020202020204" pitchFamily="34" charset="0"/>
                <a:cs typeface="Arial" panose="020B0604020202020204" pitchFamily="34" charset="0"/>
              </a:rPr>
              <a:t>   Bureau de l’accessibilité du Manitoba</a:t>
            </a:r>
          </a:p>
          <a:p>
            <a:r>
              <a:rPr lang="fr-CA" sz="2200" dirty="0">
                <a:latin typeface="Arial" panose="020B0604020202020204" pitchFamily="34" charset="0"/>
                <a:cs typeface="Arial" panose="020B0604020202020204" pitchFamily="34" charset="0"/>
              </a:rPr>
              <a:t>   Courriel :  </a:t>
            </a:r>
            <a:r>
              <a:rPr lang="fr-CA" sz="2200" dirty="0">
                <a:latin typeface="Arial" panose="020B0604020202020204" pitchFamily="34" charset="0"/>
                <a:cs typeface="Arial" panose="020B0604020202020204" pitchFamily="34" charset="0"/>
                <a:hlinkClick r:id="rId2"/>
              </a:rPr>
              <a:t>MAF@gov.mb.ca</a:t>
            </a:r>
          </a:p>
          <a:p>
            <a:r>
              <a:rPr lang="fr-CA" sz="2200" dirty="0">
                <a:latin typeface="Arial" panose="020B0604020202020204" pitchFamily="34" charset="0"/>
                <a:cs typeface="Arial" panose="020B0604020202020204" pitchFamily="34" charset="0"/>
              </a:rPr>
              <a:t>   Téléphone :  204 945-7613 (à Winnipeg)</a:t>
            </a:r>
          </a:p>
          <a:p>
            <a:r>
              <a:rPr lang="fr-CA" sz="2200" dirty="0">
                <a:latin typeface="Arial" panose="020B0604020202020204" pitchFamily="34" charset="0"/>
                <a:cs typeface="Arial" panose="020B0604020202020204" pitchFamily="34" charset="0"/>
              </a:rPr>
              <a:t>   Sans frais :  1 800 282-8069, poste  7613 (à l’extérieur de </a:t>
            </a:r>
            <a:r>
              <a:rPr lang="fr-CA" sz="2200" dirty="0" smtClean="0">
                <a:latin typeface="Arial" panose="020B0604020202020204" pitchFamily="34" charset="0"/>
                <a:cs typeface="Arial" panose="020B0604020202020204" pitchFamily="34" charset="0"/>
              </a:rPr>
              <a:t>					Winnipeg</a:t>
            </a:r>
            <a:r>
              <a:rPr lang="fr-CA" sz="2200" dirty="0">
                <a:latin typeface="Arial" panose="020B0604020202020204" pitchFamily="34" charset="0"/>
                <a:cs typeface="Arial" panose="020B0604020202020204" pitchFamily="34" charset="0"/>
              </a:rPr>
              <a:t>)</a:t>
            </a:r>
          </a:p>
          <a:p>
            <a:r>
              <a:rPr lang="fr-CA" sz="2200" dirty="0">
                <a:latin typeface="Arial" panose="020B0604020202020204" pitchFamily="34" charset="0"/>
                <a:cs typeface="Arial" panose="020B0604020202020204" pitchFamily="34" charset="0"/>
              </a:rPr>
              <a:t>   Télécopieur :  204 948-2896, ou par la poste :</a:t>
            </a:r>
          </a:p>
          <a:p>
            <a:r>
              <a:rPr lang="fr-CA" sz="2200" dirty="0">
                <a:latin typeface="Arial" panose="020B0604020202020204" pitchFamily="34" charset="0"/>
                <a:cs typeface="Arial" panose="020B0604020202020204" pitchFamily="34" charset="0"/>
              </a:rPr>
              <a:t>   240, avenue Graham, bureau 630</a:t>
            </a:r>
          </a:p>
          <a:p>
            <a:r>
              <a:rPr lang="fr-CA" sz="2200" dirty="0">
                <a:latin typeface="Arial" panose="020B0604020202020204" pitchFamily="34" charset="0"/>
                <a:cs typeface="Arial" panose="020B0604020202020204" pitchFamily="34" charset="0"/>
              </a:rPr>
              <a:t>   Winnipeg (Manitoba)  R3C 0J7</a:t>
            </a:r>
          </a:p>
          <a:p>
            <a:r>
              <a:rPr lang="fr-CA"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99703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471948"/>
            <a:ext cx="8876129" cy="806246"/>
          </a:xfrm>
        </p:spPr>
        <p:txBody>
          <a:bodyPr>
            <a:normAutofit fontScale="90000"/>
          </a:bodyPr>
          <a:lstStyle/>
          <a:p>
            <a:r>
              <a:rPr lang="fr-CA"/>
              <a:t>Étapes suivantes </a:t>
            </a:r>
          </a:p>
        </p:txBody>
      </p:sp>
      <p:sp>
        <p:nvSpPr>
          <p:cNvPr id="3" name="Subtitle 2"/>
          <p:cNvSpPr>
            <a:spLocks noGrp="1"/>
          </p:cNvSpPr>
          <p:nvPr>
            <p:ph type="subTitle" idx="1"/>
          </p:nvPr>
        </p:nvSpPr>
        <p:spPr>
          <a:xfrm>
            <a:off x="629265" y="1279422"/>
            <a:ext cx="7944464" cy="4675239"/>
          </a:xfrm>
        </p:spPr>
        <p:txBody>
          <a:bodyPr/>
          <a:lstStyle/>
          <a:p>
            <a:pPr marL="342900" indent="-342900">
              <a:buFont typeface="Arial" panose="020B0604020202020204" pitchFamily="34" charset="0"/>
              <a:buChar char="•"/>
            </a:pPr>
            <a:r>
              <a:rPr lang="fr-CA" sz="2200" dirty="0"/>
              <a:t>Téléchargez Adobe </a:t>
            </a:r>
            <a:r>
              <a:rPr lang="fr-CA" sz="2200" dirty="0" smtClean="0"/>
              <a:t>Reader.</a:t>
            </a:r>
            <a:endParaRPr lang="fr-CA" sz="2200" dirty="0"/>
          </a:p>
          <a:p>
            <a:pPr marL="342900" indent="-342900">
              <a:buFont typeface="Arial" panose="020B0604020202020204" pitchFamily="34" charset="0"/>
              <a:buChar char="•"/>
            </a:pPr>
            <a:r>
              <a:rPr lang="fr-CA" sz="2200" dirty="0"/>
              <a:t>Téléchargez les lignes directrices du Fonds pour l’accessibilité du Manitoba et l’aperçu de la demande.</a:t>
            </a:r>
          </a:p>
          <a:p>
            <a:pPr marL="342900" indent="-342900">
              <a:buFont typeface="Arial" panose="020B0604020202020204" pitchFamily="34" charset="0"/>
              <a:buChar char="•"/>
            </a:pPr>
            <a:r>
              <a:rPr lang="fr-CA" sz="2200" dirty="0"/>
              <a:t>Consultez les intervenants dans l’élaboration de votre projet.</a:t>
            </a:r>
          </a:p>
          <a:p>
            <a:pPr marL="342900" indent="-342900">
              <a:buFont typeface="Arial" panose="020B0604020202020204" pitchFamily="34" charset="0"/>
              <a:buChar char="•"/>
            </a:pPr>
            <a:r>
              <a:rPr lang="fr-CA" sz="2200" dirty="0"/>
              <a:t>Collaborez pour accéder à l’expertise et augmenter les effets du projet.</a:t>
            </a:r>
          </a:p>
          <a:p>
            <a:endParaRPr lang="en-CA" sz="2200" dirty="0" smtClean="0"/>
          </a:p>
          <a:p>
            <a:pPr algn="ctr"/>
            <a:r>
              <a:rPr lang="fr-CA" sz="2200" dirty="0"/>
              <a:t>Aidez-nous à créer un Manitoba plus accessible avec votre demande pour le Fonds pour l’accessibilité du Manitoba 2022-2023! </a:t>
            </a:r>
            <a:endParaRPr lang="en-CA" sz="2200" dirty="0"/>
          </a:p>
          <a:p>
            <a:pPr algn="ctr"/>
            <a:r>
              <a:rPr lang="fr-CA" sz="2200" dirty="0"/>
              <a:t>Date limite :  Le 15 avril 2022</a:t>
            </a:r>
          </a:p>
        </p:txBody>
      </p:sp>
    </p:spTree>
    <p:extLst>
      <p:ext uri="{BB962C8B-B14F-4D97-AF65-F5344CB8AC3E}">
        <p14:creationId xmlns:p14="http://schemas.microsoft.com/office/powerpoint/2010/main" val="4141842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658761"/>
            <a:ext cx="8876129" cy="717755"/>
          </a:xfrm>
        </p:spPr>
        <p:txBody>
          <a:bodyPr>
            <a:normAutofit fontScale="90000"/>
          </a:bodyPr>
          <a:lstStyle/>
          <a:p>
            <a:r>
              <a:rPr lang="fr-CA"/>
              <a:t>Merci!</a:t>
            </a:r>
          </a:p>
        </p:txBody>
      </p:sp>
      <p:sp>
        <p:nvSpPr>
          <p:cNvPr id="3" name="Subtitle 2"/>
          <p:cNvSpPr>
            <a:spLocks noGrp="1"/>
          </p:cNvSpPr>
          <p:nvPr>
            <p:ph type="subTitle" idx="1"/>
          </p:nvPr>
        </p:nvSpPr>
        <p:spPr>
          <a:xfrm>
            <a:off x="806245" y="1753766"/>
            <a:ext cx="7951256" cy="4184917"/>
          </a:xfrm>
        </p:spPr>
        <p:txBody>
          <a:bodyPr/>
          <a:lstStyle/>
          <a:p>
            <a:r>
              <a:rPr lang="fr-CA" dirty="0"/>
              <a:t>Si vous avez des questions, n’hésitez pas à communiquer avec le Bureau de l’accessibilité du Manitoba :               </a:t>
            </a:r>
          </a:p>
          <a:p>
            <a:pPr algn="ctr"/>
            <a:r>
              <a:rPr lang="fr-CA" dirty="0"/>
              <a:t>                Courriel </a:t>
            </a:r>
            <a:r>
              <a:rPr lang="fr-CA"/>
              <a:t>:  </a:t>
            </a:r>
            <a:r>
              <a:rPr lang="fr-CA" smtClean="0">
                <a:hlinkClick r:id="rId2"/>
              </a:rPr>
              <a:t>MAF@gov.mb.ca</a:t>
            </a:r>
            <a:endParaRPr lang="fr-CA" dirty="0">
              <a:hlinkClick r:id="rId2"/>
            </a:endParaRPr>
          </a:p>
          <a:p>
            <a:pPr algn="ctr"/>
            <a:r>
              <a:rPr lang="fr-CA" dirty="0"/>
              <a:t>				Téléphone :  204 945-7613</a:t>
            </a:r>
          </a:p>
          <a:p>
            <a:pPr algn="ctr"/>
            <a:r>
              <a:rPr lang="fr-CA" dirty="0"/>
              <a:t>Sans frais :  1 800 282-8069, poste 7613</a:t>
            </a:r>
          </a:p>
          <a:p>
            <a:pPr algn="ctr"/>
            <a:r>
              <a:rPr lang="fr-CA" dirty="0"/>
              <a:t>  </a:t>
            </a:r>
          </a:p>
          <a:p>
            <a:endParaRPr lang="en-CA" dirty="0"/>
          </a:p>
        </p:txBody>
      </p:sp>
    </p:spTree>
    <p:extLst>
      <p:ext uri="{BB962C8B-B14F-4D97-AF65-F5344CB8AC3E}">
        <p14:creationId xmlns:p14="http://schemas.microsoft.com/office/powerpoint/2010/main" val="94728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4000" dirty="0">
                <a:solidFill>
                  <a:prstClr val="black"/>
                </a:solidFill>
              </a:rPr>
              <a:t>Normes d’accessibilité de Loi sur l’accessibilité pour les Manitobains</a:t>
            </a:r>
            <a:endParaRPr lang="en-CA" dirty="0"/>
          </a:p>
        </p:txBody>
      </p:sp>
      <p:sp>
        <p:nvSpPr>
          <p:cNvPr id="3" name="Subtitle 2"/>
          <p:cNvSpPr>
            <a:spLocks noGrp="1"/>
          </p:cNvSpPr>
          <p:nvPr>
            <p:ph type="subTitle" idx="1"/>
          </p:nvPr>
        </p:nvSpPr>
        <p:spPr>
          <a:xfrm>
            <a:off x="119053" y="1753766"/>
            <a:ext cx="8876128" cy="4056483"/>
          </a:xfrm>
        </p:spPr>
        <p:txBody>
          <a:bodyPr/>
          <a:lstStyle/>
          <a:p>
            <a:pPr lvl="0"/>
            <a:r>
              <a:rPr lang="fr-CA" sz="1800" dirty="0">
                <a:solidFill>
                  <a:prstClr val="black"/>
                </a:solidFill>
              </a:rPr>
              <a:t>Au cours de l’année pilote, le Fonds pour l’accessibilité du Manitoba se concentrera sur les trois premières normes d’accessibilité :</a:t>
            </a:r>
          </a:p>
          <a:p>
            <a:pPr lvl="0"/>
            <a:endParaRPr lang="en-CA" sz="1800" dirty="0">
              <a:solidFill>
                <a:prstClr val="black"/>
              </a:solidFill>
            </a:endParaRPr>
          </a:p>
          <a:p>
            <a:pPr marL="457200" lvl="0" indent="-457200">
              <a:buFont typeface="Arial"/>
              <a:buAutoNum type="arabicPeriod"/>
            </a:pPr>
            <a:r>
              <a:rPr lang="fr-CA" sz="1800" b="1" dirty="0">
                <a:solidFill>
                  <a:prstClr val="black"/>
                </a:solidFill>
              </a:rPr>
              <a:t>La norme relative au service à la clientèle </a:t>
            </a:r>
            <a:r>
              <a:rPr lang="fr-CA" sz="1800" dirty="0">
                <a:solidFill>
                  <a:prstClr val="black"/>
                </a:solidFill>
              </a:rPr>
              <a:t>(2015) vise à prévenir et à éliminer les barrières à l’accès aux biens ou aux services.</a:t>
            </a:r>
          </a:p>
          <a:p>
            <a:pPr lvl="0"/>
            <a:endParaRPr lang="en-CA" sz="1800" dirty="0">
              <a:solidFill>
                <a:prstClr val="black"/>
              </a:solidFill>
            </a:endParaRPr>
          </a:p>
          <a:p>
            <a:pPr marL="457200" lvl="0" indent="-457200">
              <a:buFont typeface="Arial"/>
              <a:buAutoNum type="arabicPeriod" startAt="2"/>
            </a:pPr>
            <a:r>
              <a:rPr lang="fr-CA" sz="1800" b="1" dirty="0">
                <a:solidFill>
                  <a:prstClr val="black"/>
                </a:solidFill>
              </a:rPr>
              <a:t>La norme d’accessibilité à l’emploi </a:t>
            </a:r>
            <a:r>
              <a:rPr lang="fr-CA" sz="1800" dirty="0">
                <a:solidFill>
                  <a:prstClr val="black"/>
                </a:solidFill>
              </a:rPr>
              <a:t>(2019) exige des pratiques sans barrière en matière de recrutement, d’embauche et de rétention d’employés.</a:t>
            </a:r>
          </a:p>
          <a:p>
            <a:pPr marL="457200" lvl="0" indent="-457200">
              <a:buFont typeface="Arial"/>
              <a:buAutoNum type="arabicPeriod" startAt="2"/>
            </a:pPr>
            <a:endParaRPr lang="en-CA" sz="1800" dirty="0">
              <a:solidFill>
                <a:prstClr val="black"/>
              </a:solidFill>
            </a:endParaRPr>
          </a:p>
          <a:p>
            <a:pPr lvl="0"/>
            <a:r>
              <a:rPr lang="fr-CA" sz="1800" dirty="0">
                <a:solidFill>
                  <a:prstClr val="black"/>
                </a:solidFill>
              </a:rPr>
              <a:t>3. 	</a:t>
            </a:r>
            <a:r>
              <a:rPr lang="fr-CA" sz="1800" b="1" dirty="0">
                <a:solidFill>
                  <a:prstClr val="black"/>
                </a:solidFill>
              </a:rPr>
              <a:t>La norme d’accessibilité pour l’échange de renseignements et la </a:t>
            </a:r>
            <a:r>
              <a:rPr lang="fr-CA" sz="1800" b="1" dirty="0" smtClean="0">
                <a:solidFill>
                  <a:prstClr val="black"/>
                </a:solidFill>
              </a:rPr>
              <a:t>	communication </a:t>
            </a:r>
            <a:r>
              <a:rPr lang="fr-CA" sz="1800" dirty="0">
                <a:solidFill>
                  <a:prstClr val="black"/>
                </a:solidFill>
              </a:rPr>
              <a:t>(prévue en 2022) qui fixe les exigences relatives à l’élimination </a:t>
            </a:r>
            <a:r>
              <a:rPr lang="fr-CA" sz="1800" dirty="0" smtClean="0">
                <a:solidFill>
                  <a:prstClr val="black"/>
                </a:solidFill>
              </a:rPr>
              <a:t>	des </a:t>
            </a:r>
            <a:r>
              <a:rPr lang="fr-CA" sz="1800" dirty="0">
                <a:solidFill>
                  <a:prstClr val="black"/>
                </a:solidFill>
              </a:rPr>
              <a:t>barrières liées à l’accès à l’information, que ce soit à l’information écrite, en </a:t>
            </a:r>
            <a:r>
              <a:rPr lang="fr-CA" sz="1800" dirty="0" smtClean="0">
                <a:solidFill>
                  <a:prstClr val="black"/>
                </a:solidFill>
              </a:rPr>
              <a:t>	personne </a:t>
            </a:r>
            <a:r>
              <a:rPr lang="fr-CA" sz="1800" dirty="0">
                <a:solidFill>
                  <a:prstClr val="black"/>
                </a:solidFill>
              </a:rPr>
              <a:t>ou sur des sites Web.</a:t>
            </a:r>
          </a:p>
          <a:p>
            <a:endParaRPr lang="en-CA" dirty="0"/>
          </a:p>
        </p:txBody>
      </p:sp>
    </p:spTree>
    <p:extLst>
      <p:ext uri="{BB962C8B-B14F-4D97-AF65-F5344CB8AC3E}">
        <p14:creationId xmlns:p14="http://schemas.microsoft.com/office/powerpoint/2010/main" val="175836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Objectifs pour 2022-2023</a:t>
            </a:r>
            <a:endParaRPr lang="en-CA" dirty="0"/>
          </a:p>
        </p:txBody>
      </p:sp>
      <p:sp>
        <p:nvSpPr>
          <p:cNvPr id="3" name="Subtitle 2"/>
          <p:cNvSpPr>
            <a:spLocks noGrp="1"/>
          </p:cNvSpPr>
          <p:nvPr>
            <p:ph type="subTitle" idx="1"/>
          </p:nvPr>
        </p:nvSpPr>
        <p:spPr>
          <a:xfrm>
            <a:off x="761999" y="1753766"/>
            <a:ext cx="7677151" cy="4056483"/>
          </a:xfrm>
        </p:spPr>
        <p:txBody>
          <a:bodyPr/>
          <a:lstStyle/>
          <a:p>
            <a:pPr lvl="0"/>
            <a:r>
              <a:rPr lang="fr-CA" sz="2200" dirty="0">
                <a:solidFill>
                  <a:prstClr val="black"/>
                </a:solidFill>
              </a:rPr>
              <a:t>Les projets doivent appuyer la Loi sur l’accessibilité pour les Manitobains : </a:t>
            </a:r>
          </a:p>
          <a:p>
            <a:pPr lvl="0"/>
            <a:endParaRPr lang="en-CA" sz="800" dirty="0">
              <a:solidFill>
                <a:prstClr val="black"/>
              </a:solidFill>
            </a:endParaRPr>
          </a:p>
          <a:p>
            <a:pPr lvl="0"/>
            <a:endParaRPr lang="en-CA" sz="800" dirty="0">
              <a:solidFill>
                <a:prstClr val="black"/>
              </a:solidFill>
            </a:endParaRPr>
          </a:p>
          <a:p>
            <a:pPr marL="530225" lvl="0" indent="-530225">
              <a:buFont typeface="Arial" panose="020B0604020202020204" pitchFamily="34" charset="0"/>
              <a:buChar char="•"/>
              <a:tabLst>
                <a:tab pos="633413" algn="l"/>
              </a:tabLst>
            </a:pPr>
            <a:r>
              <a:rPr lang="fr-CA" sz="2200" dirty="0">
                <a:solidFill>
                  <a:prstClr val="black"/>
                </a:solidFill>
              </a:rPr>
              <a:t>Sensibiliser la population à la prévention et la suppression des barrières; </a:t>
            </a:r>
          </a:p>
          <a:p>
            <a:pPr lvl="0">
              <a:tabLst>
                <a:tab pos="633413" algn="l"/>
              </a:tabLst>
            </a:pPr>
            <a:endParaRPr lang="en-CA" sz="800" dirty="0">
              <a:solidFill>
                <a:prstClr val="black"/>
              </a:solidFill>
            </a:endParaRPr>
          </a:p>
          <a:p>
            <a:pPr marL="342900" lvl="0" indent="-342900">
              <a:buFont typeface="Arial" panose="020B0604020202020204" pitchFamily="34" charset="0"/>
              <a:buChar char="•"/>
            </a:pPr>
            <a:r>
              <a:rPr lang="fr-CA" sz="2200" dirty="0">
                <a:solidFill>
                  <a:prstClr val="black"/>
                </a:solidFill>
              </a:rPr>
              <a:t>  Concevoir des outils, des ressources et des formations </a:t>
            </a:r>
            <a:r>
              <a:rPr lang="fr-CA" sz="2200" dirty="0" smtClean="0">
                <a:solidFill>
                  <a:prstClr val="black"/>
                </a:solidFill>
              </a:rPr>
              <a:t>	 pour </a:t>
            </a:r>
            <a:r>
              <a:rPr lang="fr-CA" sz="2200" dirty="0">
                <a:solidFill>
                  <a:prstClr val="black"/>
                </a:solidFill>
              </a:rPr>
              <a:t>encourager le respect des normes de la Loi sur </a:t>
            </a:r>
            <a:r>
              <a:rPr lang="fr-CA" sz="2200" dirty="0" smtClean="0">
                <a:solidFill>
                  <a:prstClr val="black"/>
                </a:solidFill>
              </a:rPr>
              <a:t>		 l’accessibilité </a:t>
            </a:r>
            <a:r>
              <a:rPr lang="fr-CA" sz="2200" dirty="0">
                <a:solidFill>
                  <a:prstClr val="black"/>
                </a:solidFill>
              </a:rPr>
              <a:t>pour les Manitobains; </a:t>
            </a:r>
          </a:p>
          <a:p>
            <a:pPr marL="171450" lvl="0" indent="-171450">
              <a:buFont typeface="Arial" panose="020B0604020202020204" pitchFamily="34" charset="0"/>
              <a:buChar char="•"/>
            </a:pPr>
            <a:endParaRPr lang="en-CA" sz="800" dirty="0">
              <a:solidFill>
                <a:prstClr val="black"/>
              </a:solidFill>
            </a:endParaRPr>
          </a:p>
          <a:p>
            <a:pPr marL="342900" lvl="0" indent="-342900">
              <a:buFont typeface="Arial" panose="020B0604020202020204" pitchFamily="34" charset="0"/>
              <a:buChar char="•"/>
            </a:pPr>
            <a:r>
              <a:rPr lang="fr-CA" sz="2200" dirty="0">
                <a:solidFill>
                  <a:prstClr val="black"/>
                </a:solidFill>
              </a:rPr>
              <a:t>  Éliminer les barrières liées à l’échange de </a:t>
            </a:r>
            <a:r>
              <a:rPr lang="fr-CA" sz="2200" dirty="0" smtClean="0">
                <a:solidFill>
                  <a:prstClr val="black"/>
                </a:solidFill>
              </a:rPr>
              <a:t>	 	 			 renseignements </a:t>
            </a:r>
            <a:r>
              <a:rPr lang="fr-CA" sz="2200" dirty="0">
                <a:solidFill>
                  <a:prstClr val="black"/>
                </a:solidFill>
              </a:rPr>
              <a:t>et la communication.</a:t>
            </a:r>
          </a:p>
          <a:p>
            <a:pPr lvl="0"/>
            <a:r>
              <a:rPr lang="fr-CA" dirty="0">
                <a:solidFill>
                  <a:prstClr val="black"/>
                </a:solidFill>
              </a:rPr>
              <a:t> </a:t>
            </a:r>
          </a:p>
          <a:p>
            <a:pPr marL="457200" lvl="0" indent="-457200">
              <a:buFont typeface="Arial"/>
              <a:buAutoNum type="arabicPeriod"/>
            </a:pPr>
            <a:endParaRPr lang="en-CA" sz="2000" dirty="0">
              <a:solidFill>
                <a:prstClr val="black"/>
              </a:solidFill>
            </a:endParaRPr>
          </a:p>
          <a:p>
            <a:endParaRPr lang="en-CA" dirty="0"/>
          </a:p>
        </p:txBody>
      </p:sp>
    </p:spTree>
    <p:extLst>
      <p:ext uri="{BB962C8B-B14F-4D97-AF65-F5344CB8AC3E}">
        <p14:creationId xmlns:p14="http://schemas.microsoft.com/office/powerpoint/2010/main" val="313400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Organismes admissibles </a:t>
            </a:r>
            <a:endParaRPr lang="en-CA" dirty="0"/>
          </a:p>
        </p:txBody>
      </p:sp>
      <p:sp>
        <p:nvSpPr>
          <p:cNvPr id="3" name="Subtitle 2"/>
          <p:cNvSpPr>
            <a:spLocks noGrp="1"/>
          </p:cNvSpPr>
          <p:nvPr>
            <p:ph type="subTitle" idx="1"/>
          </p:nvPr>
        </p:nvSpPr>
        <p:spPr>
          <a:xfrm>
            <a:off x="119052" y="1302967"/>
            <a:ext cx="8876129" cy="4761333"/>
          </a:xfrm>
        </p:spPr>
        <p:txBody>
          <a:bodyPr/>
          <a:lstStyle/>
          <a:p>
            <a:pPr lvl="0"/>
            <a:r>
              <a:rPr lang="fr-CA" dirty="0">
                <a:solidFill>
                  <a:prstClr val="black"/>
                </a:solidFill>
              </a:rPr>
              <a:t>Admissibles</a:t>
            </a:r>
            <a:r>
              <a:rPr lang="fr-CA" sz="2000" dirty="0">
                <a:solidFill>
                  <a:prstClr val="black"/>
                </a:solidFill>
              </a:rPr>
              <a:t>	</a:t>
            </a:r>
            <a:r>
              <a:rPr lang="fr-CA" sz="1800" dirty="0" smtClean="0">
                <a:solidFill>
                  <a:prstClr val="black"/>
                </a:solidFill>
              </a:rPr>
              <a:t>-</a:t>
            </a:r>
            <a:r>
              <a:rPr lang="fr-CA" sz="1800" dirty="0">
                <a:solidFill>
                  <a:prstClr val="black"/>
                </a:solidFill>
              </a:rPr>
              <a:t> Entreprises</a:t>
            </a:r>
          </a:p>
          <a:p>
            <a:pPr lvl="0"/>
            <a:r>
              <a:rPr lang="fr-CA" sz="1800" dirty="0">
                <a:solidFill>
                  <a:prstClr val="black"/>
                </a:solidFill>
              </a:rPr>
              <a:t>					- Organismes sans but lucratif, y compris les syndicats </a:t>
            </a:r>
            <a:endParaRPr lang="fr-CA" sz="1800" dirty="0" smtClean="0">
              <a:solidFill>
                <a:prstClr val="black"/>
              </a:solidFill>
            </a:endParaRPr>
          </a:p>
          <a:p>
            <a:pPr lvl="0"/>
            <a:r>
              <a:rPr lang="fr-CA" sz="1800" dirty="0" smtClean="0">
                <a:solidFill>
                  <a:prstClr val="black"/>
                </a:solidFill>
              </a:rPr>
              <a:t>					- Organismes </a:t>
            </a:r>
            <a:r>
              <a:rPr lang="fr-CA" sz="1800" dirty="0">
                <a:solidFill>
                  <a:prstClr val="black"/>
                </a:solidFill>
              </a:rPr>
              <a:t>de bienfaisance</a:t>
            </a:r>
          </a:p>
          <a:p>
            <a:pPr lvl="0"/>
            <a:r>
              <a:rPr lang="fr-CA" sz="1800" dirty="0">
                <a:solidFill>
                  <a:prstClr val="black"/>
                </a:solidFill>
              </a:rPr>
              <a:t>					- Municipalités, autorités locales, districts 										</a:t>
            </a:r>
            <a:r>
              <a:rPr lang="fr-CA" sz="1800" dirty="0" smtClean="0">
                <a:solidFill>
                  <a:prstClr val="black"/>
                </a:solidFill>
              </a:rPr>
              <a:t>   d’aménagement</a:t>
            </a:r>
            <a:endParaRPr lang="fr-CA" sz="1800" dirty="0">
              <a:solidFill>
                <a:prstClr val="black"/>
              </a:solidFill>
            </a:endParaRPr>
          </a:p>
          <a:p>
            <a:pPr lvl="0"/>
            <a:r>
              <a:rPr lang="fr-CA" sz="1800" dirty="0">
                <a:solidFill>
                  <a:prstClr val="black"/>
                </a:solidFill>
              </a:rPr>
              <a:t>					- Conseils communautaires des Affaires du Nord</a:t>
            </a:r>
          </a:p>
          <a:p>
            <a:pPr lvl="0"/>
            <a:r>
              <a:rPr lang="fr-CA" sz="1800" dirty="0">
                <a:solidFill>
                  <a:prstClr val="black"/>
                </a:solidFill>
              </a:rPr>
              <a:t>					- Divisions scolaires, universités et collèges</a:t>
            </a:r>
            <a:endParaRPr lang="en-CA" sz="1800" dirty="0">
              <a:solidFill>
                <a:prstClr val="black"/>
              </a:solidFill>
            </a:endParaRPr>
          </a:p>
          <a:p>
            <a:pPr lvl="0"/>
            <a:r>
              <a:rPr lang="fr-CA" dirty="0" smtClean="0">
                <a:solidFill>
                  <a:prstClr val="black"/>
                </a:solidFill>
              </a:rPr>
              <a:t>Non </a:t>
            </a:r>
            <a:r>
              <a:rPr lang="fr-CA" dirty="0">
                <a:solidFill>
                  <a:prstClr val="black"/>
                </a:solidFill>
              </a:rPr>
              <a:t>admissibles		</a:t>
            </a:r>
          </a:p>
          <a:p>
            <a:pPr lvl="0"/>
            <a:r>
              <a:rPr lang="fr-CA" dirty="0">
                <a:solidFill>
                  <a:prstClr val="black"/>
                </a:solidFill>
              </a:rPr>
              <a:t>					</a:t>
            </a:r>
            <a:r>
              <a:rPr lang="fr-CA" sz="2000" dirty="0">
                <a:solidFill>
                  <a:prstClr val="black"/>
                </a:solidFill>
              </a:rPr>
              <a:t>-</a:t>
            </a:r>
            <a:r>
              <a:rPr lang="fr-CA" sz="1800" dirty="0">
                <a:solidFill>
                  <a:prstClr val="black"/>
                </a:solidFill>
              </a:rPr>
              <a:t> Particuliers</a:t>
            </a:r>
          </a:p>
          <a:p>
            <a:pPr lvl="0"/>
            <a:r>
              <a:rPr lang="fr-CA" sz="1800" dirty="0">
                <a:solidFill>
                  <a:prstClr val="black"/>
                </a:solidFill>
              </a:rPr>
              <a:t>					- Organismes non situés au </a:t>
            </a:r>
            <a:r>
              <a:rPr lang="fr-CA" sz="1800" dirty="0" smtClean="0">
                <a:solidFill>
                  <a:prstClr val="black"/>
                </a:solidFill>
              </a:rPr>
              <a:t>Manitoba</a:t>
            </a:r>
          </a:p>
          <a:p>
            <a:pPr lvl="0"/>
            <a:r>
              <a:rPr lang="fr-CA" sz="1800" dirty="0">
                <a:solidFill>
                  <a:prstClr val="black"/>
                </a:solidFill>
              </a:rPr>
              <a:t>	</a:t>
            </a:r>
            <a:r>
              <a:rPr lang="fr-CA" sz="1800" dirty="0" smtClean="0">
                <a:solidFill>
                  <a:prstClr val="black"/>
                </a:solidFill>
              </a:rPr>
              <a:t>				-</a:t>
            </a:r>
            <a:r>
              <a:rPr lang="fr-CA" sz="1800" dirty="0">
                <a:solidFill>
                  <a:prstClr val="black"/>
                </a:solidFill>
              </a:rPr>
              <a:t> Organismes non ouverts au public (clubs </a:t>
            </a:r>
            <a:r>
              <a:rPr lang="fr-CA" sz="2000" dirty="0">
                <a:solidFill>
                  <a:prstClr val="black"/>
                </a:solidFill>
              </a:rPr>
              <a:t>privés) </a:t>
            </a:r>
            <a:r>
              <a:rPr lang="fr-CA" dirty="0">
                <a:solidFill>
                  <a:prstClr val="black"/>
                </a:solidFill>
              </a:rPr>
              <a:t>	</a:t>
            </a:r>
            <a:endParaRPr lang="en-CA" dirty="0"/>
          </a:p>
        </p:txBody>
      </p:sp>
    </p:spTree>
    <p:extLst>
      <p:ext uri="{BB962C8B-B14F-4D97-AF65-F5344CB8AC3E}">
        <p14:creationId xmlns:p14="http://schemas.microsoft.com/office/powerpoint/2010/main" val="3771327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Activités admissibles</a:t>
            </a:r>
            <a:endParaRPr lang="en-CA" dirty="0"/>
          </a:p>
        </p:txBody>
      </p:sp>
      <p:sp>
        <p:nvSpPr>
          <p:cNvPr id="4" name="Subtitle 2"/>
          <p:cNvSpPr>
            <a:spLocks noGrp="1"/>
          </p:cNvSpPr>
          <p:nvPr>
            <p:ph type="subTitle" idx="1"/>
          </p:nvPr>
        </p:nvSpPr>
        <p:spPr>
          <a:xfrm>
            <a:off x="119053" y="1239416"/>
            <a:ext cx="8876128" cy="4780383"/>
          </a:xfrm>
        </p:spPr>
        <p:txBody>
          <a:bodyPr/>
          <a:lstStyle/>
          <a:p>
            <a:pPr lvl="0"/>
            <a:r>
              <a:rPr lang="fr-CA" sz="1600" dirty="0" smtClean="0"/>
              <a:t>1) Sensibilisation </a:t>
            </a:r>
            <a:r>
              <a:rPr lang="fr-CA" sz="1600" dirty="0"/>
              <a:t>du public ciblant une variété de Manitobains, exemples : </a:t>
            </a:r>
          </a:p>
          <a:p>
            <a:pPr>
              <a:spcBef>
                <a:spcPts val="0"/>
              </a:spcBef>
            </a:pPr>
            <a:r>
              <a:rPr lang="fr-CA" sz="1600" dirty="0"/>
              <a:t>	- campagne sur les réseaux sociaux, affiches, cartes d’accessibilité, événements visant à </a:t>
            </a:r>
            <a:r>
              <a:rPr lang="fr-CA" sz="1600" dirty="0" smtClean="0"/>
              <a:t>   	  promouvoir </a:t>
            </a:r>
            <a:r>
              <a:rPr lang="fr-CA" sz="1600" dirty="0"/>
              <a:t>l’accessibilité. </a:t>
            </a:r>
          </a:p>
          <a:p>
            <a:pPr lvl="0">
              <a:spcBef>
                <a:spcPts val="0"/>
              </a:spcBef>
            </a:pPr>
            <a:r>
              <a:rPr lang="fr-CA" sz="1600" dirty="0"/>
              <a:t>	  </a:t>
            </a:r>
            <a:endParaRPr lang="en-CA" sz="1600" dirty="0"/>
          </a:p>
          <a:p>
            <a:pPr lvl="0">
              <a:spcBef>
                <a:spcPts val="0"/>
              </a:spcBef>
            </a:pPr>
            <a:r>
              <a:rPr lang="en-CA" sz="1600" dirty="0" smtClean="0"/>
              <a:t>2) </a:t>
            </a:r>
            <a:r>
              <a:rPr lang="fr-CA" sz="1600" dirty="0" smtClean="0"/>
              <a:t>Outils</a:t>
            </a:r>
            <a:r>
              <a:rPr lang="fr-CA" sz="1600" dirty="0"/>
              <a:t>, ressources et formation pour favoriser la conformité, exemples :</a:t>
            </a:r>
          </a:p>
          <a:p>
            <a:pPr lvl="0"/>
            <a:r>
              <a:rPr lang="fr-CA" sz="1600" dirty="0"/>
              <a:t>      - guides de politiques, modèles et formation qui favorisent la compréhension et la conformité </a:t>
            </a:r>
            <a:r>
              <a:rPr lang="fr-CA" sz="1600" dirty="0" smtClean="0"/>
              <a:t>	à </a:t>
            </a:r>
            <a:r>
              <a:rPr lang="fr-CA" sz="1600" dirty="0"/>
              <a:t>partir de divers points de vue, p. ex. la santé mentale, et en ciblant un secteur, comme le </a:t>
            </a:r>
            <a:r>
              <a:rPr lang="fr-CA" sz="1600" dirty="0" smtClean="0"/>
              <a:t>	commerce </a:t>
            </a:r>
            <a:r>
              <a:rPr lang="fr-CA" sz="1600" dirty="0"/>
              <a:t>de détail, ou une population, comme les Autochtones du Manitoba. </a:t>
            </a:r>
          </a:p>
          <a:p>
            <a:pPr lvl="0"/>
            <a:endParaRPr lang="en-CA" sz="1600" dirty="0" smtClean="0"/>
          </a:p>
          <a:p>
            <a:pPr lvl="0"/>
            <a:r>
              <a:rPr lang="fr-CA" sz="1600" dirty="0" smtClean="0"/>
              <a:t>3) Outils </a:t>
            </a:r>
            <a:r>
              <a:rPr lang="fr-CA" sz="1600" dirty="0"/>
              <a:t>et technologie pour supprimer les barrières à l’échange de renseignements et la  </a:t>
            </a:r>
            <a:r>
              <a:rPr lang="fr-CA" sz="1600" dirty="0" smtClean="0"/>
              <a:t> communication</a:t>
            </a:r>
            <a:r>
              <a:rPr lang="fr-CA" sz="1600" dirty="0"/>
              <a:t>, exemples : </a:t>
            </a:r>
          </a:p>
          <a:p>
            <a:pPr lvl="0"/>
            <a:r>
              <a:rPr lang="fr-CA" sz="1600" dirty="0"/>
              <a:t>	- logiciels, formation et consultants pour éliminer les barrières aux sites Web guidés par les </a:t>
            </a:r>
            <a:r>
              <a:rPr lang="fr-CA" sz="1600" dirty="0" smtClean="0"/>
              <a:t>	  Règles </a:t>
            </a:r>
            <a:r>
              <a:rPr lang="fr-CA" sz="1600" dirty="0"/>
              <a:t>pour l’accessibilité des contenus Web du Consortium World Wide Web </a:t>
            </a:r>
            <a:r>
              <a:rPr lang="fr-CA" sz="1600" dirty="0" smtClean="0"/>
              <a:t>2.1 	 		  niveau</a:t>
            </a:r>
            <a:r>
              <a:rPr lang="fr-CA" sz="1600" dirty="0"/>
              <a:t> AA et d’autres initiatives visant à communiquer avec les Manitobains en situation </a:t>
            </a:r>
            <a:r>
              <a:rPr lang="fr-CA" sz="1600" dirty="0" smtClean="0"/>
              <a:t>	 	  de handicap</a:t>
            </a:r>
            <a:r>
              <a:rPr lang="fr-CA" sz="1600" dirty="0"/>
              <a:t>, par exemple les malvoyants, les malentendants ou les sourds, ou les </a:t>
            </a:r>
            <a:r>
              <a:rPr lang="fr-CA" sz="1600" dirty="0" smtClean="0"/>
              <a:t>			  personnes souffrant </a:t>
            </a:r>
            <a:r>
              <a:rPr lang="fr-CA" sz="1600" dirty="0"/>
              <a:t>de handicaps nuisant à la compréhension.</a:t>
            </a:r>
          </a:p>
        </p:txBody>
      </p:sp>
    </p:spTree>
    <p:extLst>
      <p:ext uri="{BB962C8B-B14F-4D97-AF65-F5344CB8AC3E}">
        <p14:creationId xmlns:p14="http://schemas.microsoft.com/office/powerpoint/2010/main" val="1681999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Activités non admissibles</a:t>
            </a:r>
            <a:endParaRPr lang="en-CA" dirty="0"/>
          </a:p>
        </p:txBody>
      </p:sp>
      <p:sp>
        <p:nvSpPr>
          <p:cNvPr id="3" name="Subtitle 2"/>
          <p:cNvSpPr>
            <a:spLocks noGrp="1"/>
          </p:cNvSpPr>
          <p:nvPr>
            <p:ph type="subTitle" idx="1"/>
          </p:nvPr>
        </p:nvSpPr>
        <p:spPr>
          <a:xfrm>
            <a:off x="704849" y="1753766"/>
            <a:ext cx="8020051" cy="4056483"/>
          </a:xfrm>
        </p:spPr>
        <p:txBody>
          <a:bodyPr/>
          <a:lstStyle/>
          <a:p>
            <a:pPr marL="342900" lvl="0" indent="-342900">
              <a:buFont typeface="Arial" panose="020B0604020202020204" pitchFamily="34" charset="0"/>
              <a:buChar char="•"/>
            </a:pPr>
            <a:r>
              <a:rPr lang="fr-CA" sz="2000" dirty="0">
                <a:solidFill>
                  <a:prstClr val="black"/>
                </a:solidFill>
              </a:rPr>
              <a:t>Projets à l’extérieur du Manitoba;</a:t>
            </a:r>
          </a:p>
          <a:p>
            <a:pPr marL="342900" lvl="0" indent="-342900">
              <a:buFont typeface="Arial" panose="020B0604020202020204" pitchFamily="34" charset="0"/>
              <a:buChar char="•"/>
            </a:pPr>
            <a:r>
              <a:rPr lang="fr-CA" sz="2000" dirty="0">
                <a:solidFill>
                  <a:prstClr val="black"/>
                </a:solidFill>
              </a:rPr>
              <a:t>Améliorations et rénovations touchant les bâtiments, comme le précise le Code du bâtiment du Manitoba;</a:t>
            </a:r>
          </a:p>
          <a:p>
            <a:pPr marL="342900" lvl="0" indent="-342900">
              <a:buFont typeface="Arial" panose="020B0604020202020204" pitchFamily="34" charset="0"/>
              <a:buChar char="•"/>
            </a:pPr>
            <a:r>
              <a:rPr lang="fr-CA" sz="2000" dirty="0">
                <a:solidFill>
                  <a:prstClr val="black"/>
                </a:solidFill>
              </a:rPr>
              <a:t>Coûts opérationnels ou programmes en cours; </a:t>
            </a:r>
          </a:p>
          <a:p>
            <a:pPr marL="342900" lvl="0" indent="-342900">
              <a:buFont typeface="Arial" panose="020B0604020202020204" pitchFamily="34" charset="0"/>
              <a:buChar char="•"/>
            </a:pPr>
            <a:r>
              <a:rPr lang="fr-CA" sz="2000" dirty="0">
                <a:solidFill>
                  <a:prstClr val="black"/>
                </a:solidFill>
              </a:rPr>
              <a:t>Services de base ou essentiels qui relèvent de la responsabilité de l’organisme municipal, provincial ou fédéral;</a:t>
            </a:r>
          </a:p>
          <a:p>
            <a:pPr marL="342900" lvl="0" indent="-342900">
              <a:buFont typeface="Arial" panose="020B0604020202020204" pitchFamily="34" charset="0"/>
              <a:buChar char="•"/>
            </a:pPr>
            <a:r>
              <a:rPr lang="fr-CA" sz="2000" dirty="0">
                <a:solidFill>
                  <a:prstClr val="black"/>
                </a:solidFill>
              </a:rPr>
              <a:t>Projets liés à la prestation de programmes de services éducatifs, sociaux et de santé de base, mis en œuvre grâce au financement du gouvernement provincial ou fédéral;  </a:t>
            </a:r>
          </a:p>
          <a:p>
            <a:pPr marL="342900" lvl="0" indent="-342900">
              <a:buFont typeface="Arial" panose="020B0604020202020204" pitchFamily="34" charset="0"/>
              <a:buChar char="•"/>
            </a:pPr>
            <a:r>
              <a:rPr lang="fr-CA" sz="2000" dirty="0">
                <a:solidFill>
                  <a:prstClr val="black"/>
                </a:solidFill>
              </a:rPr>
              <a:t>Programmes résidentiels privés, subventions salariales, programmes de placement ou programmes d’aide aux employés. </a:t>
            </a:r>
          </a:p>
        </p:txBody>
      </p:sp>
    </p:spTree>
    <p:extLst>
      <p:ext uri="{BB962C8B-B14F-4D97-AF65-F5344CB8AC3E}">
        <p14:creationId xmlns:p14="http://schemas.microsoft.com/office/powerpoint/2010/main" val="146598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Financement</a:t>
            </a:r>
            <a:endParaRPr lang="en-CA" dirty="0"/>
          </a:p>
        </p:txBody>
      </p:sp>
      <p:sp>
        <p:nvSpPr>
          <p:cNvPr id="3" name="Subtitle 2"/>
          <p:cNvSpPr>
            <a:spLocks noGrp="1"/>
          </p:cNvSpPr>
          <p:nvPr>
            <p:ph type="subTitle" idx="1"/>
          </p:nvPr>
        </p:nvSpPr>
        <p:spPr>
          <a:xfrm>
            <a:off x="647699" y="1753766"/>
            <a:ext cx="7753351" cy="3504033"/>
          </a:xfrm>
        </p:spPr>
        <p:txBody>
          <a:bodyPr/>
          <a:lstStyle/>
          <a:p>
            <a:pPr marL="342900" lvl="0" indent="-342900">
              <a:buFont typeface="Arial" panose="020B0604020202020204" pitchFamily="34" charset="0"/>
              <a:buChar char="•"/>
            </a:pPr>
            <a:r>
              <a:rPr lang="fr-CA" sz="2400" dirty="0">
                <a:solidFill>
                  <a:prstClr val="black"/>
                </a:solidFill>
              </a:rPr>
              <a:t>Le montant maximal de la subvention en 2022-2023 est de 50 000 $. </a:t>
            </a:r>
          </a:p>
          <a:p>
            <a:pPr marL="342900" lvl="0" indent="-342900">
              <a:buFont typeface="Arial" panose="020B0604020202020204" pitchFamily="34" charset="0"/>
              <a:buChar char="•"/>
            </a:pPr>
            <a:r>
              <a:rPr lang="fr-CA" sz="2400" dirty="0">
                <a:solidFill>
                  <a:prstClr val="black"/>
                </a:solidFill>
              </a:rPr>
              <a:t>Il n’y a pas de montant minimum.</a:t>
            </a:r>
          </a:p>
          <a:p>
            <a:pPr marL="342900" lvl="0" indent="-342900">
              <a:buFont typeface="Arial" panose="020B0604020202020204" pitchFamily="34" charset="0"/>
              <a:buChar char="•"/>
            </a:pPr>
            <a:r>
              <a:rPr lang="fr-CA" sz="2400" dirty="0">
                <a:solidFill>
                  <a:prstClr val="black"/>
                </a:solidFill>
              </a:rPr>
              <a:t>Le Fonds pour l’accessibilité du Manitoba financera jusqu’à 100 % des coûts.</a:t>
            </a:r>
          </a:p>
          <a:p>
            <a:pPr marL="342900" lvl="0" indent="-342900">
              <a:buFont typeface="Arial" panose="020B0604020202020204" pitchFamily="34" charset="0"/>
              <a:buChar char="•"/>
            </a:pPr>
            <a:r>
              <a:rPr lang="fr-CA" sz="2400" dirty="0">
                <a:solidFill>
                  <a:prstClr val="black"/>
                </a:solidFill>
              </a:rPr>
              <a:t>La demande peut inclure jusqu’à 10 % pour l’administration.</a:t>
            </a:r>
          </a:p>
          <a:p>
            <a:pPr marL="342900" lvl="0" indent="-342900">
              <a:buFont typeface="Arial" panose="020B0604020202020204" pitchFamily="34" charset="0"/>
              <a:buChar char="•"/>
            </a:pPr>
            <a:r>
              <a:rPr lang="fr-CA" sz="2400" dirty="0">
                <a:solidFill>
                  <a:prstClr val="black"/>
                </a:solidFill>
              </a:rPr>
              <a:t>Un organisme est limité à une demande par année, mais peut collaborer avec plusieurs candidats.</a:t>
            </a:r>
          </a:p>
        </p:txBody>
      </p:sp>
    </p:spTree>
    <p:extLst>
      <p:ext uri="{BB962C8B-B14F-4D97-AF65-F5344CB8AC3E}">
        <p14:creationId xmlns:p14="http://schemas.microsoft.com/office/powerpoint/2010/main" val="257838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Coûts </a:t>
            </a:r>
            <a:r>
              <a:rPr lang="fr-CA" dirty="0"/>
              <a:t>admissibles et non admissibles</a:t>
            </a:r>
            <a:endParaRPr lang="en-CA" dirty="0"/>
          </a:p>
        </p:txBody>
      </p:sp>
      <p:sp>
        <p:nvSpPr>
          <p:cNvPr id="3" name="Subtitle 2"/>
          <p:cNvSpPr>
            <a:spLocks noGrp="1"/>
          </p:cNvSpPr>
          <p:nvPr>
            <p:ph type="subTitle" idx="1"/>
          </p:nvPr>
        </p:nvSpPr>
        <p:spPr>
          <a:xfrm>
            <a:off x="119053" y="1341067"/>
            <a:ext cx="8876128" cy="4742283"/>
          </a:xfrm>
        </p:spPr>
        <p:txBody>
          <a:bodyPr/>
          <a:lstStyle/>
          <a:p>
            <a:pPr lvl="0"/>
            <a:r>
              <a:rPr lang="fr-CA" dirty="0">
                <a:solidFill>
                  <a:prstClr val="black"/>
                </a:solidFill>
              </a:rPr>
              <a:t> Admissibles</a:t>
            </a:r>
            <a:r>
              <a:rPr lang="fr-CA" sz="2000" dirty="0">
                <a:solidFill>
                  <a:prstClr val="black"/>
                </a:solidFill>
              </a:rPr>
              <a:t> 			</a:t>
            </a:r>
          </a:p>
          <a:p>
            <a:pPr lvl="0"/>
            <a:r>
              <a:rPr lang="fr-CA" sz="2000" dirty="0">
                <a:solidFill>
                  <a:prstClr val="black"/>
                </a:solidFill>
              </a:rPr>
              <a:t>		- Salaires pour le personnel du projet et les consultants</a:t>
            </a:r>
            <a:r>
              <a:rPr lang="fr-CA" sz="2000" dirty="0">
                <a:solidFill>
                  <a:prstClr val="black"/>
                </a:solidFill>
                <a:latin typeface="Arial" panose="020B0604020202020204" pitchFamily="34" charset="0"/>
                <a:cs typeface="Arial" panose="020B0604020202020204" pitchFamily="34" charset="0"/>
              </a:rPr>
              <a:t>  	</a:t>
            </a:r>
          </a:p>
          <a:p>
            <a:pPr lvl="0"/>
            <a:r>
              <a:rPr lang="fr-CA" sz="2000" dirty="0">
                <a:solidFill>
                  <a:prstClr val="black"/>
                </a:solidFill>
                <a:latin typeface="Arial" panose="020B0604020202020204" pitchFamily="34" charset="0"/>
                <a:cs typeface="Arial" panose="020B0604020202020204" pitchFamily="34" charset="0"/>
              </a:rPr>
              <a:t>		- Promotion du projet et des ressources</a:t>
            </a:r>
          </a:p>
          <a:p>
            <a:pPr lvl="0"/>
            <a:r>
              <a:rPr lang="fr-CA" sz="2000" dirty="0">
                <a:solidFill>
                  <a:prstClr val="black"/>
                </a:solidFill>
                <a:latin typeface="Arial" panose="020B0604020202020204" pitchFamily="34" charset="0"/>
                <a:cs typeface="Arial" panose="020B0604020202020204" pitchFamily="34" charset="0"/>
              </a:rPr>
              <a:t>		- Traduction vers le français, la langue des signes américaine et vers 		</a:t>
            </a:r>
            <a:r>
              <a:rPr lang="fr-CA" sz="2000" dirty="0" smtClean="0">
                <a:solidFill>
                  <a:prstClr val="black"/>
                </a:solidFill>
                <a:latin typeface="Arial" panose="020B0604020202020204" pitchFamily="34" charset="0"/>
                <a:cs typeface="Arial" panose="020B0604020202020204" pitchFamily="34" charset="0"/>
              </a:rPr>
              <a:t>   les </a:t>
            </a:r>
            <a:r>
              <a:rPr lang="fr-CA" sz="2000" dirty="0">
                <a:solidFill>
                  <a:prstClr val="black"/>
                </a:solidFill>
                <a:latin typeface="Arial" panose="020B0604020202020204" pitchFamily="34" charset="0"/>
                <a:cs typeface="Arial" panose="020B0604020202020204" pitchFamily="34" charset="0"/>
              </a:rPr>
              <a:t>langues autochtones du Manitoba</a:t>
            </a:r>
          </a:p>
          <a:p>
            <a:pPr lvl="0"/>
            <a:r>
              <a:rPr lang="fr-CA" dirty="0">
                <a:solidFill>
                  <a:prstClr val="black"/>
                </a:solidFill>
              </a:rPr>
              <a:t>  Non admissibles			</a:t>
            </a:r>
          </a:p>
          <a:p>
            <a:pPr lvl="0"/>
            <a:r>
              <a:rPr lang="fr-CA" sz="2000" dirty="0">
                <a:solidFill>
                  <a:prstClr val="black"/>
                </a:solidFill>
              </a:rPr>
              <a:t>		- Coûts de fonctionnement généraux </a:t>
            </a:r>
          </a:p>
          <a:p>
            <a:pPr lvl="0"/>
            <a:r>
              <a:rPr lang="fr-CA" sz="2000" dirty="0">
                <a:solidFill>
                  <a:prstClr val="black"/>
                </a:solidFill>
              </a:rPr>
              <a:t>		- Rénovation de bâtiments (comme les rampes, et les ouvertures de 			</a:t>
            </a:r>
            <a:r>
              <a:rPr lang="fr-CA" sz="2000" dirty="0" smtClean="0">
                <a:solidFill>
                  <a:prstClr val="black"/>
                </a:solidFill>
              </a:rPr>
              <a:t>  porte </a:t>
            </a:r>
            <a:r>
              <a:rPr lang="fr-CA" sz="2000" dirty="0">
                <a:solidFill>
                  <a:prstClr val="black"/>
                </a:solidFill>
              </a:rPr>
              <a:t>automatiques)</a:t>
            </a:r>
          </a:p>
          <a:p>
            <a:pPr lvl="0"/>
            <a:r>
              <a:rPr lang="fr-CA" sz="2000" dirty="0">
                <a:solidFill>
                  <a:prstClr val="black"/>
                </a:solidFill>
              </a:rPr>
              <a:t>		- Mobilier, notamment pour répondre aux besoins des employés</a:t>
            </a:r>
          </a:p>
          <a:p>
            <a:pPr lvl="0"/>
            <a:r>
              <a:rPr lang="fr-CA" dirty="0">
                <a:solidFill>
                  <a:prstClr val="black"/>
                </a:solidFill>
              </a:rPr>
              <a:t>	</a:t>
            </a:r>
            <a:r>
              <a:rPr lang="fr-CA" sz="1800" dirty="0">
                <a:solidFill>
                  <a:prstClr val="black"/>
                </a:solidFill>
              </a:rPr>
              <a:t>Veuillez consulter les lignes directrices du Fonds pour </a:t>
            </a:r>
            <a:br>
              <a:rPr lang="fr-CA" sz="1800" dirty="0">
                <a:solidFill>
                  <a:prstClr val="black"/>
                </a:solidFill>
              </a:rPr>
            </a:br>
            <a:r>
              <a:rPr lang="fr-CA" sz="1800" dirty="0">
                <a:solidFill>
                  <a:prstClr val="black"/>
                </a:solidFill>
              </a:rPr>
              <a:t>	l’accessibilité du Manitoba pour obtenir la liste complète.</a:t>
            </a:r>
            <a:endParaRPr lang="fr-CA" dirty="0">
              <a:solidFill>
                <a:prstClr val="black"/>
              </a:solidFill>
            </a:endParaRPr>
          </a:p>
          <a:p>
            <a:pPr lvl="0"/>
            <a:r>
              <a:rPr lang="fr-CA" sz="1800" dirty="0">
                <a:solidFill>
                  <a:prstClr val="black"/>
                </a:solidFill>
              </a:rPr>
              <a:t>         </a:t>
            </a:r>
            <a:endParaRPr lang="en-CA" dirty="0"/>
          </a:p>
        </p:txBody>
      </p:sp>
    </p:spTree>
    <p:extLst>
      <p:ext uri="{BB962C8B-B14F-4D97-AF65-F5344CB8AC3E}">
        <p14:creationId xmlns:p14="http://schemas.microsoft.com/office/powerpoint/2010/main" val="2113412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563DAF-CA23-4287-A5EE-8C6040229353}">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7A26FA9-99C5-4846-B7D2-FFB6720332BF}">
  <ds:schemaRefs>
    <ds:schemaRef ds:uri="http://schemas.microsoft.com/sharepoint/v3/contenttype/forms"/>
  </ds:schemaRefs>
</ds:datastoreItem>
</file>

<file path=customXml/itemProps3.xml><?xml version="1.0" encoding="utf-8"?>
<ds:datastoreItem xmlns:ds="http://schemas.openxmlformats.org/officeDocument/2006/customXml" ds:itemID="{42ACE421-F9A0-48E1-8024-5C9F5B374B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111</TotalTime>
  <Words>2651</Words>
  <Application>Microsoft Office PowerPoint</Application>
  <PresentationFormat>On-screen Show (4:3)</PresentationFormat>
  <Paragraphs>220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Bold</vt:lpstr>
      <vt:lpstr>Calibri</vt:lpstr>
      <vt:lpstr>Office Theme</vt:lpstr>
      <vt:lpstr>PowerPoint Presentation</vt:lpstr>
      <vt:lpstr>Mise en contexte</vt:lpstr>
      <vt:lpstr>Normes d’accessibilité de Loi sur l’accessibilité pour les Manitobains</vt:lpstr>
      <vt:lpstr>Objectifs pour 2022-2023</vt:lpstr>
      <vt:lpstr>Organismes admissibles </vt:lpstr>
      <vt:lpstr>Activités admissibles</vt:lpstr>
      <vt:lpstr>Activités non admissibles</vt:lpstr>
      <vt:lpstr>Financement</vt:lpstr>
      <vt:lpstr>Coûts admissibles et non admissibles</vt:lpstr>
      <vt:lpstr> Choix </vt:lpstr>
      <vt:lpstr> Choix</vt:lpstr>
      <vt:lpstr>PRÉSENTATION DE LA DEMANDE POUR 2022-2023</vt:lpstr>
      <vt:lpstr>PRÉSENTATION DE LA DEMANDE </vt:lpstr>
      <vt:lpstr>Renseignements sur le demandeur</vt:lpstr>
      <vt:lpstr>Catégories de demandeurs du Manitoba </vt:lpstr>
      <vt:lpstr>Fournir les numéros d’organisme de bienfaisance ou d’entreprise</vt:lpstr>
      <vt:lpstr>Description du projet</vt:lpstr>
      <vt:lpstr>Description de l’organisme</vt:lpstr>
      <vt:lpstr>Plan de travail et résultats</vt:lpstr>
      <vt:lpstr>Intégration</vt:lpstr>
      <vt:lpstr>Effets du projet</vt:lpstr>
      <vt:lpstr>Budget du projet</vt:lpstr>
      <vt:lpstr>Échéancier</vt:lpstr>
      <vt:lpstr>Processus de paiement</vt:lpstr>
      <vt:lpstr>Modalités</vt:lpstr>
      <vt:lpstr>Rapport final</vt:lpstr>
      <vt:lpstr>Comment présenter une demande</vt:lpstr>
      <vt:lpstr>Étapes suivantes </vt:lpstr>
      <vt:lpstr>Merci!</vt:lpstr>
    </vt:vector>
  </TitlesOfParts>
  <Company>Designtype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Milton Corado</dc:creator>
  <cp:lastModifiedBy>Weber, Drew (FAM)</cp:lastModifiedBy>
  <cp:revision>50</cp:revision>
  <dcterms:created xsi:type="dcterms:W3CDTF">2021-09-27T16:54:13Z</dcterms:created>
  <dcterms:modified xsi:type="dcterms:W3CDTF">2022-04-06T15:27:43Z</dcterms:modified>
</cp:coreProperties>
</file>