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87" r:id="rId5"/>
    <p:sldId id="294" r:id="rId6"/>
    <p:sldId id="273" r:id="rId7"/>
    <p:sldId id="275" r:id="rId8"/>
    <p:sldId id="321" r:id="rId9"/>
    <p:sldId id="315" r:id="rId10"/>
    <p:sldId id="310" r:id="rId11"/>
    <p:sldId id="320" r:id="rId12"/>
    <p:sldId id="272" r:id="rId13"/>
    <p:sldId id="317" r:id="rId14"/>
    <p:sldId id="318" r:id="rId15"/>
    <p:sldId id="319" r:id="rId16"/>
    <p:sldId id="313" r:id="rId17"/>
    <p:sldId id="31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5BD"/>
    <a:srgbClr val="003986"/>
    <a:srgbClr val="BCD6EE"/>
    <a:srgbClr val="F2573A"/>
    <a:srgbClr val="F15A37"/>
    <a:srgbClr val="F15836"/>
    <a:srgbClr val="F15838"/>
    <a:srgbClr val="004AAD"/>
    <a:srgbClr val="0000FF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6395" autoAdjust="0"/>
  </p:normalViewPr>
  <p:slideViewPr>
    <p:cSldViewPr snapToGrid="0">
      <p:cViewPr varScale="1">
        <p:scale>
          <a:sx n="119" d="100"/>
          <a:sy n="119" d="100"/>
        </p:scale>
        <p:origin x="102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7B719-3ED3-4DE3-B982-563E60646467}" type="datetimeFigureOut">
              <a:rPr lang="en-CA" smtClean="0"/>
              <a:t>2022-02-17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326FD-B4DB-4DB7-BFCD-CEFBEA97B7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52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326FD-B4DB-4DB7-BFCD-CEFBEA97B72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910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326FD-B4DB-4DB7-BFCD-CEFBEA97B72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5520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326FD-B4DB-4DB7-BFCD-CEFBEA97B72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1090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326FD-B4DB-4DB7-BFCD-CEFBEA97B72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6672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326FD-B4DB-4DB7-BFCD-CEFBEA97B72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6317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63EE9-6306-4C5B-9695-6F71B2413B1B}" type="slidenum">
              <a:rPr lang="en-CA" sz="3100" b="1"/>
              <a:t>14</a:t>
            </a:fld>
            <a:r>
              <a:rPr lang="en-CA" sz="3100" b="1" dirty="0"/>
              <a:t> YF</a:t>
            </a:r>
          </a:p>
        </p:txBody>
      </p:sp>
    </p:spTree>
    <p:extLst>
      <p:ext uri="{BB962C8B-B14F-4D97-AF65-F5344CB8AC3E}">
        <p14:creationId xmlns:p14="http://schemas.microsoft.com/office/powerpoint/2010/main" val="3888046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326FD-B4DB-4DB7-BFCD-CEFBEA97B72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575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326FD-B4DB-4DB7-BFCD-CEFBEA97B72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873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326FD-B4DB-4DB7-BFCD-CEFBEA97B72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9235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326FD-B4DB-4DB7-BFCD-CEFBEA97B72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6027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326FD-B4DB-4DB7-BFCD-CEFBEA97B72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3348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326FD-B4DB-4DB7-BFCD-CEFBEA97B72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3512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326FD-B4DB-4DB7-BFCD-CEFBEA97B72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731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326FD-B4DB-4DB7-BFCD-CEFBEA97B72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622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0C5-FE4E-469C-958F-79A1382B828C}" type="datetimeFigureOut">
              <a:rPr lang="en-CA" smtClean="0"/>
              <a:t>2022-02-17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B74-A715-4BE1-95CA-235E4D16B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131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0C5-FE4E-469C-958F-79A1382B828C}" type="datetimeFigureOut">
              <a:rPr lang="en-CA" smtClean="0"/>
              <a:t>2022-02-17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B74-A715-4BE1-95CA-235E4D16B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185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0C5-FE4E-469C-958F-79A1382B828C}" type="datetimeFigureOut">
              <a:rPr lang="en-CA" smtClean="0"/>
              <a:t>2022-02-17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B74-A715-4BE1-95CA-235E4D16B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074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0C5-FE4E-469C-958F-79A1382B828C}" type="datetimeFigureOut">
              <a:rPr lang="en-CA" smtClean="0"/>
              <a:t>2022-02-17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B74-A715-4BE1-95CA-235E4D16B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738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0C5-FE4E-469C-958F-79A1382B828C}" type="datetimeFigureOut">
              <a:rPr lang="en-CA" smtClean="0"/>
              <a:t>2022-02-17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B74-A715-4BE1-95CA-235E4D16B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39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0C5-FE4E-469C-958F-79A1382B828C}" type="datetimeFigureOut">
              <a:rPr lang="en-CA" smtClean="0"/>
              <a:t>2022-02-17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B74-A715-4BE1-95CA-235E4D16B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68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0C5-FE4E-469C-958F-79A1382B828C}" type="datetimeFigureOut">
              <a:rPr lang="en-CA" smtClean="0"/>
              <a:t>2022-02-17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B74-A715-4BE1-95CA-235E4D16B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232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0C5-FE4E-469C-958F-79A1382B828C}" type="datetimeFigureOut">
              <a:rPr lang="en-CA" smtClean="0"/>
              <a:t>2022-02-17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B74-A715-4BE1-95CA-235E4D16B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572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0C5-FE4E-469C-958F-79A1382B828C}" type="datetimeFigureOut">
              <a:rPr lang="en-CA" smtClean="0"/>
              <a:t>2022-02-17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B74-A715-4BE1-95CA-235E4D16B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831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0C5-FE4E-469C-958F-79A1382B828C}" type="datetimeFigureOut">
              <a:rPr lang="en-CA" smtClean="0"/>
              <a:t>2022-02-17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B74-A715-4BE1-95CA-235E4D16B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577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0C5-FE4E-469C-958F-79A1382B828C}" type="datetimeFigureOut">
              <a:rPr lang="en-CA" smtClean="0"/>
              <a:t>2022-02-17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B74-A715-4BE1-95CA-235E4D16B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584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5E0C5-FE4E-469C-958F-79A1382B828C}" type="datetimeFigureOut">
              <a:rPr lang="en-CA" smtClean="0"/>
              <a:t>2022-02-17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7DB74-A715-4BE1-95CA-235E4D16B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470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malearningmb.c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lamformationmb.ca/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cKClhCdAb5M" TargetMode="External"/><Relationship Id="rId3" Type="http://schemas.openxmlformats.org/officeDocument/2006/relationships/hyperlink" Target="https://accessibilitymb.ca/pdf/faq_the_accessibility_standard_for_employment.pdf" TargetMode="External"/><Relationship Id="rId7" Type="http://schemas.openxmlformats.org/officeDocument/2006/relationships/hyperlink" Target="https://accessibilitymb.ca/pdf/iap_guide_bnpos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ccessibilitymb.ca/pdf/sample_accessible_employment_policy_bnpos.pdf" TargetMode="External"/><Relationship Id="rId5" Type="http://schemas.openxmlformats.org/officeDocument/2006/relationships/hyperlink" Target="https://accessibilitymb.ca/pdf/employers_handbook_bnpos.pdf" TargetMode="External"/><Relationship Id="rId4" Type="http://schemas.openxmlformats.org/officeDocument/2006/relationships/hyperlink" Target="https://accessibilitymb.ca/pdf/barriers_&amp;_solutions_in_the_workplace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mb.ca/grants/grant-name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se.land/e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docs.org/en/A/RES/47/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un.org/development/desa/disabilities/convention-on-the-rights-of-persons-with-disabilitie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io@gov.mb.c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781"/>
            <a:ext cx="12038560" cy="601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9734"/>
            <a:ext cx="10515600" cy="1325563"/>
          </a:xfrm>
          <a:solidFill>
            <a:srgbClr val="2E85BD"/>
          </a:solidFill>
        </p:spPr>
        <p:txBody>
          <a:bodyPr>
            <a:normAutofit/>
          </a:bodyPr>
          <a:lstStyle/>
          <a:p>
            <a:pPr algn="ctr"/>
            <a:r>
              <a:rPr lang="en-CA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Resources – Online Learning Portal</a:t>
            </a:r>
            <a:endParaRPr lang="en-CA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224" y="317241"/>
            <a:ext cx="11355356" cy="6148873"/>
          </a:xfrm>
          <a:prstGeom prst="rect">
            <a:avLst/>
          </a:prstGeom>
          <a:noFill/>
          <a:ln w="63500">
            <a:solidFill>
              <a:srgbClr val="2E8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65629" y="4942301"/>
            <a:ext cx="10170545" cy="475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CA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Accessibility for Manitobans Act Online Learning Porta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96" y="2355200"/>
            <a:ext cx="4668271" cy="37410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half" idx="2"/>
          </p:nvPr>
        </p:nvSpPr>
        <p:spPr>
          <a:xfrm>
            <a:off x="6847634" y="3052580"/>
            <a:ext cx="4218031" cy="21272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English 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AMALearningMB.ca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French        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lamformationmb.ca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9734"/>
            <a:ext cx="10515600" cy="1325563"/>
          </a:xfrm>
          <a:solidFill>
            <a:srgbClr val="2E85BD"/>
          </a:solidFill>
        </p:spPr>
        <p:txBody>
          <a:bodyPr>
            <a:normAutofit/>
          </a:bodyPr>
          <a:lstStyle/>
          <a:p>
            <a:pPr algn="ctr" fontAlgn="base"/>
            <a:r>
              <a:rPr lang="en-C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Reminder: May 1, 2022 Compliance </a:t>
            </a:r>
            <a:r>
              <a:rPr lang="en-CA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 </a:t>
            </a:r>
            <a:r>
              <a:rPr lang="en-C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Standard for Employment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224" y="317241"/>
            <a:ext cx="11355356" cy="6148873"/>
          </a:xfrm>
          <a:prstGeom prst="rect">
            <a:avLst/>
          </a:prstGeom>
          <a:noFill/>
          <a:ln w="63500">
            <a:solidFill>
              <a:srgbClr val="2E8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65629" y="4942301"/>
            <a:ext cx="10170545" cy="475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CA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57604" y="2332648"/>
            <a:ext cx="9386596" cy="395502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C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New Resources:</a:t>
            </a:r>
            <a:endParaRPr lang="en-CA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CA" sz="21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Accessibility Standard for Employment FAQs</a:t>
            </a:r>
            <a:endParaRPr lang="en-CA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CA" sz="21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Accessibility Standard for Employment Barriers </a:t>
            </a:r>
            <a:r>
              <a:rPr lang="en-CA" sz="2100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&amp; Solutions</a:t>
            </a:r>
            <a:endParaRPr lang="en-CA" sz="21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en-CA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These new resources are included among a variety of learning tools, such as the:</a:t>
            </a:r>
          </a:p>
          <a:p>
            <a:pPr fontAlgn="base"/>
            <a:r>
              <a:rPr lang="en-CA" sz="2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Accessibility Standard for Employment Handbook</a:t>
            </a:r>
            <a:endParaRPr lang="en-CA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CA" sz="2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Accessibility Standard for Employment Policy Guide</a:t>
            </a:r>
            <a:endParaRPr lang="en-CA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CA" sz="21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Guide to Create an Individualized Accommodation Plan Process </a:t>
            </a:r>
            <a:r>
              <a:rPr lang="en-CA" sz="21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&amp; Policy</a:t>
            </a:r>
            <a:endParaRPr lang="en-CA" sz="2100" dirty="0">
              <a:latin typeface="Arial" panose="020B0604020202020204" pitchFamily="34" charset="0"/>
              <a:cs typeface="Arial" panose="020B0604020202020204" pitchFamily="34" charset="0"/>
              <a:hlinkClick r:id="rId8"/>
            </a:endParaRPr>
          </a:p>
          <a:p>
            <a:pPr fontAlgn="base"/>
            <a:r>
              <a:rPr lang="en-CA" sz="21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Accessibility </a:t>
            </a:r>
            <a:r>
              <a:rPr lang="en-CA" sz="21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in the Workplace: Good for Everyone, Law in Manitoba Video</a:t>
            </a:r>
            <a:endParaRPr lang="en-CA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19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9734"/>
            <a:ext cx="10515600" cy="1325563"/>
          </a:xfrm>
          <a:solidFill>
            <a:srgbClr val="2E85BD"/>
          </a:solidFill>
        </p:spPr>
        <p:txBody>
          <a:bodyPr>
            <a:normAutofit/>
          </a:bodyPr>
          <a:lstStyle/>
          <a:p>
            <a:pPr algn="ctr" fontAlgn="base"/>
            <a:r>
              <a:rPr lang="en-C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Sustainable Communities </a:t>
            </a:r>
            <a:r>
              <a:rPr lang="en-CA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br>
              <a:rPr lang="en-CA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Deadline January 17, 2022</a:t>
            </a:r>
            <a:endParaRPr lang="en-C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224" y="317241"/>
            <a:ext cx="11355356" cy="6148873"/>
          </a:xfrm>
          <a:prstGeom prst="rect">
            <a:avLst/>
          </a:prstGeom>
          <a:noFill/>
          <a:ln w="63500">
            <a:solidFill>
              <a:srgbClr val="2E8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65629" y="4942301"/>
            <a:ext cx="10170545" cy="475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CA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57604" y="2251494"/>
            <a:ext cx="9386596" cy="403618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C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elps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build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thriving,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sustainable communities that provide a high quality of life for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Manitobans</a:t>
            </a:r>
          </a:p>
          <a:p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Leverages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investments in community development by local governments, non-profit organizations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&amp; others</a:t>
            </a:r>
          </a:p>
          <a:p>
            <a:pPr marL="0" indent="0" algn="ctr">
              <a:buNone/>
            </a:pPr>
            <a:endParaRPr lang="en-CA" sz="2200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indent="0" algn="ctr">
              <a:buNone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www.gov.mb.ca/grants/grant-name.html</a:t>
            </a:r>
            <a:endParaRPr lang="en-C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rant by Name | Manitoba Grants Online | Province of Manitob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87" y="2327790"/>
            <a:ext cx="6452828" cy="16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6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ank You - Handwriting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01" y="2435965"/>
            <a:ext cx="6045224" cy="4030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102" y="662164"/>
            <a:ext cx="10515600" cy="1605547"/>
          </a:xfrm>
          <a:solidFill>
            <a:srgbClr val="2E85BD"/>
          </a:solidFill>
        </p:spPr>
        <p:txBody>
          <a:bodyPr>
            <a:noAutofit/>
          </a:bodyPr>
          <a:lstStyle/>
          <a:p>
            <a:pPr algn="ctr"/>
            <a:r>
              <a:rPr lang="en-CA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Sincere thanks to our webinar </a:t>
            </a:r>
            <a:br>
              <a:rPr lang="en-CA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presenters, panelists, &amp; ASL interpreters!</a:t>
            </a:r>
            <a:endParaRPr lang="en-CA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617" y="2389923"/>
            <a:ext cx="3575304" cy="3953979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50000"/>
              </a:lnSpc>
            </a:pPr>
            <a:r>
              <a:rPr lang="en-CA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Karen Sharma</a:t>
            </a:r>
          </a:p>
          <a:p>
            <a:pPr>
              <a:lnSpc>
                <a:spcPct val="150000"/>
              </a:lnSpc>
            </a:pPr>
            <a:r>
              <a:rPr lang="en-CA" sz="6800" dirty="0" err="1">
                <a:latin typeface="Arial" panose="020B0604020202020204" pitchFamily="34" charset="0"/>
                <a:cs typeface="Arial" panose="020B0604020202020204" pitchFamily="34" charset="0"/>
              </a:rPr>
              <a:t>Lucía</a:t>
            </a:r>
            <a:r>
              <a:rPr lang="en-CA" sz="6800" dirty="0"/>
              <a:t> </a:t>
            </a:r>
            <a:r>
              <a:rPr lang="en-CA" sz="6800" dirty="0" err="1">
                <a:latin typeface="Arial" panose="020B0604020202020204" pitchFamily="34" charset="0"/>
                <a:cs typeface="Arial" panose="020B0604020202020204" pitchFamily="34" charset="0"/>
              </a:rPr>
              <a:t>Madariaga</a:t>
            </a:r>
            <a:r>
              <a:rPr lang="en-CA" sz="6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6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CA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Yvonne Peters</a:t>
            </a:r>
          </a:p>
          <a:p>
            <a:pPr>
              <a:lnSpc>
                <a:spcPct val="150000"/>
              </a:lnSpc>
            </a:pPr>
            <a:r>
              <a:rPr lang="en-CA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Vivi Dabee</a:t>
            </a:r>
          </a:p>
          <a:p>
            <a:pPr>
              <a:lnSpc>
                <a:spcPct val="150000"/>
              </a:lnSpc>
            </a:pPr>
            <a:r>
              <a:rPr lang="en-CA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Bill Tucker</a:t>
            </a:r>
          </a:p>
          <a:p>
            <a:pPr>
              <a:lnSpc>
                <a:spcPct val="150000"/>
              </a:lnSpc>
            </a:pPr>
            <a:r>
              <a:rPr lang="en-CA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ASL Interpreters</a:t>
            </a:r>
          </a:p>
          <a:p>
            <a:pPr marL="0" indent="0" algn="ctr">
              <a:buNone/>
            </a:pPr>
            <a:endParaRPr lang="en-CA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224" y="317241"/>
            <a:ext cx="11355356" cy="6148873"/>
          </a:xfrm>
          <a:prstGeom prst="rect">
            <a:avLst/>
          </a:prstGeom>
          <a:noFill/>
          <a:ln w="63500">
            <a:solidFill>
              <a:srgbClr val="2E8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/>
          <p:cNvSpPr txBox="1">
            <a:spLocks/>
          </p:cNvSpPr>
          <p:nvPr/>
        </p:nvSpPr>
        <p:spPr>
          <a:xfrm>
            <a:off x="0" y="6021073"/>
            <a:ext cx="8842062" cy="891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06" y="2717675"/>
            <a:ext cx="4522293" cy="2378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396">
            <a:off x="9170499" y="2917686"/>
            <a:ext cx="1672289" cy="1672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1099">
            <a:off x="1121149" y="2944784"/>
            <a:ext cx="1965173" cy="19651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-75066"/>
            <a:ext cx="12192001" cy="2257549"/>
          </a:xfrm>
          <a:prstGeom prst="rect">
            <a:avLst/>
          </a:prstGeom>
          <a:solidFill>
            <a:srgbClr val="2E8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1177528" y="1058436"/>
            <a:ext cx="9774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Wishing you safe &amp; happy holidays!</a:t>
            </a:r>
            <a:endParaRPr lang="en-C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4419" y="520509"/>
            <a:ext cx="6298038" cy="719610"/>
          </a:xfrm>
        </p:spPr>
        <p:txBody>
          <a:bodyPr>
            <a:noAutofit/>
          </a:bodyPr>
          <a:lstStyle/>
          <a:p>
            <a:r>
              <a:rPr lang="en-CA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joining us!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" y="5473720"/>
            <a:ext cx="12192000" cy="1381085"/>
            <a:chOff x="0" y="45580"/>
            <a:chExt cx="12192001" cy="1457423"/>
          </a:xfrm>
        </p:grpSpPr>
        <p:pic>
          <p:nvPicPr>
            <p:cNvPr id="2" name="Picture 1" descr="Best Cleveland Holiday Lights Display | Rad Air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580"/>
              <a:ext cx="5003321" cy="1457423"/>
            </a:xfrm>
            <a:prstGeom prst="rect">
              <a:avLst/>
            </a:prstGeom>
          </p:spPr>
        </p:pic>
        <p:pic>
          <p:nvPicPr>
            <p:cNvPr id="11" name="Picture 10" descr="Best Cleveland Holiday Lights Display | Rad Air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3321" y="45580"/>
              <a:ext cx="5003321" cy="1457423"/>
            </a:xfrm>
            <a:prstGeom prst="rect">
              <a:avLst/>
            </a:prstGeom>
          </p:spPr>
        </p:pic>
        <p:pic>
          <p:nvPicPr>
            <p:cNvPr id="13" name="Picture 12" descr="Best Cleveland Holiday Lights Display | Rad Air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088"/>
            <a:stretch/>
          </p:blipFill>
          <p:spPr>
            <a:xfrm>
              <a:off x="10006643" y="45580"/>
              <a:ext cx="2185358" cy="1457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99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102" y="662164"/>
            <a:ext cx="10515600" cy="1325563"/>
          </a:xfrm>
          <a:solidFill>
            <a:srgbClr val="2E85BD"/>
          </a:solidFill>
        </p:spPr>
        <p:txBody>
          <a:bodyPr/>
          <a:lstStyle/>
          <a:p>
            <a:pPr algn="ctr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604" y="3123849"/>
            <a:ext cx="9386596" cy="312167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CA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The IDPD 2021 </a:t>
            </a:r>
            <a:r>
              <a:rPr lang="en-CA" sz="3100" dirty="0">
                <a:latin typeface="Arial" panose="020B0604020202020204" pitchFamily="34" charset="0"/>
                <a:cs typeface="Arial" panose="020B0604020202020204" pitchFamily="34" charset="0"/>
              </a:rPr>
              <a:t>Webinar is located on Treaty 1 Territory, </a:t>
            </a:r>
          </a:p>
          <a:p>
            <a:pPr marL="0" indent="0" algn="ctr">
              <a:buNone/>
            </a:pPr>
            <a:r>
              <a:rPr lang="en-CA" sz="3100" dirty="0">
                <a:latin typeface="Arial" panose="020B0604020202020204" pitchFamily="34" charset="0"/>
                <a:cs typeface="Arial" panose="020B0604020202020204" pitchFamily="34" charset="0"/>
              </a:rPr>
              <a:t>the original lands of the </a:t>
            </a:r>
            <a:r>
              <a:rPr lang="en-CA" sz="3100" dirty="0" err="1">
                <a:latin typeface="Arial" panose="020B0604020202020204" pitchFamily="34" charset="0"/>
                <a:cs typeface="Arial" panose="020B0604020202020204" pitchFamily="34" charset="0"/>
              </a:rPr>
              <a:t>Anishinaabeg</a:t>
            </a:r>
            <a:r>
              <a:rPr lang="en-CA" sz="3100" dirty="0">
                <a:latin typeface="Arial" panose="020B0604020202020204" pitchFamily="34" charset="0"/>
                <a:cs typeface="Arial" panose="020B0604020202020204" pitchFamily="34" charset="0"/>
              </a:rPr>
              <a:t>, Cree, Oji-Cree, Dakota,</a:t>
            </a:r>
          </a:p>
          <a:p>
            <a:pPr marL="0" indent="0" algn="ctr">
              <a:buNone/>
            </a:pPr>
            <a:r>
              <a:rPr lang="en-CA" sz="3100" dirty="0">
                <a:latin typeface="Arial" panose="020B0604020202020204" pitchFamily="34" charset="0"/>
                <a:cs typeface="Arial" panose="020B0604020202020204" pitchFamily="34" charset="0"/>
              </a:rPr>
              <a:t> &amp; Dene peoples, and the homeland of the Métis Nation.</a:t>
            </a:r>
          </a:p>
          <a:p>
            <a:pPr marL="0" indent="0" algn="ctr">
              <a:buNone/>
            </a:pPr>
            <a:endParaRPr lang="en-CA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3100" dirty="0">
                <a:latin typeface="Arial" panose="020B0604020202020204" pitchFamily="34" charset="0"/>
                <a:cs typeface="Arial" panose="020B0604020202020204" pitchFamily="34" charset="0"/>
              </a:rPr>
              <a:t>We encourage you to reflect on the history of the land          </a:t>
            </a:r>
          </a:p>
          <a:p>
            <a:pPr marL="0" indent="0" algn="ctr">
              <a:buNone/>
            </a:pPr>
            <a:r>
              <a:rPr lang="en-CA" sz="3100" dirty="0">
                <a:latin typeface="Arial" panose="020B0604020202020204" pitchFamily="34" charset="0"/>
                <a:cs typeface="Arial" panose="020B0604020202020204" pitchFamily="34" charset="0"/>
              </a:rPr>
              <a:t>that you are watching from</a:t>
            </a:r>
            <a:r>
              <a:rPr lang="en-CA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en-CA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3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https://www.whose.land/en</a:t>
            </a:r>
            <a:r>
              <a:rPr lang="en-CA" sz="31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n-CA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224" y="317241"/>
            <a:ext cx="11355356" cy="6148873"/>
          </a:xfrm>
          <a:prstGeom prst="rect">
            <a:avLst/>
          </a:prstGeom>
          <a:noFill/>
          <a:ln w="63500">
            <a:solidFill>
              <a:srgbClr val="2E8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7604" y="2332650"/>
            <a:ext cx="949315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300" b="1" dirty="0" err="1" smtClean="0">
                <a:solidFill>
                  <a:srgbClr val="2E8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Aaniin</a:t>
            </a:r>
            <a:r>
              <a:rPr lang="en-CA" sz="2300" b="1" dirty="0" smtClean="0">
                <a:solidFill>
                  <a:srgbClr val="2E8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300" b="1" dirty="0" err="1" smtClean="0">
                <a:solidFill>
                  <a:srgbClr val="2E8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Boozhoo</a:t>
            </a:r>
            <a:r>
              <a:rPr lang="en-CA" sz="2300" b="1" dirty="0">
                <a:solidFill>
                  <a:srgbClr val="2E8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2300" b="1" dirty="0" err="1" smtClean="0">
                <a:solidFill>
                  <a:srgbClr val="2E8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Tansi</a:t>
            </a:r>
            <a:r>
              <a:rPr lang="en-CA" sz="2300" b="1" dirty="0" smtClean="0">
                <a:solidFill>
                  <a:srgbClr val="2E8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CA" sz="2300" b="1" dirty="0" err="1">
                <a:solidFill>
                  <a:srgbClr val="2E8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Wotziye</a:t>
            </a:r>
            <a:r>
              <a:rPr lang="en-CA" sz="2300" b="1" dirty="0">
                <a:solidFill>
                  <a:srgbClr val="2E8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Ho/Han,  </a:t>
            </a:r>
            <a:r>
              <a:rPr lang="en-CA" sz="2300" b="1" dirty="0" err="1">
                <a:solidFill>
                  <a:srgbClr val="2E8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Tanshi</a:t>
            </a:r>
            <a:r>
              <a:rPr lang="en-CA" sz="2300" b="1" dirty="0">
                <a:solidFill>
                  <a:srgbClr val="2E8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CA" sz="2300" b="1" dirty="0" err="1" smtClean="0">
                <a:solidFill>
                  <a:srgbClr val="2E8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Tunngasugitsi</a:t>
            </a:r>
            <a:r>
              <a:rPr lang="en-CA" sz="2300" b="1" dirty="0" smtClean="0">
                <a:solidFill>
                  <a:srgbClr val="2E8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CA" sz="2300" b="1" dirty="0">
              <a:solidFill>
                <a:srgbClr val="2E85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2" y="662163"/>
            <a:ext cx="11133860" cy="1325563"/>
          </a:xfrm>
          <a:solidFill>
            <a:srgbClr val="2E85BD"/>
          </a:solidFill>
          <a:ln>
            <a:solidFill>
              <a:srgbClr val="2E85BD"/>
            </a:solidFill>
          </a:ln>
        </p:spPr>
        <p:txBody>
          <a:bodyPr/>
          <a:lstStyle/>
          <a:p>
            <a:pPr algn="ctr"/>
            <a:r>
              <a:rPr lang="en-C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Housekeeping</a:t>
            </a:r>
            <a:endParaRPr lang="en-C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604" y="2332648"/>
            <a:ext cx="9386596" cy="372309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CA" sz="16000" b="1" dirty="0" smtClean="0">
                <a:solidFill>
                  <a:srgbClr val="2E8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 Issues?</a:t>
            </a:r>
            <a:endParaRPr lang="en-CA" sz="16000" b="1" dirty="0">
              <a:solidFill>
                <a:srgbClr val="2E85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13200" dirty="0" smtClean="0">
                <a:latin typeface="Arial" panose="020B0604020202020204" pitchFamily="34" charset="0"/>
                <a:cs typeface="Arial" panose="020B0604020202020204" pitchFamily="34" charset="0"/>
              </a:rPr>
              <a:t>Call: 204-945-7613</a:t>
            </a:r>
          </a:p>
          <a:p>
            <a:pPr marL="0" indent="0" algn="ctr">
              <a:buNone/>
            </a:pPr>
            <a:r>
              <a:rPr lang="en-CA" sz="13200" dirty="0">
                <a:latin typeface="Arial" panose="020B0604020202020204" pitchFamily="34" charset="0"/>
                <a:cs typeface="Arial" panose="020B0604020202020204" pitchFamily="34" charset="0"/>
              </a:rPr>
              <a:t>Manitoba Accessibility Office</a:t>
            </a:r>
          </a:p>
          <a:p>
            <a:pPr marL="0" indent="0" algn="ctr">
              <a:buNone/>
            </a:pPr>
            <a:endParaRPr lang="en-CA" sz="1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1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13600" b="1" dirty="0" smtClean="0">
                <a:solidFill>
                  <a:srgbClr val="2E8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for our presenters &amp; panelists?</a:t>
            </a:r>
            <a:endParaRPr lang="en-CA" sz="13600" b="1" dirty="0">
              <a:solidFill>
                <a:srgbClr val="2E85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13200" dirty="0" smtClean="0">
                <a:latin typeface="Arial" panose="020B0604020202020204" pitchFamily="34" charset="0"/>
                <a:cs typeface="Arial" panose="020B0604020202020204" pitchFamily="34" charset="0"/>
              </a:rPr>
              <a:t>Type </a:t>
            </a:r>
            <a:r>
              <a:rPr lang="en-CA" sz="13200" dirty="0">
                <a:latin typeface="Arial" panose="020B0604020202020204" pitchFamily="34" charset="0"/>
                <a:cs typeface="Arial" panose="020B0604020202020204" pitchFamily="34" charset="0"/>
              </a:rPr>
              <a:t>them in </a:t>
            </a:r>
            <a:r>
              <a:rPr lang="en-CA" sz="13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13200" dirty="0">
                <a:latin typeface="Arial" panose="020B0604020202020204" pitchFamily="34" charset="0"/>
                <a:cs typeface="Arial" panose="020B0604020202020204" pitchFamily="34" charset="0"/>
              </a:rPr>
              <a:t>chat box</a:t>
            </a:r>
            <a:r>
              <a:rPr lang="en-CA" sz="1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en-CA" sz="13200" dirty="0" smtClean="0">
                <a:latin typeface="Arial" panose="020B0604020202020204" pitchFamily="34" charset="0"/>
                <a:cs typeface="Arial" panose="020B0604020202020204" pitchFamily="34" charset="0"/>
              </a:rPr>
              <a:t>MAO@gov.mb.ca</a:t>
            </a:r>
          </a:p>
          <a:p>
            <a:pPr marL="0" indent="0" algn="ctr">
              <a:buNone/>
            </a:pPr>
            <a:endParaRPr lang="en-CA" sz="1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224" y="317241"/>
            <a:ext cx="11355356" cy="6148873"/>
          </a:xfrm>
          <a:prstGeom prst="rect">
            <a:avLst/>
          </a:prstGeom>
          <a:noFill/>
          <a:ln w="63500">
            <a:solidFill>
              <a:srgbClr val="2E8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102" y="747829"/>
            <a:ext cx="10515600" cy="1052396"/>
          </a:xfrm>
          <a:solidFill>
            <a:srgbClr val="2E85BD"/>
          </a:solidFill>
        </p:spPr>
        <p:txBody>
          <a:bodyPr>
            <a:normAutofit fontScale="90000"/>
          </a:bodyPr>
          <a:lstStyle/>
          <a:p>
            <a:pPr algn="ctr"/>
            <a:r>
              <a:rPr lang="en-CA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3</a:t>
            </a:r>
            <a:r>
              <a:rPr lang="en-CA" sz="3600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CA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CA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Day of Persons with Disabilities</a:t>
            </a:r>
            <a:endParaRPr lang="en-CA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224" y="317241"/>
            <a:ext cx="11355356" cy="6148873"/>
          </a:xfrm>
          <a:prstGeom prst="rect">
            <a:avLst/>
          </a:prstGeom>
          <a:noFill/>
          <a:ln w="63500">
            <a:solidFill>
              <a:srgbClr val="2E8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3506" y="5970057"/>
            <a:ext cx="10302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References: 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://www.un.org/en/observances/day-of-persons-with-disabilities/background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93102" y="2394937"/>
            <a:ext cx="2750198" cy="2987945"/>
          </a:xfrm>
          <a:prstGeom prst="roundRect">
            <a:avLst/>
          </a:prstGeom>
          <a:solidFill>
            <a:srgbClr val="BCD6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Proclaimed in 1992 by the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United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Nations General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Assembly</a:t>
            </a:r>
            <a:r>
              <a:rPr lang="en-CA" sz="2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89468" y="2386446"/>
            <a:ext cx="3337927" cy="29973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Promotes the rights &amp; well-being of </a:t>
            </a:r>
            <a:r>
              <a:rPr lang="en-C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C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disabilities in all spheres of society &amp; </a:t>
            </a:r>
            <a:r>
              <a:rPr lang="en-C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development.</a:t>
            </a:r>
            <a:endParaRPr lang="en-C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C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C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awareness of the </a:t>
            </a:r>
            <a:r>
              <a:rPr lang="en-C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situations </a:t>
            </a:r>
            <a:r>
              <a:rPr lang="en-C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C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C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disabilities in every aspect of political, social, economic </a:t>
            </a:r>
            <a:r>
              <a:rPr lang="en-CA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C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life</a:t>
            </a:r>
            <a:r>
              <a:rPr lang="en-CA" sz="16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973563" y="2386446"/>
            <a:ext cx="3335139" cy="298265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Adopted 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2006, the </a:t>
            </a:r>
          </a:p>
          <a:p>
            <a:pPr lvl="0" algn="ctr"/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Convention 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on the Rights of Persons with Disabilities (CRPD</a:t>
            </a:r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)</a:t>
            </a:r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further advanced the rights </a:t>
            </a:r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  well-being 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persons with disabilities</a:t>
            </a:r>
            <a:r>
              <a:rPr lang="en-CA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6139"/>
            <a:ext cx="10515600" cy="1352081"/>
          </a:xfrm>
          <a:solidFill>
            <a:srgbClr val="2E85BD"/>
          </a:solidFill>
        </p:spPr>
        <p:txBody>
          <a:bodyPr/>
          <a:lstStyle/>
          <a:p>
            <a:pPr algn="ctr"/>
            <a:r>
              <a:rPr lang="en-C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IDPD 2021 Webinar Outline</a:t>
            </a:r>
            <a:endParaRPr lang="en-C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224" y="317241"/>
            <a:ext cx="11355356" cy="6148873"/>
          </a:xfrm>
          <a:prstGeom prst="rect">
            <a:avLst/>
          </a:prstGeom>
          <a:noFill/>
          <a:ln w="63500">
            <a:solidFill>
              <a:srgbClr val="2E8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918790" y="2287118"/>
            <a:ext cx="5882060" cy="396930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Greetings and Opening Remarks from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200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Honourable </a:t>
            </a:r>
            <a:r>
              <a:rPr lang="en-CA" sz="2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Rochelle Squires </a:t>
            </a:r>
            <a:endParaRPr lang="en-CA" sz="2200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 from Karen Sharma,                      Manitoba Human Rights Commission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 from </a:t>
            </a:r>
            <a:r>
              <a:rPr lang="en-CA" sz="2200" dirty="0" err="1">
                <a:latin typeface="Arial" panose="020B0604020202020204" pitchFamily="34" charset="0"/>
                <a:cs typeface="Arial" panose="020B0604020202020204" pitchFamily="34" charset="0"/>
              </a:rPr>
              <a:t>Lucía</a:t>
            </a:r>
            <a:r>
              <a:rPr lang="en-CA" sz="2200" dirty="0"/>
              <a:t> </a:t>
            </a:r>
            <a:r>
              <a:rPr lang="en-CA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Madariaga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             Accessibility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Compliance 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Panel Discussion among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eople who use service animals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(Yvonne Peters, Vivi Dabee, &amp; Bill Tucker)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&amp; Answers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Closing Remarks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00000"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t="9129" r="6935" b="22641"/>
          <a:stretch/>
        </p:blipFill>
        <p:spPr>
          <a:xfrm>
            <a:off x="6768757" y="2969443"/>
            <a:ext cx="4585043" cy="192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6139"/>
            <a:ext cx="10515600" cy="1325563"/>
          </a:xfrm>
          <a:solidFill>
            <a:srgbClr val="2E85BD"/>
          </a:solidFill>
        </p:spPr>
        <p:txBody>
          <a:bodyPr/>
          <a:lstStyle/>
          <a:p>
            <a:pPr algn="ctr"/>
            <a:r>
              <a:rPr lang="en-C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Greetings &amp; Opening Remarks</a:t>
            </a:r>
            <a:endParaRPr lang="en-C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224" y="317241"/>
            <a:ext cx="11355356" cy="6148873"/>
          </a:xfrm>
          <a:prstGeom prst="rect">
            <a:avLst/>
          </a:prstGeom>
          <a:noFill/>
          <a:ln w="63500">
            <a:solidFill>
              <a:srgbClr val="2E8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873220" y="2618031"/>
            <a:ext cx="5388879" cy="33196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900" b="1" dirty="0" smtClean="0">
              <a:solidFill>
                <a:srgbClr val="004AAD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900" dirty="0" smtClean="0"/>
          </a:p>
          <a:p>
            <a:pPr marL="0" indent="0">
              <a:buNone/>
            </a:pPr>
            <a:endParaRPr lang="en-CA" sz="2900" dirty="0"/>
          </a:p>
          <a:p>
            <a:pPr marL="0" indent="0">
              <a:buNone/>
            </a:pPr>
            <a:endParaRPr lang="en-CA" sz="2900" dirty="0" smtClean="0"/>
          </a:p>
          <a:p>
            <a:pPr marL="0" indent="0">
              <a:buNone/>
            </a:pPr>
            <a:endParaRPr lang="en-CA" sz="2900" dirty="0"/>
          </a:p>
          <a:p>
            <a:pPr marL="0" indent="0">
              <a:buNone/>
            </a:pPr>
            <a:endParaRPr lang="en-CA" sz="1800" dirty="0" smtClean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99"/>
          <a:stretch/>
        </p:blipFill>
        <p:spPr>
          <a:xfrm>
            <a:off x="1095620" y="2260600"/>
            <a:ext cx="3303306" cy="3853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4773706" y="2509394"/>
            <a:ext cx="65800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b="1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Honourable Rochelle Squires, Minister of Families and Minister responsible for Accessibility</a:t>
            </a:r>
          </a:p>
          <a:p>
            <a:endParaRPr lang="en-CA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Rochelle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Squires was elected as the MLA for Riel in 2016 and 2019. She holds a Bachelor of Arts in communications from the University of Winnipeg, a Master of Fine Arts from the University of British Columbia and a Journalism Diploma from Red River College. 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She and her husband Daniel have a combined family of five children and one grandson.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1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6140"/>
            <a:ext cx="10515600" cy="1383636"/>
          </a:xfrm>
          <a:solidFill>
            <a:srgbClr val="2E85BD"/>
          </a:solidFill>
        </p:spPr>
        <p:txBody>
          <a:bodyPr>
            <a:normAutofit/>
          </a:bodyPr>
          <a:lstStyle/>
          <a:p>
            <a:pPr algn="ctr"/>
            <a:r>
              <a:rPr lang="en-CA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Presenters</a:t>
            </a:r>
            <a:endParaRPr lang="en-CA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224" y="317241"/>
            <a:ext cx="11355356" cy="6148873"/>
          </a:xfrm>
          <a:prstGeom prst="rect">
            <a:avLst/>
          </a:prstGeom>
          <a:noFill/>
          <a:ln w="63500">
            <a:solidFill>
              <a:srgbClr val="2E8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36624" y="464371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8175" lvl="1" indent="-457200">
              <a:lnSpc>
                <a:spcPct val="100000"/>
              </a:lnSpc>
              <a:buFont typeface="+mj-lt"/>
              <a:buAutoNum type="arabicPeriod"/>
            </a:pPr>
            <a:endParaRPr lang="en-CA" sz="2000" dirty="0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884" y="2633792"/>
            <a:ext cx="2835276" cy="149257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059897" y="4717952"/>
            <a:ext cx="3905250" cy="12703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800" b="1" dirty="0" err="1">
                <a:solidFill>
                  <a:srgbClr val="2E8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Lucía</a:t>
            </a:r>
            <a:r>
              <a:rPr lang="en-CA" sz="2800" b="1" dirty="0">
                <a:solidFill>
                  <a:srgbClr val="2E8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b="1" dirty="0" err="1" smtClean="0">
                <a:solidFill>
                  <a:srgbClr val="2E8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Madariaga</a:t>
            </a:r>
            <a:r>
              <a:rPr lang="en-CA" sz="2800" b="1" dirty="0" smtClean="0">
                <a:solidFill>
                  <a:srgbClr val="2E8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Assistant Director, Compliance Secretariat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A" sz="2200" b="1" dirty="0">
              <a:solidFill>
                <a:srgbClr val="2E85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anitoba Human Rights Commission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42" y="2505015"/>
            <a:ext cx="5396156" cy="175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47911" y="4843773"/>
            <a:ext cx="3609551" cy="10187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800" b="1" dirty="0" smtClean="0">
                <a:solidFill>
                  <a:srgbClr val="2E8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Sharma,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A/Executive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endParaRPr lang="en-CA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A" sz="2200" b="1" dirty="0">
              <a:solidFill>
                <a:srgbClr val="2E85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3224" y="317241"/>
            <a:ext cx="11355356" cy="6148873"/>
          </a:xfrm>
          <a:prstGeom prst="rect">
            <a:avLst/>
          </a:prstGeom>
          <a:noFill/>
          <a:ln w="63500">
            <a:solidFill>
              <a:srgbClr val="2E8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36624" y="464371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8175" lvl="1" indent="-457200">
              <a:lnSpc>
                <a:spcPct val="100000"/>
              </a:lnSpc>
              <a:buFont typeface="+mj-lt"/>
              <a:buAutoNum type="arabicPeriod"/>
            </a:pPr>
            <a:endParaRPr lang="en-CA" sz="2000" dirty="0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23" y="2415453"/>
            <a:ext cx="2101569" cy="2794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Vivi Dabee and Yonk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71" y="2415453"/>
            <a:ext cx="2235463" cy="2794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s://i.cbc.ca/1.5449345.1580760176!/cumulusImage/httpImage/image.jpg_gen/derivatives/original_780/bill-tucker-with-his-service-dog-jacki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11000" r="32601"/>
          <a:stretch/>
        </p:blipFill>
        <p:spPr bwMode="auto">
          <a:xfrm>
            <a:off x="8183928" y="2378033"/>
            <a:ext cx="2196099" cy="2825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08465" y="5612284"/>
            <a:ext cx="2298793" cy="4480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400" b="1" dirty="0" smtClean="0">
                <a:solidFill>
                  <a:srgbClr val="2E8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Yvonne Peters</a:t>
            </a:r>
            <a:endParaRPr lang="en-CA" sz="2400" b="1" dirty="0">
              <a:solidFill>
                <a:srgbClr val="2E85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32071" y="5612284"/>
            <a:ext cx="2298793" cy="4480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400" b="1" dirty="0" smtClean="0">
                <a:solidFill>
                  <a:srgbClr val="2E8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 Dabee</a:t>
            </a:r>
            <a:endParaRPr lang="en-CA" sz="2400" b="1" dirty="0">
              <a:solidFill>
                <a:srgbClr val="2E85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215594" y="5609050"/>
            <a:ext cx="2298793" cy="44809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2400" b="1" dirty="0" smtClean="0">
                <a:solidFill>
                  <a:srgbClr val="2E8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Tucker</a:t>
            </a:r>
            <a:endParaRPr lang="en-CA" sz="2400" b="1" dirty="0">
              <a:solidFill>
                <a:srgbClr val="2E85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626140"/>
            <a:ext cx="10515600" cy="1383636"/>
          </a:xfrm>
          <a:prstGeom prst="rect">
            <a:avLst/>
          </a:prstGeom>
          <a:solidFill>
            <a:srgbClr val="2E85BD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Panelists</a:t>
            </a:r>
            <a:endParaRPr lang="en-CA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9734"/>
            <a:ext cx="10515600" cy="1325563"/>
          </a:xfrm>
          <a:solidFill>
            <a:srgbClr val="2E85BD"/>
          </a:solidFill>
        </p:spPr>
        <p:txBody>
          <a:bodyPr>
            <a:normAutofit/>
          </a:bodyPr>
          <a:lstStyle/>
          <a:p>
            <a:pPr algn="ctr"/>
            <a:r>
              <a:rPr lang="en-C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or Comments?</a:t>
            </a:r>
            <a:endParaRPr lang="en-C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321736" y="2214684"/>
            <a:ext cx="9236996" cy="402204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CA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Contact the Manitoba Accessibility Office</a:t>
            </a:r>
          </a:p>
          <a:p>
            <a:pPr marL="0" indent="0" algn="ctr">
              <a:buNone/>
            </a:pPr>
            <a:endParaRPr lang="en-CA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3500" dirty="0">
                <a:latin typeface="Arial" panose="020B0604020202020204" pitchFamily="34" charset="0"/>
                <a:cs typeface="Arial" panose="020B0604020202020204" pitchFamily="34" charset="0"/>
              </a:rPr>
              <a:t>Call: </a:t>
            </a:r>
            <a:r>
              <a:rPr lang="en-CA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204-945-7613</a:t>
            </a:r>
          </a:p>
          <a:p>
            <a:pPr marL="0" indent="0" algn="ctr">
              <a:buNone/>
            </a:pPr>
            <a:endParaRPr lang="en-CA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Toll </a:t>
            </a:r>
            <a:r>
              <a:rPr lang="en-CA" sz="3500" dirty="0">
                <a:latin typeface="Arial" panose="020B0604020202020204" pitchFamily="34" charset="0"/>
                <a:cs typeface="Arial" panose="020B0604020202020204" pitchFamily="34" charset="0"/>
              </a:rPr>
              <a:t>Free: 1-800-282-8069 (Ext. 7613</a:t>
            </a:r>
            <a:r>
              <a:rPr lang="en-CA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endParaRPr lang="en-CA" sz="3500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0" indent="0" algn="ctr">
              <a:buNone/>
            </a:pPr>
            <a:r>
              <a:rPr lang="en-CA" sz="35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mao@gov.mb.ca</a:t>
            </a:r>
            <a:endParaRPr lang="en-CA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42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AccessibilityMB.ca</a:t>
            </a:r>
          </a:p>
          <a:p>
            <a:pPr marL="0" indent="0">
              <a:buNone/>
            </a:pPr>
            <a:endParaRPr lang="en-CA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224" y="317241"/>
            <a:ext cx="11355356" cy="6148873"/>
          </a:xfrm>
          <a:prstGeom prst="rect">
            <a:avLst/>
          </a:prstGeom>
          <a:noFill/>
          <a:ln w="63500">
            <a:solidFill>
              <a:srgbClr val="2E8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4AAD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65629" y="4942301"/>
            <a:ext cx="10170545" cy="475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CA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A1934C-CF66-439C-B42F-3B0F93F7B96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2BB67F1-5805-4A70-B606-893169FD78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FE6856-F142-465E-BF49-D471BE77CD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553</Words>
  <Application>Microsoft Office PowerPoint</Application>
  <PresentationFormat>Widescreen</PresentationFormat>
  <Paragraphs>116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Land Acknowledgement</vt:lpstr>
      <vt:lpstr>Webinar Housekeeping</vt:lpstr>
      <vt:lpstr>December 3rd  International Day of Persons with Disabilities</vt:lpstr>
      <vt:lpstr>IDPD 2021 Webinar Outline</vt:lpstr>
      <vt:lpstr>Greetings &amp; Opening Remarks</vt:lpstr>
      <vt:lpstr>Presenters</vt:lpstr>
      <vt:lpstr>PowerPoint Presentation</vt:lpstr>
      <vt:lpstr>Questions or Comments?</vt:lpstr>
      <vt:lpstr>New Resources – Online Learning Portal</vt:lpstr>
      <vt:lpstr>Reminder: May 1, 2022 Compliance Deadline Accessibility Standard for Employment</vt:lpstr>
      <vt:lpstr>Building Sustainable Communities Program Application Deadline January 17, 2022</vt:lpstr>
      <vt:lpstr>Sincere thanks to our webinar  presenters, panelists, &amp; ASL interpreters!</vt:lpstr>
      <vt:lpstr>PowerPoint Presentation</vt:lpstr>
    </vt:vector>
  </TitlesOfParts>
  <Company>Government of Manitoba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Vas, Erika (FAM)</dc:creator>
  <cp:lastModifiedBy>Weber, Drew (FAM)</cp:lastModifiedBy>
  <cp:revision>213</cp:revision>
  <dcterms:created xsi:type="dcterms:W3CDTF">2020-10-16T18:45:34Z</dcterms:created>
  <dcterms:modified xsi:type="dcterms:W3CDTF">2022-02-17T17:47:01Z</dcterms:modified>
</cp:coreProperties>
</file>