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58" r:id="rId6"/>
    <p:sldId id="311" r:id="rId7"/>
    <p:sldId id="279" r:id="rId8"/>
    <p:sldId id="278" r:id="rId9"/>
    <p:sldId id="264" r:id="rId10"/>
    <p:sldId id="313" r:id="rId11"/>
    <p:sldId id="267" r:id="rId12"/>
    <p:sldId id="317" r:id="rId13"/>
    <p:sldId id="269" r:id="rId14"/>
    <p:sldId id="304" r:id="rId15"/>
    <p:sldId id="288" r:id="rId16"/>
    <p:sldId id="301" r:id="rId17"/>
    <p:sldId id="287" r:id="rId18"/>
    <p:sldId id="305" r:id="rId19"/>
    <p:sldId id="290" r:id="rId20"/>
    <p:sldId id="306" r:id="rId21"/>
    <p:sldId id="291" r:id="rId22"/>
    <p:sldId id="308" r:id="rId23"/>
    <p:sldId id="296" r:id="rId24"/>
    <p:sldId id="307" r:id="rId25"/>
    <p:sldId id="294" r:id="rId26"/>
    <p:sldId id="310" r:id="rId27"/>
    <p:sldId id="298" r:id="rId28"/>
    <p:sldId id="299" r:id="rId29"/>
    <p:sldId id="300" r:id="rId30"/>
    <p:sldId id="277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396"/>
    <a:srgbClr val="004AAD"/>
    <a:srgbClr val="025598"/>
    <a:srgbClr val="82C344"/>
    <a:srgbClr val="F38917"/>
    <a:srgbClr val="035596"/>
    <a:srgbClr val="4472C4"/>
    <a:srgbClr val="00B0F0"/>
    <a:srgbClr val="FDFDFD"/>
    <a:srgbClr val="38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28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9E11D1-A446-4C91-9DB6-3B66B1B6642E}" type="datetimeFigureOut">
              <a:rPr lang="en-CA" smtClean="0"/>
              <a:t>2021-10-01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B63EE9-6306-4C5B-9695-6F71B2413B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392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54279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52152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71733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73309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8886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92119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53454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47331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13737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17383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260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86662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10662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40858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8537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71071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6120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93494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59633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410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2405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84681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775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242822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57760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43305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201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8FF6-DF6D-4C2E-9ECB-B300BA803DF7}" type="datetimeFigureOut">
              <a:rPr lang="en-CA" smtClean="0"/>
              <a:t>2021-10-01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6219-8D83-44CF-B32D-36077BCB3A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36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8FF6-DF6D-4C2E-9ECB-B300BA803DF7}" type="datetimeFigureOut">
              <a:rPr lang="en-CA" smtClean="0"/>
              <a:t>2021-10-01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6219-8D83-44CF-B32D-36077BCB3A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582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8FF6-DF6D-4C2E-9ECB-B300BA803DF7}" type="datetimeFigureOut">
              <a:rPr lang="en-CA" smtClean="0"/>
              <a:t>2021-10-01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6219-8D83-44CF-B32D-36077BCB3A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06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8FF6-DF6D-4C2E-9ECB-B300BA803DF7}" type="datetimeFigureOut">
              <a:rPr lang="en-CA" smtClean="0"/>
              <a:t>2021-10-01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6219-8D83-44CF-B32D-36077BCB3A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85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8FF6-DF6D-4C2E-9ECB-B300BA803DF7}" type="datetimeFigureOut">
              <a:rPr lang="en-CA" smtClean="0"/>
              <a:t>2021-10-01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6219-8D83-44CF-B32D-36077BCB3A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87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8FF6-DF6D-4C2E-9ECB-B300BA803DF7}" type="datetimeFigureOut">
              <a:rPr lang="en-CA" smtClean="0"/>
              <a:t>2021-10-01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6219-8D83-44CF-B32D-36077BCB3A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279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8FF6-DF6D-4C2E-9ECB-B300BA803DF7}" type="datetimeFigureOut">
              <a:rPr lang="en-CA" smtClean="0"/>
              <a:t>2021-10-01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6219-8D83-44CF-B32D-36077BCB3A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6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8FF6-DF6D-4C2E-9ECB-B300BA803DF7}" type="datetimeFigureOut">
              <a:rPr lang="en-CA" smtClean="0"/>
              <a:t>2021-10-01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6219-8D83-44CF-B32D-36077BCB3A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24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8FF6-DF6D-4C2E-9ECB-B300BA803DF7}" type="datetimeFigureOut">
              <a:rPr lang="en-CA" smtClean="0"/>
              <a:t>2021-10-01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6219-8D83-44CF-B32D-36077BCB3A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08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8FF6-DF6D-4C2E-9ECB-B300BA803DF7}" type="datetimeFigureOut">
              <a:rPr lang="en-CA" smtClean="0"/>
              <a:t>2021-10-01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6219-8D83-44CF-B32D-36077BCB3A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065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8FF6-DF6D-4C2E-9ECB-B300BA803DF7}" type="datetimeFigureOut">
              <a:rPr lang="en-CA" smtClean="0"/>
              <a:t>2021-10-01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6219-8D83-44CF-B32D-36077BCB3A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861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78FF6-DF6D-4C2E-9ECB-B300BA803DF7}" type="datetimeFigureOut">
              <a:rPr lang="en-CA" smtClean="0"/>
              <a:t>2021-10-01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6219-8D83-44CF-B32D-36077BCB3A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6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io@gov.mb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4929433"/>
            <a:ext cx="12192000" cy="1928567"/>
            <a:chOff x="0" y="4929433"/>
            <a:chExt cx="12192000" cy="1928567"/>
          </a:xfrm>
        </p:grpSpPr>
        <p:sp>
          <p:nvSpPr>
            <p:cNvPr id="10" name="Rectangle 9"/>
            <p:cNvSpPr/>
            <p:nvPr/>
          </p:nvSpPr>
          <p:spPr>
            <a:xfrm>
              <a:off x="0" y="6252597"/>
              <a:ext cx="12192000" cy="605403"/>
            </a:xfrm>
            <a:prstGeom prst="rect">
              <a:avLst/>
            </a:prstGeom>
            <a:solidFill>
              <a:srgbClr val="0443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022" y="6335868"/>
              <a:ext cx="1709328" cy="4537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38612"/>
              <a:ext cx="12192000" cy="112888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4929433"/>
              <a:ext cx="12192000" cy="209179"/>
            </a:xfrm>
            <a:prstGeom prst="rect">
              <a:avLst/>
            </a:prstGeom>
            <a:solidFill>
              <a:srgbClr val="0443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1"/>
          <a:stretch/>
        </p:blipFill>
        <p:spPr>
          <a:xfrm>
            <a:off x="-28629" y="0"/>
            <a:ext cx="12220629" cy="48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8322" y="365125"/>
            <a:ext cx="11355356" cy="61742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pic>
        <p:nvPicPr>
          <p:cNvPr id="17" name="Content Placehold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9" r="52089" b="26592"/>
          <a:stretch/>
        </p:blipFill>
        <p:spPr>
          <a:xfrm>
            <a:off x="9235119" y="1742437"/>
            <a:ext cx="2118681" cy="20956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44396"/>
          </a:solidFill>
        </p:spPr>
        <p:txBody>
          <a:bodyPr>
            <a:normAutofit/>
          </a:bodyPr>
          <a:lstStyle/>
          <a:p>
            <a:pPr algn="ctr"/>
            <a:r>
              <a:rPr lang="en-CA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Manitoba Accessibility Awards Categories</a:t>
            </a:r>
            <a:endParaRPr lang="en-CA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517548"/>
            <a:ext cx="8854785" cy="3344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Business (large &amp; small)</a:t>
            </a:r>
          </a:p>
          <a:p>
            <a:pPr marL="0" indent="0">
              <a:buNone/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Non-profit organization (urban &amp; rural)</a:t>
            </a:r>
          </a:p>
          <a:p>
            <a:pPr marL="0" indent="0">
              <a:buNone/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Large &amp; small municipality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7651" y="2603215"/>
            <a:ext cx="407323" cy="383020"/>
          </a:xfrm>
          <a:prstGeom prst="rect">
            <a:avLst/>
          </a:prstGeom>
          <a:solidFill>
            <a:srgbClr val="044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947650" y="5072877"/>
            <a:ext cx="407323" cy="3830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947649" y="3838046"/>
            <a:ext cx="407323" cy="38302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5218" r="54200" b="15081"/>
          <a:stretch/>
        </p:blipFill>
        <p:spPr>
          <a:xfrm>
            <a:off x="10715625" y="5384577"/>
            <a:ext cx="1239309" cy="133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798443" y="517525"/>
            <a:ext cx="10515600" cy="1325563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Business</a:t>
            </a:r>
            <a:endParaRPr lang="en-CA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222" y="517525"/>
            <a:ext cx="11355356" cy="60218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pic>
        <p:nvPicPr>
          <p:cNvPr id="9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8" b="28071"/>
          <a:stretch/>
        </p:blipFill>
        <p:spPr>
          <a:xfrm>
            <a:off x="2080050" y="2487761"/>
            <a:ext cx="7952385" cy="3406964"/>
          </a:xfrm>
        </p:spPr>
      </p:pic>
    </p:spTree>
    <p:extLst>
      <p:ext uri="{BB962C8B-B14F-4D97-AF65-F5344CB8AC3E}">
        <p14:creationId xmlns:p14="http://schemas.microsoft.com/office/powerpoint/2010/main" val="28264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838200" y="517525"/>
            <a:ext cx="10515600" cy="1325563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Business</a:t>
            </a:r>
            <a:endParaRPr lang="en-CA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322" y="517525"/>
            <a:ext cx="11355356" cy="60218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38200" y="5286374"/>
            <a:ext cx="10515600" cy="1226478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Winnipeg Airports Authority</a:t>
            </a:r>
            <a:endParaRPr lang="en-CA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8" b="28071"/>
          <a:stretch/>
        </p:blipFill>
        <p:spPr>
          <a:xfrm>
            <a:off x="3227717" y="2335900"/>
            <a:ext cx="5736566" cy="2457662"/>
          </a:xfrm>
        </p:spPr>
      </p:pic>
    </p:spTree>
    <p:extLst>
      <p:ext uri="{BB962C8B-B14F-4D97-AF65-F5344CB8AC3E}">
        <p14:creationId xmlns:p14="http://schemas.microsoft.com/office/powerpoint/2010/main" val="1731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8" b="28071"/>
          <a:stretch/>
        </p:blipFill>
        <p:spPr>
          <a:xfrm>
            <a:off x="2119402" y="2400300"/>
            <a:ext cx="7952385" cy="3406964"/>
          </a:xfrm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838200" y="517525"/>
            <a:ext cx="10515600" cy="1325563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Business</a:t>
            </a:r>
            <a:endParaRPr lang="en-CA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322" y="517525"/>
            <a:ext cx="11355356" cy="60218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286375"/>
            <a:ext cx="10515600" cy="1226478"/>
          </a:xfrm>
          <a:solidFill>
            <a:srgbClr val="044396"/>
          </a:solidFill>
        </p:spPr>
        <p:txBody>
          <a:bodyPr>
            <a:normAutofit/>
          </a:bodyPr>
          <a:lstStyle/>
          <a:p>
            <a:pPr algn="ctr"/>
            <a:r>
              <a:rPr lang="en-CA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Apple - Stonewall</a:t>
            </a:r>
            <a:endParaRPr lang="en-CA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8" b="28071"/>
          <a:stretch/>
        </p:blipFill>
        <p:spPr>
          <a:xfrm>
            <a:off x="3227717" y="2335900"/>
            <a:ext cx="5736566" cy="2457662"/>
          </a:xfrm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838200" y="517525"/>
            <a:ext cx="10515600" cy="1325563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Business</a:t>
            </a:r>
            <a:endParaRPr lang="en-CA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322" y="517525"/>
            <a:ext cx="11355356" cy="60218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798443" y="517525"/>
            <a:ext cx="10515600" cy="1325563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 Organization - Urban</a:t>
            </a:r>
            <a:endParaRPr lang="en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8" b="28071"/>
          <a:stretch/>
        </p:blipFill>
        <p:spPr>
          <a:xfrm>
            <a:off x="2080050" y="2487761"/>
            <a:ext cx="7952385" cy="3406964"/>
          </a:xfrm>
        </p:spPr>
      </p:pic>
      <p:sp>
        <p:nvSpPr>
          <p:cNvPr id="9" name="Rectangle 8"/>
          <p:cNvSpPr/>
          <p:nvPr/>
        </p:nvSpPr>
        <p:spPr>
          <a:xfrm>
            <a:off x="418322" y="517525"/>
            <a:ext cx="11355356" cy="60218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8" b="28071"/>
          <a:stretch/>
        </p:blipFill>
        <p:spPr>
          <a:xfrm>
            <a:off x="2795678" y="2335900"/>
            <a:ext cx="5736566" cy="2457662"/>
          </a:xfrm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992188" y="517525"/>
            <a:ext cx="10515600" cy="1325563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 Organization - Urban</a:t>
            </a:r>
            <a:endParaRPr lang="en-CA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38200" y="5286375"/>
            <a:ext cx="10515600" cy="1226478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 Church</a:t>
            </a:r>
            <a:endParaRPr lang="en-CA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222" y="517525"/>
            <a:ext cx="11355356" cy="60218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798443" y="517525"/>
            <a:ext cx="10515600" cy="1325563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 Organization - Rural</a:t>
            </a:r>
            <a:endParaRPr lang="en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8" b="28071"/>
          <a:stretch/>
        </p:blipFill>
        <p:spPr>
          <a:xfrm>
            <a:off x="2080050" y="2487761"/>
            <a:ext cx="7952385" cy="3406964"/>
          </a:xfrm>
        </p:spPr>
      </p:pic>
      <p:sp>
        <p:nvSpPr>
          <p:cNvPr id="9" name="Rectangle 8"/>
          <p:cNvSpPr/>
          <p:nvPr/>
        </p:nvSpPr>
        <p:spPr>
          <a:xfrm>
            <a:off x="418322" y="517525"/>
            <a:ext cx="11355356" cy="60218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8" b="28071"/>
          <a:stretch/>
        </p:blipFill>
        <p:spPr>
          <a:xfrm>
            <a:off x="3227717" y="2264462"/>
            <a:ext cx="5736566" cy="2457662"/>
          </a:xfrm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838200" y="517525"/>
            <a:ext cx="10515600" cy="1325563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 Organization - Rural</a:t>
            </a:r>
            <a:endParaRPr lang="en-CA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322" y="517525"/>
            <a:ext cx="11355356" cy="60218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38200" y="5286375"/>
            <a:ext cx="10515600" cy="1226478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Woodlands Pioneer Museum</a:t>
            </a:r>
            <a:endParaRPr lang="en-CA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798443" y="517525"/>
            <a:ext cx="10515600" cy="1325563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Rural Municipality</a:t>
            </a:r>
            <a:endParaRPr lang="en-CA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322" y="517525"/>
            <a:ext cx="11355356" cy="60218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pic>
        <p:nvPicPr>
          <p:cNvPr id="9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8" b="28071"/>
          <a:stretch/>
        </p:blipFill>
        <p:spPr>
          <a:xfrm>
            <a:off x="2080050" y="2487761"/>
            <a:ext cx="7952385" cy="3406964"/>
          </a:xfrm>
        </p:spPr>
      </p:pic>
    </p:spTree>
    <p:extLst>
      <p:ext uri="{BB962C8B-B14F-4D97-AF65-F5344CB8AC3E}">
        <p14:creationId xmlns:p14="http://schemas.microsoft.com/office/powerpoint/2010/main" val="2788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0"/>
            <a:ext cx="10515600" cy="1325563"/>
          </a:xfrm>
          <a:solidFill>
            <a:srgbClr val="044396"/>
          </a:solidFill>
        </p:spPr>
        <p:txBody>
          <a:bodyPr/>
          <a:lstStyle/>
          <a:p>
            <a:pPr algn="ctr"/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Acknowledgement</a:t>
            </a:r>
            <a:endParaRPr lang="en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7" y="1891729"/>
            <a:ext cx="10515600" cy="41989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400" b="1" dirty="0" err="1">
                <a:solidFill>
                  <a:srgbClr val="044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Boozhoo</a:t>
            </a:r>
            <a:r>
              <a:rPr lang="en-CA" sz="2400" b="1" dirty="0">
                <a:solidFill>
                  <a:srgbClr val="044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CA" sz="2400" b="1" dirty="0" err="1">
                <a:solidFill>
                  <a:srgbClr val="044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Tansi</a:t>
            </a:r>
            <a:r>
              <a:rPr lang="en-CA" sz="2400" b="1" dirty="0">
                <a:solidFill>
                  <a:srgbClr val="044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CA" sz="2400" b="1" dirty="0" err="1">
                <a:solidFill>
                  <a:srgbClr val="044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Aaniin</a:t>
            </a:r>
            <a:r>
              <a:rPr lang="en-CA" sz="2400" b="1" dirty="0">
                <a:solidFill>
                  <a:srgbClr val="044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CA" sz="2400" b="1" dirty="0" err="1">
                <a:solidFill>
                  <a:srgbClr val="044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Wotziye</a:t>
            </a:r>
            <a:r>
              <a:rPr lang="en-CA" sz="2400" b="1" dirty="0">
                <a:solidFill>
                  <a:srgbClr val="044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Ho/Han,  </a:t>
            </a:r>
            <a:r>
              <a:rPr lang="en-CA" sz="2400" b="1" dirty="0" err="1">
                <a:solidFill>
                  <a:srgbClr val="044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Tanshi</a:t>
            </a:r>
            <a:r>
              <a:rPr lang="en-CA" sz="2400" b="1" dirty="0">
                <a:solidFill>
                  <a:srgbClr val="044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CA" sz="2400" b="1" dirty="0" err="1" smtClean="0">
                <a:solidFill>
                  <a:srgbClr val="044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Tuungasugitsi</a:t>
            </a:r>
            <a:r>
              <a:rPr lang="en-CA" sz="2400" b="1" dirty="0" smtClean="0">
                <a:solidFill>
                  <a:srgbClr val="044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International Day </a:t>
            </a: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Persons with Disabilities Celebration is located on Treaty 1 Territory, </a:t>
            </a: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original lands of the </a:t>
            </a:r>
            <a:r>
              <a:rPr lang="en-CA" sz="2700" dirty="0" err="1">
                <a:latin typeface="Arial" panose="020B0604020202020204" pitchFamily="34" charset="0"/>
                <a:cs typeface="Arial" panose="020B0604020202020204" pitchFamily="34" charset="0"/>
              </a:rPr>
              <a:t>Anishinaabeg</a:t>
            </a: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, Cree, Oji-Cree, Dakota</a:t>
            </a: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&amp; Dene peoples, and the homeland of the Métis Nation.</a:t>
            </a:r>
          </a:p>
          <a:p>
            <a:pPr marL="0" indent="0" algn="ctr">
              <a:buNone/>
            </a:pPr>
            <a:endParaRPr lang="en-CA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encourage you to reflect on the history of the land          </a:t>
            </a:r>
          </a:p>
          <a:p>
            <a:pPr marL="0" indent="0" algn="ctr">
              <a:buNone/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that you are watching from.</a:t>
            </a:r>
          </a:p>
          <a:p>
            <a:pPr marL="0" indent="0" algn="ctr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  <a:p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5972176" y="324608"/>
            <a:ext cx="247650" cy="12192002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 rot="16200000">
            <a:off x="6043420" y="397874"/>
            <a:ext cx="105156" cy="12192000"/>
          </a:xfrm>
          <a:prstGeom prst="rect">
            <a:avLst/>
          </a:prstGeom>
          <a:solidFill>
            <a:srgbClr val="F38917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 rot="16200000">
            <a:off x="6043421" y="503289"/>
            <a:ext cx="105156" cy="12192000"/>
          </a:xfrm>
          <a:prstGeom prst="rect">
            <a:avLst/>
          </a:prstGeom>
          <a:solidFill>
            <a:srgbClr val="82C34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 rot="16200000">
            <a:off x="5992935" y="658933"/>
            <a:ext cx="206132" cy="12192002"/>
          </a:xfrm>
          <a:prstGeom prst="rect">
            <a:avLst/>
          </a:prstGeom>
          <a:solidFill>
            <a:srgbClr val="044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44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8" b="28071"/>
          <a:stretch/>
        </p:blipFill>
        <p:spPr>
          <a:xfrm>
            <a:off x="3189617" y="2349173"/>
            <a:ext cx="5736566" cy="2457662"/>
          </a:xfrm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800100" y="517525"/>
            <a:ext cx="10515600" cy="1325563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Rural Municipality</a:t>
            </a:r>
            <a:endParaRPr lang="en-CA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0100" y="5312920"/>
            <a:ext cx="10515600" cy="1226478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Selkirk</a:t>
            </a:r>
            <a:endParaRPr lang="en-CA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222" y="517525"/>
            <a:ext cx="11355356" cy="60218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838200" y="517525"/>
            <a:ext cx="10515600" cy="1325563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Rural Municipality</a:t>
            </a:r>
            <a:endParaRPr lang="en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8" b="28071"/>
          <a:stretch/>
        </p:blipFill>
        <p:spPr>
          <a:xfrm>
            <a:off x="2080050" y="2487761"/>
            <a:ext cx="7952385" cy="3406964"/>
          </a:xfrm>
        </p:spPr>
      </p:pic>
      <p:sp>
        <p:nvSpPr>
          <p:cNvPr id="9" name="Rectangle 8"/>
          <p:cNvSpPr/>
          <p:nvPr/>
        </p:nvSpPr>
        <p:spPr>
          <a:xfrm>
            <a:off x="418322" y="517525"/>
            <a:ext cx="11355356" cy="60218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8" b="28071"/>
          <a:stretch/>
        </p:blipFill>
        <p:spPr>
          <a:xfrm>
            <a:off x="3227717" y="2297800"/>
            <a:ext cx="5736566" cy="2457662"/>
          </a:xfrm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838200" y="517525"/>
            <a:ext cx="10515600" cy="1325563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Rural Municipality</a:t>
            </a:r>
            <a:endParaRPr lang="en-CA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322" y="517525"/>
            <a:ext cx="11355356" cy="60218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38200" y="5286375"/>
            <a:ext cx="10515600" cy="1226478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 of Victoria Beach</a:t>
            </a:r>
            <a:endParaRPr lang="en-CA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800100" y="517525"/>
            <a:ext cx="10515600" cy="1325563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Congratulations Winners!</a:t>
            </a:r>
            <a:endParaRPr lang="en-CA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222" y="517525"/>
            <a:ext cx="11355356" cy="60218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1"/>
          <a:stretch/>
        </p:blipFill>
        <p:spPr>
          <a:xfrm>
            <a:off x="929969" y="1962150"/>
            <a:ext cx="10385731" cy="432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0100" y="363435"/>
            <a:ext cx="10515600" cy="1325563"/>
          </a:xfrm>
          <a:solidFill>
            <a:srgbClr val="044396"/>
          </a:solidFill>
        </p:spPr>
        <p:txBody>
          <a:bodyPr>
            <a:noAutofit/>
          </a:bodyPr>
          <a:lstStyle/>
          <a:p>
            <a:pPr algn="ctr"/>
            <a:r>
              <a:rPr lang="en-C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Resources &amp; Previous Webinars</a:t>
            </a:r>
            <a:endParaRPr lang="en-C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63" y="2588003"/>
            <a:ext cx="3453654" cy="17268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05" y="2589981"/>
            <a:ext cx="3445391" cy="17248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6" name="Picture 2" descr="Novel Coronavirus COVID-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1" y="2588003"/>
            <a:ext cx="3453654" cy="17268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750802" y="5482442"/>
            <a:ext cx="8639175" cy="1055266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AccessibilityMB.ca</a:t>
            </a:r>
            <a:endParaRPr lang="en-CA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0222" y="365125"/>
            <a:ext cx="11355356" cy="61742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5218" r="54200" b="15081"/>
          <a:stretch/>
        </p:blipFill>
        <p:spPr>
          <a:xfrm>
            <a:off x="11323005" y="6038850"/>
            <a:ext cx="631929" cy="6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800100" y="365124"/>
            <a:ext cx="10515600" cy="1082675"/>
          </a:xfrm>
          <a:solidFill>
            <a:srgbClr val="044396"/>
          </a:solidFill>
        </p:spPr>
        <p:txBody>
          <a:bodyPr>
            <a:noAutofit/>
          </a:bodyPr>
          <a:lstStyle/>
          <a:p>
            <a:pPr algn="ctr"/>
            <a:r>
              <a:rPr lang="en-C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During COVID-19 </a:t>
            </a:r>
            <a:endParaRPr lang="en-C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973655" y="1779428"/>
            <a:ext cx="4961830" cy="45997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200" b="1" dirty="0" smtClean="0">
                <a:solidFill>
                  <a:srgbClr val="044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Featured Content:</a:t>
            </a:r>
          </a:p>
          <a:p>
            <a:pPr>
              <a:lnSpc>
                <a:spcPct val="110000"/>
              </a:lnSpc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COVID-19 on Manitobans with Disabilities</a:t>
            </a:r>
          </a:p>
          <a:p>
            <a:pPr>
              <a:lnSpc>
                <a:spcPct val="110000"/>
              </a:lnSpc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 Resources</a:t>
            </a:r>
          </a:p>
          <a:p>
            <a:pPr>
              <a:lnSpc>
                <a:spcPct val="110000"/>
              </a:lnSpc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Media Toolkit</a:t>
            </a:r>
          </a:p>
          <a:p>
            <a:pPr marL="0" indent="0">
              <a:buNone/>
            </a:pP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200" b="1" dirty="0" smtClean="0">
                <a:solidFill>
                  <a:srgbClr val="044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business or organization has at least one employee:</a:t>
            </a:r>
          </a:p>
          <a:p>
            <a:pPr>
              <a:lnSpc>
                <a:spcPct val="110000"/>
              </a:lnSpc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Offer accessible service during COVID-19</a:t>
            </a:r>
          </a:p>
          <a:p>
            <a:pPr>
              <a:lnSpc>
                <a:spcPct val="110000"/>
              </a:lnSpc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Keep Employees Safe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528918" y="1693708"/>
            <a:ext cx="4574615" cy="4599781"/>
            <a:chOff x="6462243" y="1943894"/>
            <a:chExt cx="4574615" cy="4599781"/>
          </a:xfrm>
        </p:grpSpPr>
        <p:pic>
          <p:nvPicPr>
            <p:cNvPr id="2052" name="Picture 4" descr="http://accessibilitymb.ca/images/7_groceries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084" y="4600856"/>
              <a:ext cx="3945251" cy="1942819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1650" t="1464" r="896"/>
            <a:stretch/>
          </p:blipFill>
          <p:spPr>
            <a:xfrm>
              <a:off x="6899084" y="2558635"/>
              <a:ext cx="3700932" cy="1976970"/>
            </a:xfrm>
            <a:prstGeom prst="rect">
              <a:avLst/>
            </a:prstGeom>
            <a:ln w="6350">
              <a:noFill/>
            </a:ln>
          </p:spPr>
        </p:pic>
        <p:pic>
          <p:nvPicPr>
            <p:cNvPr id="2054" name="Picture 6" descr="Novel Coronavirus COVID-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243" y="1943894"/>
              <a:ext cx="4574615" cy="54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380222" y="365125"/>
            <a:ext cx="11355356" cy="61742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5218" r="54200" b="15081"/>
          <a:stretch/>
        </p:blipFill>
        <p:spPr>
          <a:xfrm>
            <a:off x="11323005" y="6038850"/>
            <a:ext cx="631929" cy="6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800100" y="365125"/>
            <a:ext cx="10515600" cy="877080"/>
          </a:xfrm>
          <a:solidFill>
            <a:srgbClr val="044396"/>
          </a:solidFill>
        </p:spPr>
        <p:txBody>
          <a:bodyPr>
            <a:noAutofit/>
          </a:bodyPr>
          <a:lstStyle/>
          <a:p>
            <a:pPr algn="ctr"/>
            <a:r>
              <a:rPr lang="en-CA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to all IDPD &amp; MBAA Contributors!</a:t>
            </a:r>
            <a:endParaRPr lang="en-CA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1485484"/>
            <a:ext cx="10515600" cy="481063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Yvonne Peters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 Apple – Stonewall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Winnipeg Airports Authority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Gateway Church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Woodlands Pioneer Museum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RM of Victoria Beach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City of Selkirk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ASL &amp; Caption Services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MAO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Erika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Vas &amp; Rocco Scarcella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(webinar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production)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222" y="365125"/>
            <a:ext cx="11355356" cy="61742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5218" r="54200" b="15081"/>
          <a:stretch/>
        </p:blipFill>
        <p:spPr>
          <a:xfrm>
            <a:off x="10999475" y="5690342"/>
            <a:ext cx="955459" cy="1029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2" y="2855241"/>
            <a:ext cx="2269953" cy="1194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6" b="28105"/>
          <a:stretch/>
        </p:blipFill>
        <p:spPr>
          <a:xfrm>
            <a:off x="8623503" y="3031231"/>
            <a:ext cx="2557727" cy="11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109895"/>
            <a:ext cx="12192000" cy="748106"/>
          </a:xfrm>
          <a:prstGeom prst="rect">
            <a:avLst/>
          </a:prstGeom>
          <a:solidFill>
            <a:srgbClr val="044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881" y="6371708"/>
            <a:ext cx="1682530" cy="4466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08550" y="4968171"/>
            <a:ext cx="97748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b="1" dirty="0" smtClean="0">
                <a:solidFill>
                  <a:srgbClr val="044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Wishing you safe &amp; happy holidays!</a:t>
            </a:r>
            <a:endParaRPr lang="en-CA" sz="4400" b="1" dirty="0">
              <a:solidFill>
                <a:srgbClr val="0443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-9347"/>
            <a:ext cx="12192000" cy="1191049"/>
          </a:xfrm>
          <a:prstGeom prst="rect">
            <a:avLst/>
          </a:prstGeom>
          <a:solidFill>
            <a:srgbClr val="044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019" y="252189"/>
            <a:ext cx="7605960" cy="719610"/>
          </a:xfrm>
        </p:spPr>
        <p:txBody>
          <a:bodyPr>
            <a:noAutofit/>
          </a:bodyPr>
          <a:lstStyle/>
          <a:p>
            <a:pPr algn="l"/>
            <a:r>
              <a:rPr lang="en-CA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joining us!</a:t>
            </a: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0" y="6021073"/>
            <a:ext cx="8842062" cy="891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86" y="1898728"/>
            <a:ext cx="4522293" cy="2378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396">
            <a:off x="666888" y="1874785"/>
            <a:ext cx="2177237" cy="2177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503">
            <a:off x="8999778" y="1901525"/>
            <a:ext cx="2373223" cy="23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702" y="2411900"/>
            <a:ext cx="9386596" cy="3422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  204-945-7613</a:t>
            </a:r>
          </a:p>
          <a:p>
            <a:pPr marL="0" indent="0" algn="ctr">
              <a:buNone/>
            </a:pP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Toll-free</a:t>
            </a: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1-800-282-8069 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ext. </a:t>
            </a: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7613</a:t>
            </a:r>
          </a:p>
          <a:p>
            <a:pPr marL="0" indent="0" algn="ctr">
              <a:buNone/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dio@gov.mb.ca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322" y="381001"/>
            <a:ext cx="11355356" cy="6158398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81001"/>
            <a:ext cx="10515600" cy="1325563"/>
          </a:xfrm>
          <a:prstGeom prst="rect">
            <a:avLst/>
          </a:prstGeom>
          <a:solidFill>
            <a:srgbClr val="04439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Questions, Comments, Technical Assistance</a:t>
            </a:r>
            <a:endParaRPr lang="en-CA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8322" y="390525"/>
            <a:ext cx="11355356" cy="6148873"/>
          </a:xfrm>
          <a:prstGeom prst="rect">
            <a:avLst/>
          </a:prstGeom>
          <a:noFill/>
          <a:ln w="6350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44396"/>
          </a:solidFill>
        </p:spPr>
        <p:txBody>
          <a:bodyPr/>
          <a:lstStyle/>
          <a:p>
            <a:pPr algn="ctr"/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Program</a:t>
            </a:r>
            <a:endParaRPr lang="en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241793"/>
            <a:ext cx="10236200" cy="35637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Ministerial greeting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opening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emarks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Update from the Disabilities Issues Office</a:t>
            </a:r>
          </a:p>
          <a:p>
            <a:pPr>
              <a:lnSpc>
                <a:spcPct val="150000"/>
              </a:lnSpc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Keynote speaker Yvonne Peters,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human rights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lawyer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of the Manitoba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Accessibility Awards &amp;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winners</a:t>
            </a:r>
          </a:p>
          <a:p>
            <a:pPr>
              <a:lnSpc>
                <a:spcPct val="150000"/>
              </a:lnSpc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Closing Remarks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5218" r="54200" b="15081"/>
          <a:stretch/>
        </p:blipFill>
        <p:spPr>
          <a:xfrm>
            <a:off x="10715625" y="5384577"/>
            <a:ext cx="1239309" cy="133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8322" y="517525"/>
            <a:ext cx="11355356" cy="60218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17525"/>
            <a:ext cx="10515600" cy="1325563"/>
          </a:xfrm>
          <a:solidFill>
            <a:srgbClr val="044396"/>
          </a:solidFill>
        </p:spPr>
        <p:txBody>
          <a:bodyPr>
            <a:normAutofit/>
          </a:bodyPr>
          <a:lstStyle/>
          <a:p>
            <a:pPr algn="ctr"/>
            <a:r>
              <a:rPr lang="en-CA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Minister’s Greeting &amp; Opening Remarks</a:t>
            </a:r>
            <a:endParaRPr lang="en-CA" sz="38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5218" r="54200" b="15081"/>
          <a:stretch/>
        </p:blipFill>
        <p:spPr>
          <a:xfrm>
            <a:off x="10715625" y="5384577"/>
            <a:ext cx="1239309" cy="133499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50205" y="3029755"/>
            <a:ext cx="6691589" cy="2123270"/>
            <a:chOff x="3159933" y="2915455"/>
            <a:chExt cx="5872133" cy="1863253"/>
          </a:xfrm>
        </p:grpSpPr>
        <p:pic>
          <p:nvPicPr>
            <p:cNvPr id="3078" name="Picture 6" descr="Manitoba Health, Seniors and Active Living | Province of Manitob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54" b="20657"/>
            <a:stretch/>
          </p:blipFill>
          <p:spPr bwMode="auto">
            <a:xfrm>
              <a:off x="3159933" y="2915455"/>
              <a:ext cx="5872133" cy="158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159933" y="4070822"/>
              <a:ext cx="41814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000" b="1" dirty="0" smtClean="0"/>
                <a:t>Families</a:t>
              </a:r>
              <a:endParaRPr lang="en-CA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432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8322" y="517525"/>
            <a:ext cx="11355356" cy="60218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832069"/>
          </a:xfrm>
          <a:solidFill>
            <a:srgbClr val="044396"/>
          </a:solidFill>
        </p:spPr>
        <p:txBody>
          <a:bodyPr>
            <a:normAutofit/>
          </a:bodyPr>
          <a:lstStyle/>
          <a:p>
            <a:pPr algn="ctr"/>
            <a:r>
              <a:rPr lang="en-CA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December 2020, the </a:t>
            </a:r>
            <a:br>
              <a:rPr lang="en-CA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Disabilities Issues Office is now the…</a:t>
            </a:r>
            <a:endParaRPr lang="en-CA" sz="38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5218" r="54200" b="15081"/>
          <a:stretch/>
        </p:blipFill>
        <p:spPr>
          <a:xfrm>
            <a:off x="10999475" y="5690342"/>
            <a:ext cx="955459" cy="10292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5218" r="54200" b="15081"/>
          <a:stretch/>
        </p:blipFill>
        <p:spPr>
          <a:xfrm>
            <a:off x="10715625" y="5384577"/>
            <a:ext cx="1239309" cy="1334991"/>
          </a:xfrm>
          <a:prstGeom prst="rect">
            <a:avLst/>
          </a:prstGeom>
        </p:spPr>
      </p:pic>
      <p:pic>
        <p:nvPicPr>
          <p:cNvPr id="7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10" y="2868705"/>
            <a:ext cx="5672226" cy="2986040"/>
          </a:xfrm>
        </p:spPr>
      </p:pic>
    </p:spTree>
    <p:extLst>
      <p:ext uri="{BB962C8B-B14F-4D97-AF65-F5344CB8AC3E}">
        <p14:creationId xmlns:p14="http://schemas.microsoft.com/office/powerpoint/2010/main" val="6008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8322" y="517525"/>
            <a:ext cx="11355356" cy="60218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rgbClr val="044396"/>
          </a:solidFill>
        </p:spPr>
        <p:txBody>
          <a:bodyPr>
            <a:normAutofit/>
          </a:bodyPr>
          <a:lstStyle/>
          <a:p>
            <a:pPr algn="ctr"/>
            <a:r>
              <a:rPr lang="en-CA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Keynote Speaker Yvonne Peters</a:t>
            </a:r>
            <a:endParaRPr lang="en-CA" sz="3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62347" y="2417582"/>
            <a:ext cx="5755872" cy="3499593"/>
          </a:xfrm>
        </p:spPr>
        <p:txBody>
          <a:bodyPr>
            <a:normAutofit/>
          </a:bodyPr>
          <a:lstStyle/>
          <a:p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Human rights lawyer for over 30 years</a:t>
            </a:r>
          </a:p>
          <a:p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Served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as legal counsel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advisor on a number of equality test cases involving disability rights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women’s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</a:p>
          <a:p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ontinues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her human rights work as a volunteer with a number of community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</a:p>
          <a:p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True Accessibility Champion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5218" r="54200" b="15081"/>
          <a:stretch/>
        </p:blipFill>
        <p:spPr>
          <a:xfrm>
            <a:off x="10999475" y="5690342"/>
            <a:ext cx="955459" cy="10292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5218" r="54200" b="15081"/>
          <a:stretch/>
        </p:blipFill>
        <p:spPr>
          <a:xfrm>
            <a:off x="10715625" y="5384577"/>
            <a:ext cx="1239309" cy="1334991"/>
          </a:xfrm>
          <a:prstGeom prst="rect">
            <a:avLst/>
          </a:prstGeom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990600" y="2190749"/>
            <a:ext cx="4591050" cy="4138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2176657"/>
            <a:ext cx="3017139" cy="4011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31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8322" y="365125"/>
            <a:ext cx="11355356" cy="61742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44396"/>
          </a:solidFill>
        </p:spPr>
        <p:txBody>
          <a:bodyPr>
            <a:normAutofit/>
          </a:bodyPr>
          <a:lstStyle/>
          <a:p>
            <a:pPr algn="ctr"/>
            <a:r>
              <a:rPr lang="en-CA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Manitoba Accessibility Awards </a:t>
            </a:r>
            <a:endParaRPr lang="en-CA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98322" y="2264406"/>
            <a:ext cx="5621127" cy="27302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C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To celebrate Manitoba organizations &amp; businesses that have shown leadership &amp; innovation in accessibility</a:t>
            </a:r>
          </a:p>
          <a:p>
            <a:pPr>
              <a:lnSpc>
                <a:spcPct val="150000"/>
              </a:lnSpc>
            </a:pPr>
            <a:r>
              <a:rPr lang="en-C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to the Manitoba Accessibility Awards Selection Committee</a:t>
            </a:r>
          </a:p>
          <a:p>
            <a:pPr>
              <a:lnSpc>
                <a:spcPct val="150000"/>
              </a:lnSpc>
            </a:pPr>
            <a:r>
              <a:rPr lang="en-C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to all nominators &amp; nominees</a:t>
            </a:r>
          </a:p>
          <a:p>
            <a:pPr marL="0" indent="0">
              <a:lnSpc>
                <a:spcPct val="150000"/>
              </a:lnSpc>
              <a:buNone/>
            </a:pPr>
            <a:endParaRPr lang="en-CA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5218" r="54200" b="15081"/>
          <a:stretch/>
        </p:blipFill>
        <p:spPr>
          <a:xfrm>
            <a:off x="10999475" y="5690342"/>
            <a:ext cx="955459" cy="1029226"/>
          </a:xfrm>
          <a:prstGeom prst="rect">
            <a:avLst/>
          </a:prstGeom>
        </p:spPr>
      </p:pic>
      <p:pic>
        <p:nvPicPr>
          <p:cNvPr id="8" name="Content Placeholder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9" b="26592"/>
          <a:stretch/>
        </p:blipFill>
        <p:spPr>
          <a:xfrm>
            <a:off x="821210" y="2892408"/>
            <a:ext cx="4677112" cy="221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8322" y="365125"/>
            <a:ext cx="11355356" cy="6174273"/>
          </a:xfrm>
          <a:prstGeom prst="rect">
            <a:avLst/>
          </a:prstGeom>
          <a:noFill/>
          <a:ln w="63500">
            <a:solidFill>
              <a:srgbClr val="044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439"/>
          </a:xfrm>
          <a:solidFill>
            <a:srgbClr val="044396"/>
          </a:solidFill>
        </p:spPr>
        <p:txBody>
          <a:bodyPr>
            <a:normAutofit/>
          </a:bodyPr>
          <a:lstStyle/>
          <a:p>
            <a:pPr algn="ctr"/>
            <a:r>
              <a:rPr lang="en-CA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to all </a:t>
            </a:r>
            <a:r>
              <a:rPr lang="en-CA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A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hortlisted Nominees</a:t>
            </a:r>
            <a:endParaRPr lang="en-CA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90815" y="1534711"/>
            <a:ext cx="5003800" cy="40662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City of Selkirk</a:t>
            </a:r>
          </a:p>
          <a:p>
            <a:pPr>
              <a:lnSpc>
                <a:spcPct val="150000"/>
              </a:lnSpc>
            </a:pP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City of Winnipeg</a:t>
            </a:r>
          </a:p>
          <a:p>
            <a:pPr>
              <a:lnSpc>
                <a:spcPct val="150000"/>
              </a:lnSpc>
            </a:pP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Futures </a:t>
            </a: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Heartland</a:t>
            </a:r>
          </a:p>
          <a:p>
            <a:pPr>
              <a:lnSpc>
                <a:spcPct val="150000"/>
              </a:lnSpc>
            </a:pP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E-Quality </a:t>
            </a: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Communications    Centre </a:t>
            </a: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of Excellence</a:t>
            </a:r>
          </a:p>
          <a:p>
            <a:pPr>
              <a:lnSpc>
                <a:spcPct val="150000"/>
              </a:lnSpc>
            </a:pP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Gateway </a:t>
            </a: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</a:p>
          <a:p>
            <a:pPr>
              <a:lnSpc>
                <a:spcPct val="150000"/>
              </a:lnSpc>
            </a:pP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Herman </a:t>
            </a: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</a:p>
          <a:p>
            <a:pPr>
              <a:lnSpc>
                <a:spcPct val="150000"/>
              </a:lnSpc>
            </a:pP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Provincial </a:t>
            </a: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Exhibition of Manitoba</a:t>
            </a:r>
          </a:p>
          <a:p>
            <a:pPr marL="0" indent="0">
              <a:lnSpc>
                <a:spcPct val="150000"/>
              </a:lnSpc>
              <a:buNone/>
            </a:pP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5218" r="54200" b="15081"/>
          <a:stretch/>
        </p:blipFill>
        <p:spPr>
          <a:xfrm>
            <a:off x="10999475" y="5690342"/>
            <a:ext cx="955459" cy="1029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5218" r="54200" b="15081"/>
          <a:stretch/>
        </p:blipFill>
        <p:spPr>
          <a:xfrm>
            <a:off x="10999475" y="5690342"/>
            <a:ext cx="955459" cy="102922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6096000" y="1434958"/>
            <a:ext cx="4633610" cy="35589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Pelican Yacht Club</a:t>
            </a:r>
          </a:p>
          <a:p>
            <a:pPr>
              <a:lnSpc>
                <a:spcPct val="150000"/>
              </a:lnSpc>
            </a:pP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Apple Store – Stonewall</a:t>
            </a:r>
          </a:p>
          <a:p>
            <a:pPr>
              <a:lnSpc>
                <a:spcPct val="150000"/>
              </a:lnSpc>
            </a:pP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RM </a:t>
            </a: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of Victoria Beach</a:t>
            </a:r>
          </a:p>
          <a:p>
            <a:pPr>
              <a:lnSpc>
                <a:spcPct val="150000"/>
              </a:lnSpc>
            </a:pP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Southwest Community Options</a:t>
            </a:r>
          </a:p>
          <a:p>
            <a:pPr>
              <a:lnSpc>
                <a:spcPct val="150000"/>
              </a:lnSpc>
            </a:pP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204 Productions</a:t>
            </a:r>
          </a:p>
          <a:p>
            <a:pPr>
              <a:lnSpc>
                <a:spcPct val="150000"/>
              </a:lnSpc>
            </a:pP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Winnipeg </a:t>
            </a: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Airports </a:t>
            </a: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</a:p>
          <a:p>
            <a:pPr>
              <a:lnSpc>
                <a:spcPct val="150000"/>
              </a:lnSpc>
            </a:pP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Woodlands </a:t>
            </a: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Pioneer </a:t>
            </a: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</a:p>
          <a:p>
            <a:pPr>
              <a:lnSpc>
                <a:spcPct val="150000"/>
              </a:lnSpc>
            </a:pP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World Trade Centre – Winnipeg</a:t>
            </a:r>
          </a:p>
          <a:p>
            <a:pPr marL="0" indent="0">
              <a:lnSpc>
                <a:spcPct val="150000"/>
              </a:lnSpc>
              <a:buNone/>
            </a:pP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52C717-3009-4208-990A-5E80F3153CB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C07F0C-87F3-439C-993E-2C975CA7D7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2A3EA-FC45-466C-ACE7-39764932FA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1703</TotalTime>
  <Words>466</Words>
  <Application>Microsoft Office PowerPoint</Application>
  <PresentationFormat>Widescreen</PresentationFormat>
  <Paragraphs>101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Land Acknowledgement</vt:lpstr>
      <vt:lpstr>PowerPoint Presentation</vt:lpstr>
      <vt:lpstr>Webinar Program</vt:lpstr>
      <vt:lpstr>Minister’s Greeting &amp; Opening Remarks</vt:lpstr>
      <vt:lpstr>As of December 2020, the  Disabilities Issues Office is now the…</vt:lpstr>
      <vt:lpstr>Keynote Speaker Yvonne Peters</vt:lpstr>
      <vt:lpstr>About the Manitoba Accessibility Awards </vt:lpstr>
      <vt:lpstr>Thank you to all Shortlisted Nominees</vt:lpstr>
      <vt:lpstr>Manitoba Accessibility Awards Categories</vt:lpstr>
      <vt:lpstr>PowerPoint Presentation</vt:lpstr>
      <vt:lpstr>PowerPoint Presentation</vt:lpstr>
      <vt:lpstr>PowerPoint Presentation</vt:lpstr>
      <vt:lpstr>Red Apple - Stonewall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COVID-19 Resources &amp; Previous Webinars</vt:lpstr>
      <vt:lpstr>Accessibility During COVID-19 </vt:lpstr>
      <vt:lpstr>Thank you to all IDPD &amp; MBAA Contributors!</vt:lpstr>
      <vt:lpstr>PowerPoint Presentation</vt:lpstr>
    </vt:vector>
  </TitlesOfParts>
  <Company>Government of Manitoba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Day of Persons with Disabilities</dc:title>
  <dc:creator>Vas, Erika (FAM)</dc:creator>
  <cp:lastModifiedBy>Weber, Drew (FAM)</cp:lastModifiedBy>
  <cp:revision>212</cp:revision>
  <cp:lastPrinted>2020-12-01T18:47:58Z</cp:lastPrinted>
  <dcterms:created xsi:type="dcterms:W3CDTF">2020-10-23T18:31:55Z</dcterms:created>
  <dcterms:modified xsi:type="dcterms:W3CDTF">2021-10-01T19:00:09Z</dcterms:modified>
</cp:coreProperties>
</file>