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256" r:id="rId5"/>
    <p:sldId id="258" r:id="rId6"/>
    <p:sldId id="292" r:id="rId7"/>
    <p:sldId id="260" r:id="rId8"/>
    <p:sldId id="308" r:id="rId9"/>
    <p:sldId id="309" r:id="rId10"/>
    <p:sldId id="310" r:id="rId11"/>
    <p:sldId id="311" r:id="rId12"/>
    <p:sldId id="312" r:id="rId13"/>
    <p:sldId id="299" r:id="rId14"/>
    <p:sldId id="300" r:id="rId15"/>
    <p:sldId id="264" r:id="rId16"/>
    <p:sldId id="302" r:id="rId17"/>
    <p:sldId id="297" r:id="rId18"/>
    <p:sldId id="298" r:id="rId19"/>
    <p:sldId id="296" r:id="rId20"/>
    <p:sldId id="307" r:id="rId21"/>
    <p:sldId id="267" r:id="rId22"/>
    <p:sldId id="268" r:id="rId23"/>
    <p:sldId id="269" r:id="rId24"/>
    <p:sldId id="270" r:id="rId25"/>
    <p:sldId id="272" r:id="rId26"/>
    <p:sldId id="273" r:id="rId27"/>
    <p:sldId id="274" r:id="rId28"/>
    <p:sldId id="275" r:id="rId29"/>
    <p:sldId id="277" r:id="rId30"/>
    <p:sldId id="304" r:id="rId31"/>
    <p:sldId id="303" r:id="rId32"/>
    <p:sldId id="305" r:id="rId33"/>
    <p:sldId id="306" r:id="rId34"/>
    <p:sldId id="280" r:id="rId35"/>
    <p:sldId id="286" r:id="rId36"/>
    <p:sldId id="28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4F9C2-8C1C-4D90-A46C-0DCB5E8CBC85}" type="datetimeFigureOut">
              <a:rPr lang="en-CA" smtClean="0"/>
              <a:t>2022-04-06</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6C00D-5885-48B6-B78E-8491AF02128E}" type="slidenum">
              <a:rPr lang="en-CA" smtClean="0"/>
              <a:t>‹#›</a:t>
            </a:fld>
            <a:endParaRPr lang="en-CA"/>
          </a:p>
        </p:txBody>
      </p:sp>
    </p:spTree>
    <p:extLst>
      <p:ext uri="{BB962C8B-B14F-4D97-AF65-F5344CB8AC3E}">
        <p14:creationId xmlns:p14="http://schemas.microsoft.com/office/powerpoint/2010/main" val="59088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Another example: </a:t>
            </a:r>
            <a:r>
              <a:rPr lang="en-CA" sz="1200" kern="1200" dirty="0" smtClean="0">
                <a:solidFill>
                  <a:schemeClr val="tx1"/>
                </a:solidFill>
                <a:effectLst/>
                <a:latin typeface="+mn-lt"/>
                <a:ea typeface="+mn-ea"/>
                <a:cs typeface="+mn-cs"/>
              </a:rPr>
              <a:t>A Manitoba employment agency wishes to promote the Accessibility Standard for Employment by participating in as Disability Employment Awareness Month, which is celebrated annually in Manitoba.  It plans to use a social media campaign to promote accessible hiring practices throughout the month, including a free webinar in which the agency offers tips on accessible hiring.  It will collaborate with business associations to reach specific sectors, e.g. retail.  </a:t>
            </a:r>
          </a:p>
          <a:p>
            <a:endParaRPr lang="en-CA" dirty="0"/>
          </a:p>
        </p:txBody>
      </p:sp>
      <p:sp>
        <p:nvSpPr>
          <p:cNvPr id="4" name="Slide Number Placeholder 3"/>
          <p:cNvSpPr>
            <a:spLocks noGrp="1"/>
          </p:cNvSpPr>
          <p:nvPr>
            <p:ph type="sldNum" sz="quarter" idx="10"/>
          </p:nvPr>
        </p:nvSpPr>
        <p:spPr/>
        <p:txBody>
          <a:bodyPr/>
          <a:lstStyle/>
          <a:p>
            <a:fld id="{A8767B26-30EA-4434-89DD-821BAF6D9A25}" type="slidenum">
              <a:rPr lang="en-CA" smtClean="0"/>
              <a:t>5</a:t>
            </a:fld>
            <a:endParaRPr lang="en-CA"/>
          </a:p>
        </p:txBody>
      </p:sp>
    </p:spTree>
    <p:extLst>
      <p:ext uri="{BB962C8B-B14F-4D97-AF65-F5344CB8AC3E}">
        <p14:creationId xmlns:p14="http://schemas.microsoft.com/office/powerpoint/2010/main" val="2327297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767B26-30EA-4434-89DD-821BAF6D9A25}" type="slidenum">
              <a:rPr lang="en-CA" smtClean="0"/>
              <a:t>6</a:t>
            </a:fld>
            <a:endParaRPr lang="en-CA"/>
          </a:p>
        </p:txBody>
      </p:sp>
    </p:spTree>
    <p:extLst>
      <p:ext uri="{BB962C8B-B14F-4D97-AF65-F5344CB8AC3E}">
        <p14:creationId xmlns:p14="http://schemas.microsoft.com/office/powerpoint/2010/main" val="2427124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767B26-30EA-4434-89DD-821BAF6D9A25}" type="slidenum">
              <a:rPr lang="en-CA" smtClean="0"/>
              <a:t>7</a:t>
            </a:fld>
            <a:endParaRPr lang="en-CA"/>
          </a:p>
        </p:txBody>
      </p:sp>
    </p:spTree>
    <p:extLst>
      <p:ext uri="{BB962C8B-B14F-4D97-AF65-F5344CB8AC3E}">
        <p14:creationId xmlns:p14="http://schemas.microsoft.com/office/powerpoint/2010/main" val="3461427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767B26-30EA-4434-89DD-821BAF6D9A25}" type="slidenum">
              <a:rPr lang="en-CA" smtClean="0"/>
              <a:t>8</a:t>
            </a:fld>
            <a:endParaRPr lang="en-CA"/>
          </a:p>
        </p:txBody>
      </p:sp>
    </p:spTree>
    <p:extLst>
      <p:ext uri="{BB962C8B-B14F-4D97-AF65-F5344CB8AC3E}">
        <p14:creationId xmlns:p14="http://schemas.microsoft.com/office/powerpoint/2010/main" val="3281254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767B26-30EA-4434-89DD-821BAF6D9A25}" type="slidenum">
              <a:rPr lang="en-CA" smtClean="0"/>
              <a:t>9</a:t>
            </a:fld>
            <a:endParaRPr lang="en-CA"/>
          </a:p>
        </p:txBody>
      </p:sp>
    </p:spTree>
    <p:extLst>
      <p:ext uri="{BB962C8B-B14F-4D97-AF65-F5344CB8AC3E}">
        <p14:creationId xmlns:p14="http://schemas.microsoft.com/office/powerpoint/2010/main" val="3234459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defRPr sz="6000" b="1" i="0">
                <a:latin typeface="Arial Bold"/>
                <a:cs typeface="Arial Bold"/>
              </a:defRPr>
            </a:lvl1pPr>
          </a:lstStyle>
          <a:p>
            <a:r>
              <a:rPr lang="en-CA" dirty="0" smtClean="0"/>
              <a:t>Title</a:t>
            </a:r>
            <a:endParaRPr lang="en-US" dirty="0"/>
          </a:p>
        </p:txBody>
      </p:sp>
      <p:pic>
        <p:nvPicPr>
          <p:cNvPr id="7" name="Picture 6" descr="MAOlogo_e_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17930" y="5029200"/>
            <a:ext cx="2626369" cy="1382604"/>
          </a:xfrm>
          <a:prstGeom prst="rect">
            <a:avLst/>
          </a:prstGeom>
        </p:spPr>
      </p:pic>
      <p:pic>
        <p:nvPicPr>
          <p:cNvPr id="8" name="Picture 7" descr="Top swoosh.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89888"/>
          </a:xfrm>
          <a:prstGeom prst="rect">
            <a:avLst/>
          </a:prstGeom>
        </p:spPr>
      </p:pic>
    </p:spTree>
    <p:extLst>
      <p:ext uri="{BB962C8B-B14F-4D97-AF65-F5344CB8AC3E}">
        <p14:creationId xmlns:p14="http://schemas.microsoft.com/office/powerpoint/2010/main" val="410928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19053" y="388567"/>
            <a:ext cx="8876129" cy="1143000"/>
          </a:xfrm>
          <a:prstGeom prst="rect">
            <a:avLst/>
          </a:prstGeom>
        </p:spPr>
        <p:txBody>
          <a:bodyPr>
            <a:normAutofit/>
          </a:bodyPr>
          <a:lstStyle>
            <a:lvl1pPr>
              <a:defRPr sz="4800" b="1" i="0">
                <a:latin typeface="Arial Bold"/>
                <a:cs typeface="Arial Bold"/>
              </a:defRPr>
            </a:lvl1pPr>
          </a:lstStyle>
          <a:p>
            <a:r>
              <a:rPr lang="en-CA" dirty="0" smtClean="0"/>
              <a:t>Header</a:t>
            </a:r>
            <a:endParaRPr lang="en-US" dirty="0"/>
          </a:p>
        </p:txBody>
      </p:sp>
      <p:pic>
        <p:nvPicPr>
          <p:cNvPr id="9" name="Picture 8" descr="Bottom swoos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15516"/>
            <a:ext cx="9134856" cy="710184"/>
          </a:xfrm>
          <a:prstGeom prst="rect">
            <a:avLst/>
          </a:prstGeom>
        </p:spPr>
      </p:pic>
      <p:pic>
        <p:nvPicPr>
          <p:cNvPr id="10" name="Picture 9" descr="MAOlogo_e_blu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1878" y="5486400"/>
            <a:ext cx="1577482" cy="830436"/>
          </a:xfrm>
          <a:prstGeom prst="rect">
            <a:avLst/>
          </a:prstGeom>
        </p:spPr>
      </p:pic>
      <p:sp>
        <p:nvSpPr>
          <p:cNvPr id="14" name="Subtitle 16"/>
          <p:cNvSpPr>
            <a:spLocks noGrp="1"/>
          </p:cNvSpPr>
          <p:nvPr>
            <p:ph type="subTitle" idx="1" hasCustomPrompt="1"/>
          </p:nvPr>
        </p:nvSpPr>
        <p:spPr>
          <a:xfrm>
            <a:off x="119053" y="1753767"/>
            <a:ext cx="8876128" cy="1199704"/>
          </a:xfrm>
          <a:prstGeom prst="rect">
            <a:avLst/>
          </a:prstGeom>
        </p:spPr>
        <p:txBody>
          <a:bodyPr lIns="45720" rIns="45720"/>
          <a:lstStyle>
            <a:lvl1pPr marL="0" marR="64008" indent="0" algn="l">
              <a:buNone/>
              <a:defRPr sz="2800" b="0">
                <a:solidFill>
                  <a:schemeClr val="tx1"/>
                </a:solidFill>
                <a:latin typeface="Arial"/>
                <a:cs typeface="Aria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Insert content</a:t>
            </a:r>
            <a:endParaRPr kumimoji="0" lang="en-US" dirty="0"/>
          </a:p>
        </p:txBody>
      </p:sp>
    </p:spTree>
    <p:extLst>
      <p:ext uri="{BB962C8B-B14F-4D97-AF65-F5344CB8AC3E}">
        <p14:creationId xmlns:p14="http://schemas.microsoft.com/office/powerpoint/2010/main" val="15953633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36003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MAF@gov.mb.c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MAO@gov.mb.c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1614" y="1524000"/>
            <a:ext cx="7413521" cy="2076450"/>
          </a:xfrm>
        </p:spPr>
        <p:txBody>
          <a:bodyPr/>
          <a:lstStyle/>
          <a:p>
            <a:r>
              <a:rPr lang="en-US" sz="2400" dirty="0" smtClean="0"/>
              <a:t/>
            </a:r>
            <a:br>
              <a:rPr lang="en-US" sz="2400" dirty="0" smtClean="0"/>
            </a:br>
            <a:endParaRPr lang="en-US" sz="2400" dirty="0"/>
          </a:p>
        </p:txBody>
      </p:sp>
      <p:pic>
        <p:nvPicPr>
          <p:cNvPr id="3" name="Picture 2" descr="4 disability icons with illustrated wheelchair, brain highlighted on a head, two profiles with a two=way arrow between their mouths and stick figure walking using a white cane.&#10;&#10;Manitoba Accessibility Fund and Manitoba government logo with buffalo" title="Logo for MA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614" y="1415845"/>
            <a:ext cx="4247534" cy="2184605"/>
          </a:xfrm>
          <a:prstGeom prst="rect">
            <a:avLst/>
          </a:prstGeom>
          <a:noFill/>
          <a:ln>
            <a:noFill/>
          </a:ln>
        </p:spPr>
      </p:pic>
      <p:sp>
        <p:nvSpPr>
          <p:cNvPr id="4" name="Rectangle 3"/>
          <p:cNvSpPr/>
          <p:nvPr/>
        </p:nvSpPr>
        <p:spPr>
          <a:xfrm>
            <a:off x="803564" y="4031225"/>
            <a:ext cx="4545185" cy="1569660"/>
          </a:xfrm>
          <a:prstGeom prst="rect">
            <a:avLst/>
          </a:prstGeom>
        </p:spPr>
        <p:txBody>
          <a:bodyPr wrap="square">
            <a:spAutoFit/>
          </a:bodyPr>
          <a:lstStyle/>
          <a:p>
            <a:r>
              <a:rPr lang="en-CA" sz="3200" b="1" dirty="0"/>
              <a:t>Pilot Year 2022/2023</a:t>
            </a:r>
            <a:br>
              <a:rPr lang="en-CA" sz="3200" b="1" dirty="0"/>
            </a:br>
            <a:r>
              <a:rPr lang="en-CA" sz="3200" b="1" dirty="0" smtClean="0"/>
              <a:t>Overview for Applicants</a:t>
            </a:r>
          </a:p>
          <a:p>
            <a:r>
              <a:rPr lang="en-CA" sz="3200" b="1" dirty="0" smtClean="0"/>
              <a:t>Deadline: April 15, 2022</a:t>
            </a:r>
            <a:endParaRPr lang="en-CA" sz="3200" b="1" dirty="0"/>
          </a:p>
        </p:txBody>
      </p:sp>
    </p:spTree>
    <p:extLst>
      <p:ext uri="{BB962C8B-B14F-4D97-AF65-F5344CB8AC3E}">
        <p14:creationId xmlns:p14="http://schemas.microsoft.com/office/powerpoint/2010/main" val="1847777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Ineligible activities</a:t>
            </a:r>
            <a:br>
              <a:rPr lang="en-CA" dirty="0"/>
            </a:br>
            <a:endParaRPr lang="en-CA" dirty="0"/>
          </a:p>
        </p:txBody>
      </p:sp>
      <p:sp>
        <p:nvSpPr>
          <p:cNvPr id="3" name="Subtitle 2"/>
          <p:cNvSpPr>
            <a:spLocks noGrp="1"/>
          </p:cNvSpPr>
          <p:nvPr>
            <p:ph type="subTitle" idx="1"/>
          </p:nvPr>
        </p:nvSpPr>
        <p:spPr>
          <a:xfrm>
            <a:off x="752169" y="1415845"/>
            <a:ext cx="7726814" cy="5442154"/>
          </a:xfrm>
        </p:spPr>
        <p:txBody>
          <a:bodyPr/>
          <a:lstStyle/>
          <a:p>
            <a:pPr marL="342900" lvl="0" indent="-342900">
              <a:buFont typeface="Arial" panose="020B0604020202020204" pitchFamily="34" charset="0"/>
              <a:buChar char="•"/>
            </a:pPr>
            <a:r>
              <a:rPr lang="en-CA" sz="2000" dirty="0" smtClean="0"/>
              <a:t>Projects outside </a:t>
            </a:r>
            <a:r>
              <a:rPr lang="en-CA" sz="2000" dirty="0"/>
              <a:t>of Manitoba</a:t>
            </a:r>
          </a:p>
          <a:p>
            <a:pPr marL="342900" lvl="0" indent="-342900">
              <a:buFont typeface="Arial" panose="020B0604020202020204" pitchFamily="34" charset="0"/>
              <a:buChar char="•"/>
            </a:pPr>
            <a:r>
              <a:rPr lang="en-CA" sz="2000" dirty="0"/>
              <a:t>R</a:t>
            </a:r>
            <a:r>
              <a:rPr lang="en-CA" sz="2000" dirty="0" smtClean="0"/>
              <a:t>etrofits </a:t>
            </a:r>
            <a:r>
              <a:rPr lang="en-CA" sz="2000" dirty="0"/>
              <a:t>and renovations affecting buildings, as specified in the Manitoba Building Code</a:t>
            </a:r>
          </a:p>
          <a:p>
            <a:pPr marL="342900" lvl="0" indent="-342900">
              <a:buFont typeface="Arial" panose="020B0604020202020204" pitchFamily="34" charset="0"/>
              <a:buChar char="•"/>
            </a:pPr>
            <a:r>
              <a:rPr lang="en-CA" sz="2000" dirty="0"/>
              <a:t>O</a:t>
            </a:r>
            <a:r>
              <a:rPr lang="en-CA" sz="2000" dirty="0" smtClean="0"/>
              <a:t>n-going </a:t>
            </a:r>
            <a:r>
              <a:rPr lang="en-CA" sz="2000" dirty="0"/>
              <a:t>operational costs or programs </a:t>
            </a:r>
          </a:p>
          <a:p>
            <a:pPr marL="342900" lvl="0" indent="-342900">
              <a:buFont typeface="Arial" panose="020B0604020202020204" pitchFamily="34" charset="0"/>
              <a:buChar char="•"/>
            </a:pPr>
            <a:r>
              <a:rPr lang="en-CA" sz="2000" dirty="0"/>
              <a:t>C</a:t>
            </a:r>
            <a:r>
              <a:rPr lang="en-CA" sz="2000" dirty="0" smtClean="0"/>
              <a:t>ore or essential services that </a:t>
            </a:r>
            <a:r>
              <a:rPr lang="en-CA" sz="2000" dirty="0"/>
              <a:t>are the </a:t>
            </a:r>
            <a:r>
              <a:rPr lang="en-CA" sz="2000" dirty="0" smtClean="0"/>
              <a:t>responsibility </a:t>
            </a:r>
            <a:r>
              <a:rPr lang="en-CA" sz="2000" dirty="0"/>
              <a:t>of the municipal, provincial or federal </a:t>
            </a:r>
            <a:r>
              <a:rPr lang="en-CA" sz="2000" dirty="0" smtClean="0"/>
              <a:t>body</a:t>
            </a:r>
            <a:endParaRPr lang="en-CA" sz="2000" dirty="0"/>
          </a:p>
          <a:p>
            <a:pPr marL="342900" lvl="0" indent="-342900">
              <a:buFont typeface="Arial" panose="020B0604020202020204" pitchFamily="34" charset="0"/>
              <a:buChar char="•"/>
            </a:pPr>
            <a:r>
              <a:rPr lang="en-CA" sz="2000" dirty="0"/>
              <a:t>P</a:t>
            </a:r>
            <a:r>
              <a:rPr lang="en-CA" sz="2000" dirty="0" smtClean="0"/>
              <a:t>rojects </a:t>
            </a:r>
            <a:r>
              <a:rPr lang="en-CA" sz="2000" dirty="0"/>
              <a:t>linked to the delivery of core education, health and social services programs delivered through provincial or federal funding  </a:t>
            </a:r>
          </a:p>
          <a:p>
            <a:pPr marL="342900" indent="-342900">
              <a:buFont typeface="Arial" panose="020B0604020202020204" pitchFamily="34" charset="0"/>
              <a:buChar char="•"/>
            </a:pPr>
            <a:r>
              <a:rPr lang="en-CA" sz="2000" dirty="0"/>
              <a:t>P</a:t>
            </a:r>
            <a:r>
              <a:rPr lang="en-CA" sz="2000" dirty="0" smtClean="0"/>
              <a:t>rivate </a:t>
            </a:r>
            <a:r>
              <a:rPr lang="en-CA" sz="2000" dirty="0"/>
              <a:t>residential </a:t>
            </a:r>
            <a:r>
              <a:rPr lang="en-CA" sz="2000" dirty="0" smtClean="0"/>
              <a:t>Wage </a:t>
            </a:r>
            <a:r>
              <a:rPr lang="en-CA" sz="2000" dirty="0"/>
              <a:t>subsidies, placement programs or employee assistance programs </a:t>
            </a:r>
            <a:endParaRPr lang="en-CA" sz="2000" dirty="0" smtClean="0"/>
          </a:p>
          <a:p>
            <a:pPr lvl="0"/>
            <a:endParaRPr lang="en-CA" sz="2000" dirty="0"/>
          </a:p>
          <a:p>
            <a:r>
              <a:rPr lang="en-CA" b="1" dirty="0"/>
              <a:t> </a:t>
            </a:r>
            <a:endParaRPr lang="en-CA" dirty="0"/>
          </a:p>
        </p:txBody>
      </p:sp>
    </p:spTree>
    <p:extLst>
      <p:ext uri="{BB962C8B-B14F-4D97-AF65-F5344CB8AC3E}">
        <p14:creationId xmlns:p14="http://schemas.microsoft.com/office/powerpoint/2010/main" val="741058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smtClean="0"/>
              <a:t>Organizational Eligibility </a:t>
            </a:r>
            <a:endParaRPr lang="en-CA" dirty="0"/>
          </a:p>
        </p:txBody>
      </p:sp>
      <p:sp>
        <p:nvSpPr>
          <p:cNvPr id="7" name="Subtitle 6"/>
          <p:cNvSpPr>
            <a:spLocks noGrp="1"/>
          </p:cNvSpPr>
          <p:nvPr>
            <p:ph type="subTitle" idx="1"/>
          </p:nvPr>
        </p:nvSpPr>
        <p:spPr>
          <a:xfrm>
            <a:off x="119054" y="1413163"/>
            <a:ext cx="8876128" cy="4239491"/>
          </a:xfrm>
        </p:spPr>
        <p:txBody>
          <a:bodyPr/>
          <a:lstStyle/>
          <a:p>
            <a:r>
              <a:rPr lang="en-CA" dirty="0" smtClean="0"/>
              <a:t>  Eligible</a:t>
            </a:r>
            <a:r>
              <a:rPr lang="en-CA" sz="2000" dirty="0" smtClean="0"/>
              <a:t> 			- </a:t>
            </a:r>
            <a:r>
              <a:rPr lang="en-CA" sz="2000" dirty="0"/>
              <a:t>Businesses</a:t>
            </a:r>
          </a:p>
          <a:p>
            <a:r>
              <a:rPr lang="en-CA" sz="2000" dirty="0"/>
              <a:t>	</a:t>
            </a:r>
            <a:r>
              <a:rPr lang="en-CA" sz="2000" dirty="0" smtClean="0"/>
              <a:t>					- </a:t>
            </a:r>
            <a:r>
              <a:rPr lang="en-CA" sz="2000" dirty="0"/>
              <a:t>Non-profit </a:t>
            </a:r>
            <a:r>
              <a:rPr lang="en-CA" sz="2000" dirty="0" smtClean="0"/>
              <a:t>organizations, including unions </a:t>
            </a:r>
            <a:r>
              <a:rPr lang="en-CA" sz="2000" dirty="0"/>
              <a:t>					</a:t>
            </a:r>
            <a:r>
              <a:rPr lang="en-CA" sz="2000" dirty="0" smtClean="0"/>
              <a:t>				- </a:t>
            </a:r>
            <a:r>
              <a:rPr lang="en-CA" sz="2000" dirty="0"/>
              <a:t>Charitable </a:t>
            </a:r>
            <a:r>
              <a:rPr lang="en-CA" sz="2000" dirty="0" smtClean="0"/>
              <a:t>organizations</a:t>
            </a:r>
          </a:p>
          <a:p>
            <a:r>
              <a:rPr lang="en-CA" sz="2000" dirty="0" smtClean="0"/>
              <a:t>						- Municipalities</a:t>
            </a:r>
            <a:r>
              <a:rPr lang="en-CA" sz="2000" dirty="0"/>
              <a:t>, local authorities, planning districts</a:t>
            </a:r>
          </a:p>
          <a:p>
            <a:r>
              <a:rPr lang="en-CA" sz="2000" dirty="0" smtClean="0"/>
              <a:t>				</a:t>
            </a:r>
            <a:r>
              <a:rPr lang="en-CA" sz="2000" dirty="0"/>
              <a:t>	</a:t>
            </a:r>
            <a:r>
              <a:rPr lang="en-CA" sz="2000" dirty="0" smtClean="0"/>
              <a:t>	- Northern </a:t>
            </a:r>
            <a:r>
              <a:rPr lang="en-CA" sz="2000" dirty="0"/>
              <a:t>Affairs Community </a:t>
            </a:r>
            <a:r>
              <a:rPr lang="en-CA" sz="2000" dirty="0" smtClean="0"/>
              <a:t>Councils</a:t>
            </a:r>
          </a:p>
          <a:p>
            <a:r>
              <a:rPr lang="en-CA" sz="2000" dirty="0"/>
              <a:t>	</a:t>
            </a:r>
            <a:r>
              <a:rPr lang="en-CA" sz="2000" dirty="0" smtClean="0"/>
              <a:t>					- </a:t>
            </a:r>
            <a:r>
              <a:rPr lang="en-CA" sz="2000" dirty="0"/>
              <a:t>School divisions, universities, and </a:t>
            </a:r>
            <a:r>
              <a:rPr lang="en-CA" sz="2000" dirty="0" smtClean="0"/>
              <a:t>colleges</a:t>
            </a:r>
          </a:p>
          <a:p>
            <a:endParaRPr lang="en-CA" sz="2000" dirty="0"/>
          </a:p>
          <a:p>
            <a:r>
              <a:rPr lang="en-CA" dirty="0" smtClean="0"/>
              <a:t>  Ineligible			</a:t>
            </a:r>
            <a:r>
              <a:rPr lang="en-CA" sz="2000" dirty="0" smtClean="0"/>
              <a:t>- Individuals</a:t>
            </a:r>
          </a:p>
          <a:p>
            <a:r>
              <a:rPr lang="en-CA" sz="2000" dirty="0"/>
              <a:t>	</a:t>
            </a:r>
            <a:r>
              <a:rPr lang="en-CA" sz="2000" dirty="0" smtClean="0"/>
              <a:t>					- Organizations not located in Manitoba</a:t>
            </a:r>
          </a:p>
          <a:p>
            <a:r>
              <a:rPr lang="en-CA" sz="2000" dirty="0"/>
              <a:t>	</a:t>
            </a:r>
            <a:r>
              <a:rPr lang="en-CA" sz="2000" dirty="0" smtClean="0"/>
              <a:t>					- Organizations not open to the public (private clubs) </a:t>
            </a:r>
            <a:r>
              <a:rPr lang="en-CA" dirty="0" smtClean="0"/>
              <a:t>						</a:t>
            </a:r>
            <a:endParaRPr lang="en-CA" dirty="0"/>
          </a:p>
        </p:txBody>
      </p:sp>
    </p:spTree>
    <p:extLst>
      <p:ext uri="{BB962C8B-B14F-4D97-AF65-F5344CB8AC3E}">
        <p14:creationId xmlns:p14="http://schemas.microsoft.com/office/powerpoint/2010/main" val="117284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Funding</a:t>
            </a:r>
            <a:endParaRPr lang="en-CA" dirty="0"/>
          </a:p>
        </p:txBody>
      </p:sp>
      <p:sp>
        <p:nvSpPr>
          <p:cNvPr id="3" name="Subtitle 2"/>
          <p:cNvSpPr>
            <a:spLocks noGrp="1"/>
          </p:cNvSpPr>
          <p:nvPr>
            <p:ph type="subTitle" idx="1"/>
          </p:nvPr>
        </p:nvSpPr>
        <p:spPr>
          <a:xfrm>
            <a:off x="374073" y="1413163"/>
            <a:ext cx="8621107" cy="4191223"/>
          </a:xfrm>
        </p:spPr>
        <p:txBody>
          <a:bodyPr/>
          <a:lstStyle/>
          <a:p>
            <a:pPr marL="342900" indent="-342900">
              <a:buFont typeface="Arial" panose="020B0604020202020204" pitchFamily="34" charset="0"/>
              <a:buChar char="•"/>
            </a:pPr>
            <a:endParaRPr lang="en-CA" sz="2000" dirty="0" smtClean="0"/>
          </a:p>
          <a:p>
            <a:pPr marL="342900" indent="-342900">
              <a:buFont typeface="Arial" panose="020B0604020202020204" pitchFamily="34" charset="0"/>
              <a:buChar char="•"/>
            </a:pPr>
            <a:r>
              <a:rPr lang="en-CA" sz="2400" dirty="0" smtClean="0"/>
              <a:t>Maximum grant amount in 2022/23 is </a:t>
            </a:r>
            <a:r>
              <a:rPr lang="en-CA" sz="2400" dirty="0"/>
              <a:t>$50,000 </a:t>
            </a:r>
            <a:endParaRPr lang="en-CA" sz="2400" dirty="0" smtClean="0"/>
          </a:p>
          <a:p>
            <a:pPr marL="342900" indent="-342900">
              <a:buFont typeface="Arial" panose="020B0604020202020204" pitchFamily="34" charset="0"/>
              <a:buChar char="•"/>
            </a:pPr>
            <a:r>
              <a:rPr lang="en-CA" sz="2400" dirty="0" smtClean="0"/>
              <a:t>No minimum amount</a:t>
            </a:r>
          </a:p>
          <a:p>
            <a:pPr marL="342900" indent="-342900">
              <a:buFont typeface="Arial" panose="020B0604020202020204" pitchFamily="34" charset="0"/>
              <a:buChar char="•"/>
            </a:pPr>
            <a:r>
              <a:rPr lang="en-CA" sz="2400" dirty="0" smtClean="0"/>
              <a:t>MAF will fund up to 100</a:t>
            </a:r>
            <a:r>
              <a:rPr lang="en-CA" sz="2400" dirty="0"/>
              <a:t>% of </a:t>
            </a:r>
            <a:r>
              <a:rPr lang="en-CA" sz="2400" dirty="0" smtClean="0"/>
              <a:t>costs</a:t>
            </a:r>
          </a:p>
          <a:p>
            <a:pPr marL="342900" indent="-342900">
              <a:buFont typeface="Arial" panose="020B0604020202020204" pitchFamily="34" charset="0"/>
              <a:buChar char="•"/>
            </a:pPr>
            <a:r>
              <a:rPr lang="en-CA" sz="2400" dirty="0" smtClean="0"/>
              <a:t>Application may include up to </a:t>
            </a:r>
            <a:r>
              <a:rPr lang="en-CA" sz="2400" dirty="0"/>
              <a:t>10% for </a:t>
            </a:r>
            <a:r>
              <a:rPr lang="en-CA" sz="2400" dirty="0" smtClean="0"/>
              <a:t>administration</a:t>
            </a:r>
          </a:p>
          <a:p>
            <a:pPr marL="342900" indent="-342900">
              <a:buFont typeface="Arial" panose="020B0604020202020204" pitchFamily="34" charset="0"/>
              <a:buChar char="•"/>
            </a:pPr>
            <a:r>
              <a:rPr lang="en-CA" sz="2400" dirty="0" smtClean="0"/>
              <a:t>An organization is limited to one application per year, but may collaborate with multiple applicants.</a:t>
            </a:r>
            <a:endParaRPr lang="en-CA" sz="2400" dirty="0"/>
          </a:p>
        </p:txBody>
      </p:sp>
    </p:spTree>
    <p:extLst>
      <p:ext uri="{BB962C8B-B14F-4D97-AF65-F5344CB8AC3E}">
        <p14:creationId xmlns:p14="http://schemas.microsoft.com/office/powerpoint/2010/main" val="2398483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4968" y="388567"/>
            <a:ext cx="8700214" cy="835549"/>
          </a:xfrm>
        </p:spPr>
        <p:txBody>
          <a:bodyPr/>
          <a:lstStyle/>
          <a:p>
            <a:r>
              <a:rPr lang="en-CA" dirty="0" smtClean="0"/>
              <a:t> Eligible &amp; Ineligible Costs</a:t>
            </a:r>
            <a:endParaRPr lang="en-CA" dirty="0"/>
          </a:p>
        </p:txBody>
      </p:sp>
      <p:sp>
        <p:nvSpPr>
          <p:cNvPr id="7" name="Subtitle 6"/>
          <p:cNvSpPr>
            <a:spLocks noGrp="1"/>
          </p:cNvSpPr>
          <p:nvPr>
            <p:ph type="subTitle" idx="1"/>
          </p:nvPr>
        </p:nvSpPr>
        <p:spPr>
          <a:xfrm>
            <a:off x="119054" y="1413163"/>
            <a:ext cx="8876128" cy="4239491"/>
          </a:xfrm>
        </p:spPr>
        <p:txBody>
          <a:bodyPr/>
          <a:lstStyle/>
          <a:p>
            <a:r>
              <a:rPr lang="en-CA" dirty="0" smtClean="0"/>
              <a:t>  Eligible</a:t>
            </a:r>
            <a:r>
              <a:rPr lang="en-CA" sz="2000" dirty="0" smtClean="0"/>
              <a:t> 			- Salaries </a:t>
            </a:r>
            <a:r>
              <a:rPr lang="en-CA" sz="2000" dirty="0" smtClean="0">
                <a:latin typeface="Arial" panose="020B0604020202020204" pitchFamily="34" charset="0"/>
                <a:cs typeface="Arial" panose="020B0604020202020204" pitchFamily="34" charset="0"/>
              </a:rPr>
              <a:t>for </a:t>
            </a:r>
            <a:r>
              <a:rPr lang="en-CA" sz="2000" dirty="0">
                <a:latin typeface="Arial" panose="020B0604020202020204" pitchFamily="34" charset="0"/>
                <a:cs typeface="Arial" panose="020B0604020202020204" pitchFamily="34" charset="0"/>
              </a:rPr>
              <a:t>project staff and consultants  	</a:t>
            </a:r>
            <a:endParaRPr lang="en-CA" sz="2000" dirty="0" smtClean="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	</a:t>
            </a:r>
            <a:r>
              <a:rPr lang="en-CA" sz="2000" dirty="0" smtClean="0">
                <a:latin typeface="Arial" panose="020B0604020202020204" pitchFamily="34" charset="0"/>
                <a:cs typeface="Arial" panose="020B0604020202020204" pitchFamily="34" charset="0"/>
              </a:rPr>
              <a:t>					-  Project and resource promotion</a:t>
            </a:r>
          </a:p>
          <a:p>
            <a:r>
              <a:rPr lang="en-CA" sz="2000" dirty="0">
                <a:latin typeface="Arial" panose="020B0604020202020204" pitchFamily="34" charset="0"/>
                <a:cs typeface="Arial" panose="020B0604020202020204" pitchFamily="34" charset="0"/>
              </a:rPr>
              <a:t>	</a:t>
            </a:r>
            <a:r>
              <a:rPr lang="en-CA" sz="2000" dirty="0" smtClean="0">
                <a:latin typeface="Arial" panose="020B0604020202020204" pitchFamily="34" charset="0"/>
                <a:cs typeface="Arial" panose="020B0604020202020204" pitchFamily="34" charset="0"/>
              </a:rPr>
              <a:t>					-  Translation </a:t>
            </a:r>
            <a:r>
              <a:rPr lang="en-CA" sz="2000" dirty="0">
                <a:latin typeface="Arial" panose="020B0604020202020204" pitchFamily="34" charset="0"/>
                <a:cs typeface="Arial" panose="020B0604020202020204" pitchFamily="34" charset="0"/>
              </a:rPr>
              <a:t>into French, American 	Sign language </a:t>
            </a:r>
            <a:r>
              <a:rPr lang="en-CA" sz="2000" dirty="0" smtClean="0">
                <a:latin typeface="Arial" panose="020B0604020202020204" pitchFamily="34" charset="0"/>
                <a:cs typeface="Arial" panose="020B0604020202020204" pitchFamily="34" charset="0"/>
              </a:rPr>
              <a:t>							    and </a:t>
            </a:r>
            <a:r>
              <a:rPr lang="en-CA" sz="2000" dirty="0">
                <a:latin typeface="Arial" panose="020B0604020202020204" pitchFamily="34" charset="0"/>
                <a:cs typeface="Arial" panose="020B0604020202020204" pitchFamily="34" charset="0"/>
              </a:rPr>
              <a:t>Manitoba’s indigenous </a:t>
            </a:r>
            <a:r>
              <a:rPr lang="en-CA" sz="2000" dirty="0" smtClean="0">
                <a:latin typeface="Arial" panose="020B0604020202020204" pitchFamily="34" charset="0"/>
                <a:cs typeface="Arial" panose="020B0604020202020204" pitchFamily="34" charset="0"/>
              </a:rPr>
              <a:t>languages</a:t>
            </a:r>
            <a:endParaRPr lang="en-CA" sz="2000" dirty="0"/>
          </a:p>
          <a:p>
            <a:pPr lvl="0"/>
            <a:r>
              <a:rPr lang="en-CA" dirty="0" smtClean="0"/>
              <a:t>  Ineligible			</a:t>
            </a:r>
            <a:r>
              <a:rPr lang="en-CA" sz="2000" dirty="0" smtClean="0"/>
              <a:t>-  general </a:t>
            </a:r>
            <a:r>
              <a:rPr lang="en-CA" sz="2000" dirty="0"/>
              <a:t>operating costs </a:t>
            </a:r>
            <a:endParaRPr lang="en-CA" sz="2000" dirty="0" smtClean="0"/>
          </a:p>
          <a:p>
            <a:pPr lvl="0"/>
            <a:r>
              <a:rPr lang="en-CA" sz="2000" dirty="0"/>
              <a:t>	</a:t>
            </a:r>
            <a:r>
              <a:rPr lang="en-CA" sz="2000" dirty="0" smtClean="0"/>
              <a:t>					-  building </a:t>
            </a:r>
            <a:r>
              <a:rPr lang="en-CA" sz="2000" dirty="0"/>
              <a:t>renovations (such as ramps, </a:t>
            </a:r>
            <a:r>
              <a:rPr lang="en-CA" sz="2000" dirty="0" smtClean="0"/>
              <a:t>and 									   automatic </a:t>
            </a:r>
            <a:r>
              <a:rPr lang="en-CA" sz="2000" dirty="0"/>
              <a:t>door openers</a:t>
            </a:r>
            <a:r>
              <a:rPr lang="en-CA" sz="2000" dirty="0" smtClean="0"/>
              <a:t>)</a:t>
            </a:r>
          </a:p>
          <a:p>
            <a:pPr lvl="0"/>
            <a:r>
              <a:rPr lang="fr-CA" sz="2000" dirty="0"/>
              <a:t>	</a:t>
            </a:r>
            <a:r>
              <a:rPr lang="fr-CA" sz="2000" dirty="0" smtClean="0"/>
              <a:t>					-  </a:t>
            </a:r>
            <a:r>
              <a:rPr lang="fr-CA" sz="2000" dirty="0" err="1" smtClean="0"/>
              <a:t>furniture</a:t>
            </a:r>
            <a:r>
              <a:rPr lang="fr-CA" sz="2000" dirty="0" smtClean="0"/>
              <a:t>, </a:t>
            </a:r>
            <a:r>
              <a:rPr lang="fr-CA" sz="2000" dirty="0" err="1" smtClean="0"/>
              <a:t>including</a:t>
            </a:r>
            <a:r>
              <a:rPr lang="fr-CA" sz="2000" dirty="0" smtClean="0"/>
              <a:t> to </a:t>
            </a:r>
            <a:r>
              <a:rPr lang="fr-CA" sz="2000" dirty="0" err="1" smtClean="0"/>
              <a:t>accommodate</a:t>
            </a:r>
            <a:r>
              <a:rPr lang="fr-CA" sz="2000" dirty="0" smtClean="0"/>
              <a:t> </a:t>
            </a:r>
            <a:r>
              <a:rPr lang="fr-CA" sz="2000" dirty="0" err="1" smtClean="0"/>
              <a:t>employees</a:t>
            </a:r>
            <a:endParaRPr lang="en-CA" sz="2000" dirty="0"/>
          </a:p>
          <a:p>
            <a:r>
              <a:rPr lang="en-CA" dirty="0" smtClean="0"/>
              <a:t>				</a:t>
            </a:r>
            <a:endParaRPr lang="en-CA" dirty="0"/>
          </a:p>
          <a:p>
            <a:r>
              <a:rPr lang="en-CA" dirty="0" smtClean="0"/>
              <a:t>         See MAF </a:t>
            </a:r>
            <a:r>
              <a:rPr lang="en-CA" dirty="0"/>
              <a:t>Guidelines </a:t>
            </a:r>
            <a:r>
              <a:rPr lang="en-CA" dirty="0" smtClean="0"/>
              <a:t>for complete list.</a:t>
            </a:r>
            <a:endParaRPr lang="en-CA" dirty="0"/>
          </a:p>
        </p:txBody>
      </p:sp>
    </p:spTree>
    <p:extLst>
      <p:ext uri="{BB962C8B-B14F-4D97-AF65-F5344CB8AC3E}">
        <p14:creationId xmlns:p14="http://schemas.microsoft.com/office/powerpoint/2010/main" val="265017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t>
            </a:r>
            <a:r>
              <a:rPr lang="en-CA" dirty="0" smtClean="0"/>
              <a:t>Selection </a:t>
            </a:r>
            <a:endParaRPr lang="en-CA" dirty="0"/>
          </a:p>
        </p:txBody>
      </p:sp>
      <p:sp>
        <p:nvSpPr>
          <p:cNvPr id="3" name="Subtitle 2"/>
          <p:cNvSpPr>
            <a:spLocks noGrp="1"/>
          </p:cNvSpPr>
          <p:nvPr>
            <p:ph type="subTitle" idx="1"/>
          </p:nvPr>
        </p:nvSpPr>
        <p:spPr/>
        <p:txBody>
          <a:bodyPr/>
          <a:lstStyle/>
          <a:p>
            <a:pPr lvl="0"/>
            <a:r>
              <a:rPr lang="en-CA" sz="2000" b="1" dirty="0"/>
              <a:t>Eligibility: </a:t>
            </a:r>
            <a:r>
              <a:rPr lang="en-CA" sz="2000" dirty="0"/>
              <a:t>Applicant and project meet all eligibility criteria and have completed the application requirements by the deadline.</a:t>
            </a:r>
            <a:r>
              <a:rPr lang="en-CA" sz="2000" b="1" dirty="0"/>
              <a:t> </a:t>
            </a:r>
            <a:r>
              <a:rPr lang="en-CA" sz="2000" dirty="0"/>
              <a:t>The project supports the </a:t>
            </a:r>
            <a:r>
              <a:rPr lang="en-CA" sz="2000" dirty="0" smtClean="0"/>
              <a:t>2022/23 </a:t>
            </a:r>
            <a:r>
              <a:rPr lang="en-CA" sz="2000" dirty="0"/>
              <a:t>objectives. 	</a:t>
            </a:r>
          </a:p>
          <a:p>
            <a:r>
              <a:rPr lang="en-CA" sz="2000" dirty="0"/>
              <a:t> </a:t>
            </a:r>
          </a:p>
          <a:p>
            <a:pPr lvl="0"/>
            <a:r>
              <a:rPr lang="en-CA" sz="2000" b="1" dirty="0"/>
              <a:t>Capacity:</a:t>
            </a:r>
            <a:r>
              <a:rPr lang="en-CA" sz="2000" dirty="0"/>
              <a:t> Does the applicant have the ability to administer, manage and oversee the project with the available human and financial resources? Does the applicant show a commitment to accessibility?</a:t>
            </a:r>
          </a:p>
          <a:p>
            <a:r>
              <a:rPr lang="en-CA" sz="2000" b="1" dirty="0"/>
              <a:t> </a:t>
            </a:r>
            <a:endParaRPr lang="en-CA" sz="2000" dirty="0"/>
          </a:p>
          <a:p>
            <a:pPr lvl="0"/>
            <a:r>
              <a:rPr lang="en-CA" sz="2000" b="1" dirty="0"/>
              <a:t>Work plan, budget and results:</a:t>
            </a:r>
            <a:r>
              <a:rPr lang="en-CA" sz="2000" dirty="0"/>
              <a:t> Does the project set out clear steps within a reasonable timeframe and budget? Does the project identify reasonable results and a means of evaluating these?</a:t>
            </a:r>
          </a:p>
          <a:p>
            <a:r>
              <a:rPr lang="en-CA" b="1" dirty="0"/>
              <a:t> </a:t>
            </a:r>
            <a:endParaRPr lang="en-CA" dirty="0"/>
          </a:p>
          <a:p>
            <a:endParaRPr lang="en-CA" dirty="0"/>
          </a:p>
        </p:txBody>
      </p:sp>
    </p:spTree>
    <p:extLst>
      <p:ext uri="{BB962C8B-B14F-4D97-AF65-F5344CB8AC3E}">
        <p14:creationId xmlns:p14="http://schemas.microsoft.com/office/powerpoint/2010/main" val="2256376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245806"/>
            <a:ext cx="8876129" cy="1285761"/>
          </a:xfrm>
        </p:spPr>
        <p:txBody>
          <a:bodyPr/>
          <a:lstStyle/>
          <a:p>
            <a:r>
              <a:rPr lang="en-CA" dirty="0"/>
              <a:t> </a:t>
            </a:r>
            <a:r>
              <a:rPr lang="en-CA" dirty="0" smtClean="0"/>
              <a:t>Selection</a:t>
            </a:r>
            <a:endParaRPr lang="en-CA" dirty="0"/>
          </a:p>
        </p:txBody>
      </p:sp>
      <p:sp>
        <p:nvSpPr>
          <p:cNvPr id="3" name="Subtitle 2"/>
          <p:cNvSpPr>
            <a:spLocks noGrp="1"/>
          </p:cNvSpPr>
          <p:nvPr>
            <p:ph type="subTitle" idx="1"/>
          </p:nvPr>
        </p:nvSpPr>
        <p:spPr>
          <a:xfrm>
            <a:off x="119053" y="1130710"/>
            <a:ext cx="8876128" cy="4621161"/>
          </a:xfrm>
        </p:spPr>
        <p:txBody>
          <a:bodyPr/>
          <a:lstStyle/>
          <a:p>
            <a:r>
              <a:rPr lang="en-CA" sz="2000" b="1" dirty="0"/>
              <a:t> </a:t>
            </a:r>
            <a:endParaRPr lang="en-CA" sz="2000" dirty="0"/>
          </a:p>
          <a:p>
            <a:pPr lvl="0"/>
            <a:r>
              <a:rPr lang="en-CA" sz="2000" b="1" dirty="0"/>
              <a:t>Inclusion:</a:t>
            </a:r>
            <a:r>
              <a:rPr lang="en-CA" sz="2000" dirty="0"/>
              <a:t> Has the applicant integrated the expertise of Manitobans disabled by barriers in the development, delivery and/or evaluation of the project? Will the project engage a significant number of people and/or organizations?</a:t>
            </a:r>
          </a:p>
          <a:p>
            <a:r>
              <a:rPr lang="en-CA" sz="2000" dirty="0"/>
              <a:t> </a:t>
            </a:r>
          </a:p>
          <a:p>
            <a:pPr lvl="0"/>
            <a:r>
              <a:rPr lang="en-CA" sz="2000" b="1" dirty="0"/>
              <a:t>Impact:</a:t>
            </a:r>
            <a:r>
              <a:rPr lang="en-CA" sz="2000" dirty="0"/>
              <a:t> Will the proposed project enhance accessibility awareness and compliance with the AMA? Will the project benefit a significant number people or serve as a model for other organizations? Does the project target an underserved population or region? </a:t>
            </a:r>
          </a:p>
          <a:p>
            <a:r>
              <a:rPr lang="en-CA" sz="2000" dirty="0"/>
              <a:t> </a:t>
            </a:r>
          </a:p>
          <a:p>
            <a:pPr lvl="0"/>
            <a:r>
              <a:rPr lang="en-CA" sz="2000" b="1" dirty="0"/>
              <a:t>Other considerations:</a:t>
            </a:r>
            <a:r>
              <a:rPr lang="en-CA" sz="2000" dirty="0"/>
              <a:t> Depending upon demand, priority will be given to projects that demonstrate innovation, respond to identified needs and promote accessibility beyond the funding period. </a:t>
            </a:r>
          </a:p>
          <a:p>
            <a:endParaRPr lang="en-CA" dirty="0"/>
          </a:p>
        </p:txBody>
      </p:sp>
    </p:spTree>
    <p:extLst>
      <p:ext uri="{BB962C8B-B14F-4D97-AF65-F5344CB8AC3E}">
        <p14:creationId xmlns:p14="http://schemas.microsoft.com/office/powerpoint/2010/main" val="3713389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2022/23 Applications</a:t>
            </a:r>
            <a:endParaRPr lang="en-CA" dirty="0"/>
          </a:p>
        </p:txBody>
      </p:sp>
      <p:sp>
        <p:nvSpPr>
          <p:cNvPr id="3" name="Subtitle 2"/>
          <p:cNvSpPr>
            <a:spLocks noGrp="1"/>
          </p:cNvSpPr>
          <p:nvPr>
            <p:ph type="subTitle" idx="1"/>
          </p:nvPr>
        </p:nvSpPr>
        <p:spPr>
          <a:xfrm>
            <a:off x="688258" y="1531567"/>
            <a:ext cx="7620000" cy="4072820"/>
          </a:xfrm>
        </p:spPr>
        <p:txBody>
          <a:bodyPr/>
          <a:lstStyle/>
          <a:p>
            <a:endParaRPr lang="en-CA" sz="2400" dirty="0" smtClean="0"/>
          </a:p>
          <a:p>
            <a:endParaRPr lang="en-CA" sz="2400" dirty="0" smtClean="0"/>
          </a:p>
          <a:p>
            <a:endParaRPr lang="en-CA" sz="2400" dirty="0" smtClean="0"/>
          </a:p>
          <a:p>
            <a:endParaRPr lang="en-CA" sz="2400" dirty="0" smtClean="0"/>
          </a:p>
          <a:p>
            <a:endParaRPr lang="en-CA" sz="200" dirty="0" smtClean="0"/>
          </a:p>
          <a:p>
            <a:pPr marL="342900" indent="-342900">
              <a:buFont typeface="Arial" panose="020B0604020202020204" pitchFamily="34" charset="0"/>
              <a:buChar char="•"/>
            </a:pPr>
            <a:r>
              <a:rPr lang="en-CA" sz="2400" dirty="0" smtClean="0"/>
              <a:t>Application intake begins </a:t>
            </a:r>
            <a:r>
              <a:rPr lang="en-CA" sz="2400" dirty="0"/>
              <a:t>March 1, 2022</a:t>
            </a:r>
          </a:p>
          <a:p>
            <a:pPr marL="342900" indent="-342900">
              <a:buFont typeface="Arial" panose="020B0604020202020204" pitchFamily="34" charset="0"/>
              <a:buChar char="•"/>
            </a:pPr>
            <a:r>
              <a:rPr lang="en-CA" sz="2400" dirty="0" smtClean="0"/>
              <a:t>Application </a:t>
            </a:r>
            <a:r>
              <a:rPr lang="en-CA" sz="2400" dirty="0"/>
              <a:t>deadline </a:t>
            </a:r>
            <a:r>
              <a:rPr lang="en-CA" sz="2400" dirty="0" smtClean="0"/>
              <a:t>is </a:t>
            </a:r>
            <a:r>
              <a:rPr lang="en-CA" sz="2400" dirty="0"/>
              <a:t>April 15, 2022</a:t>
            </a:r>
          </a:p>
          <a:p>
            <a:pPr marL="342900" indent="-342900">
              <a:buFont typeface="Arial" panose="020B0604020202020204" pitchFamily="34" charset="0"/>
              <a:buChar char="•"/>
            </a:pPr>
            <a:r>
              <a:rPr lang="en-CA" sz="2400" dirty="0"/>
              <a:t>Organizations may </a:t>
            </a:r>
            <a:r>
              <a:rPr lang="en-CA" sz="2400" dirty="0" smtClean="0"/>
              <a:t>submit only one application, but may collaborate in multiple projects.</a:t>
            </a:r>
            <a:endParaRPr lang="en-CA" sz="2400" dirty="0"/>
          </a:p>
          <a:p>
            <a:endParaRPr lang="en-CA" dirty="0"/>
          </a:p>
        </p:txBody>
      </p:sp>
      <p:pic>
        <p:nvPicPr>
          <p:cNvPr id="4" name="Content Placeholder 3" descr="4 disability icons with illustrated wheelchair, brain highlighted on a head, two profiles with a two=way arrow between their mouths and stick figure walking using a white cane.&#10;&#10;Manitoba Accessibility Fund and Manitoba government logo with buffalo" title="Logo for MAF"/>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4929" y="1531566"/>
            <a:ext cx="2717727" cy="1359117"/>
          </a:xfrm>
          <a:prstGeom prst="rect">
            <a:avLst/>
          </a:prstGeom>
          <a:noFill/>
          <a:ln>
            <a:noFill/>
          </a:ln>
        </p:spPr>
      </p:pic>
    </p:spTree>
    <p:extLst>
      <p:ext uri="{BB962C8B-B14F-4D97-AF65-F5344CB8AC3E}">
        <p14:creationId xmlns:p14="http://schemas.microsoft.com/office/powerpoint/2010/main" val="1121458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MAF Resources</a:t>
            </a:r>
            <a:endParaRPr lang="en-CA" dirty="0"/>
          </a:p>
        </p:txBody>
      </p:sp>
      <p:sp>
        <p:nvSpPr>
          <p:cNvPr id="3" name="Subtitle 2"/>
          <p:cNvSpPr>
            <a:spLocks noGrp="1"/>
          </p:cNvSpPr>
          <p:nvPr>
            <p:ph type="subTitle" idx="1"/>
          </p:nvPr>
        </p:nvSpPr>
        <p:spPr>
          <a:xfrm>
            <a:off x="688258" y="1531567"/>
            <a:ext cx="7620000" cy="4072820"/>
          </a:xfrm>
        </p:spPr>
        <p:txBody>
          <a:bodyPr/>
          <a:lstStyle/>
          <a:p>
            <a:pPr algn="ctr"/>
            <a:r>
              <a:rPr lang="en-CA" sz="2400" dirty="0" smtClean="0"/>
              <a:t>AccessibilityMB.ca/fund.html</a:t>
            </a:r>
          </a:p>
          <a:p>
            <a:endParaRPr lang="en-CA" sz="2400" dirty="0" smtClean="0"/>
          </a:p>
          <a:p>
            <a:endParaRPr lang="en-CA" sz="2400" dirty="0" smtClean="0"/>
          </a:p>
          <a:p>
            <a:endParaRPr lang="en-CA" sz="2400" dirty="0" smtClean="0"/>
          </a:p>
          <a:p>
            <a:endParaRPr lang="en-CA" sz="200" dirty="0" smtClean="0"/>
          </a:p>
        </p:txBody>
      </p:sp>
      <p:pic>
        <p:nvPicPr>
          <p:cNvPr id="5" name="Picture 4"/>
          <p:cNvPicPr>
            <a:picLocks noChangeAspect="1"/>
          </p:cNvPicPr>
          <p:nvPr/>
        </p:nvPicPr>
        <p:blipFill>
          <a:blip r:embed="rId2"/>
          <a:stretch>
            <a:fillRect/>
          </a:stretch>
        </p:blipFill>
        <p:spPr>
          <a:xfrm>
            <a:off x="688258" y="2385116"/>
            <a:ext cx="2706666" cy="2501658"/>
          </a:xfrm>
          <a:prstGeom prst="rect">
            <a:avLst/>
          </a:prstGeom>
        </p:spPr>
      </p:pic>
      <p:pic>
        <p:nvPicPr>
          <p:cNvPr id="4" name="Picture 3"/>
          <p:cNvPicPr>
            <a:picLocks noChangeAspect="1"/>
          </p:cNvPicPr>
          <p:nvPr/>
        </p:nvPicPr>
        <p:blipFill>
          <a:blip r:embed="rId3"/>
          <a:stretch>
            <a:fillRect/>
          </a:stretch>
        </p:blipFill>
        <p:spPr>
          <a:xfrm>
            <a:off x="3802254" y="2385116"/>
            <a:ext cx="2045616" cy="2391611"/>
          </a:xfrm>
          <a:prstGeom prst="rect">
            <a:avLst/>
          </a:prstGeom>
        </p:spPr>
      </p:pic>
      <p:pic>
        <p:nvPicPr>
          <p:cNvPr id="6" name="Picture 5"/>
          <p:cNvPicPr>
            <a:picLocks noChangeAspect="1"/>
          </p:cNvPicPr>
          <p:nvPr/>
        </p:nvPicPr>
        <p:blipFill>
          <a:blip r:embed="rId4"/>
          <a:stretch>
            <a:fillRect/>
          </a:stretch>
        </p:blipFill>
        <p:spPr>
          <a:xfrm>
            <a:off x="6523347" y="2371131"/>
            <a:ext cx="2036899" cy="2405596"/>
          </a:xfrm>
          <a:prstGeom prst="rect">
            <a:avLst/>
          </a:prstGeom>
        </p:spPr>
      </p:pic>
    </p:spTree>
    <p:extLst>
      <p:ext uri="{BB962C8B-B14F-4D97-AF65-F5344CB8AC3E}">
        <p14:creationId xmlns:p14="http://schemas.microsoft.com/office/powerpoint/2010/main" val="2895766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226142"/>
            <a:ext cx="8876129" cy="1022555"/>
          </a:xfrm>
        </p:spPr>
        <p:txBody>
          <a:bodyPr/>
          <a:lstStyle/>
          <a:p>
            <a:r>
              <a:rPr lang="en-CA" dirty="0" smtClean="0"/>
              <a:t>Applicant Information</a:t>
            </a:r>
            <a:endParaRPr lang="en-CA" dirty="0"/>
          </a:p>
        </p:txBody>
      </p:sp>
      <p:sp>
        <p:nvSpPr>
          <p:cNvPr id="3" name="Subtitle 2"/>
          <p:cNvSpPr>
            <a:spLocks noGrp="1"/>
          </p:cNvSpPr>
          <p:nvPr>
            <p:ph type="subTitle" idx="1"/>
          </p:nvPr>
        </p:nvSpPr>
        <p:spPr>
          <a:xfrm>
            <a:off x="570271" y="1248696"/>
            <a:ext cx="8424910" cy="4768645"/>
          </a:xfrm>
        </p:spPr>
        <p:txBody>
          <a:bodyPr/>
          <a:lstStyle/>
          <a:p>
            <a:pPr marL="457200" lvl="0" indent="-457200">
              <a:buFont typeface="Arial" panose="020B0604020202020204" pitchFamily="34" charset="0"/>
              <a:buChar char="•"/>
            </a:pPr>
            <a:r>
              <a:rPr lang="en-CA" dirty="0"/>
              <a:t>F</a:t>
            </a:r>
            <a:r>
              <a:rPr lang="en-CA" dirty="0" smtClean="0"/>
              <a:t>ull </a:t>
            </a:r>
            <a:r>
              <a:rPr lang="en-CA" dirty="0"/>
              <a:t>legal organization/business name</a:t>
            </a:r>
          </a:p>
          <a:p>
            <a:pPr marL="457200" lvl="0" indent="-457200">
              <a:buFont typeface="Arial" panose="020B0604020202020204" pitchFamily="34" charset="0"/>
              <a:buChar char="•"/>
            </a:pPr>
            <a:r>
              <a:rPr lang="en-CA" dirty="0"/>
              <a:t>C</a:t>
            </a:r>
            <a:r>
              <a:rPr lang="en-CA" dirty="0" smtClean="0"/>
              <a:t>ontact </a:t>
            </a:r>
            <a:r>
              <a:rPr lang="en-CA" dirty="0"/>
              <a:t>name</a:t>
            </a:r>
          </a:p>
          <a:p>
            <a:pPr marL="457200" lvl="0" indent="-457200">
              <a:buFont typeface="Arial" panose="020B0604020202020204" pitchFamily="34" charset="0"/>
              <a:buChar char="•"/>
            </a:pPr>
            <a:r>
              <a:rPr lang="en-CA" dirty="0"/>
              <a:t>O</a:t>
            </a:r>
            <a:r>
              <a:rPr lang="en-CA" dirty="0" smtClean="0"/>
              <a:t>rganization/business </a:t>
            </a:r>
            <a:r>
              <a:rPr lang="en-CA" dirty="0"/>
              <a:t>telephone</a:t>
            </a:r>
          </a:p>
          <a:p>
            <a:pPr marL="457200" lvl="0" indent="-457200">
              <a:buFont typeface="Arial" panose="020B0604020202020204" pitchFamily="34" charset="0"/>
              <a:buChar char="•"/>
            </a:pPr>
            <a:r>
              <a:rPr lang="en-CA" dirty="0"/>
              <a:t>O</a:t>
            </a:r>
            <a:r>
              <a:rPr lang="en-CA" dirty="0" smtClean="0"/>
              <a:t>rganization/business </a:t>
            </a:r>
            <a:r>
              <a:rPr lang="en-CA" dirty="0"/>
              <a:t>email</a:t>
            </a:r>
          </a:p>
          <a:p>
            <a:pPr marL="457200" lvl="0" indent="-457200">
              <a:buFont typeface="Arial" panose="020B0604020202020204" pitchFamily="34" charset="0"/>
              <a:buChar char="•"/>
            </a:pPr>
            <a:r>
              <a:rPr lang="en-CA" dirty="0"/>
              <a:t>O</a:t>
            </a:r>
            <a:r>
              <a:rPr lang="en-CA" dirty="0" smtClean="0"/>
              <a:t>rganization/business </a:t>
            </a:r>
            <a:r>
              <a:rPr lang="en-CA" dirty="0"/>
              <a:t>website, if applicable</a:t>
            </a:r>
          </a:p>
          <a:p>
            <a:pPr marL="457200" lvl="0" indent="-457200">
              <a:buFont typeface="Arial" panose="020B0604020202020204" pitchFamily="34" charset="0"/>
              <a:buChar char="•"/>
            </a:pPr>
            <a:r>
              <a:rPr lang="en-CA" dirty="0"/>
              <a:t>I</a:t>
            </a:r>
            <a:r>
              <a:rPr lang="en-CA" dirty="0" smtClean="0"/>
              <a:t>f </a:t>
            </a:r>
            <a:r>
              <a:rPr lang="en-CA" dirty="0"/>
              <a:t>your organization has been operating in Manitoba on or before March 1, 2021</a:t>
            </a:r>
          </a:p>
          <a:p>
            <a:endParaRPr lang="en-CA" dirty="0"/>
          </a:p>
        </p:txBody>
      </p:sp>
    </p:spTree>
    <p:extLst>
      <p:ext uri="{BB962C8B-B14F-4D97-AF65-F5344CB8AC3E}">
        <p14:creationId xmlns:p14="http://schemas.microsoft.com/office/powerpoint/2010/main" val="1649821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1" y="250723"/>
            <a:ext cx="8641221" cy="722672"/>
          </a:xfrm>
        </p:spPr>
        <p:txBody>
          <a:bodyPr>
            <a:normAutofit/>
          </a:bodyPr>
          <a:lstStyle/>
          <a:p>
            <a:r>
              <a:rPr lang="en-CA" sz="3600" dirty="0"/>
              <a:t>Categories of </a:t>
            </a:r>
            <a:r>
              <a:rPr lang="en-CA" sz="3600" dirty="0" smtClean="0"/>
              <a:t>Manitoba Applicants </a:t>
            </a:r>
            <a:endParaRPr lang="en-CA" sz="3600" dirty="0"/>
          </a:p>
        </p:txBody>
      </p:sp>
      <p:sp>
        <p:nvSpPr>
          <p:cNvPr id="3" name="Subtitle 2"/>
          <p:cNvSpPr>
            <a:spLocks noGrp="1"/>
          </p:cNvSpPr>
          <p:nvPr>
            <p:ph type="subTitle" idx="1"/>
          </p:nvPr>
        </p:nvSpPr>
        <p:spPr>
          <a:xfrm>
            <a:off x="353961" y="1278194"/>
            <a:ext cx="8641219" cy="4847302"/>
          </a:xfrm>
        </p:spPr>
        <p:txBody>
          <a:bodyPr/>
          <a:lstStyle/>
          <a:p>
            <a:r>
              <a:rPr lang="en-CA" sz="2200" b="1" dirty="0" smtClean="0"/>
              <a:t>Non-profits</a:t>
            </a:r>
            <a:r>
              <a:rPr lang="en-CA" sz="2200" dirty="0" smtClean="0"/>
              <a:t>, including charities, unions and professional or other organizations that are registered with the Companies </a:t>
            </a:r>
            <a:r>
              <a:rPr lang="en-CA" sz="2200" dirty="0"/>
              <a:t>Office </a:t>
            </a:r>
            <a:r>
              <a:rPr lang="en-CA" sz="2200" dirty="0" smtClean="0"/>
              <a:t>or smaller non-profits </a:t>
            </a:r>
            <a:r>
              <a:rPr lang="en-CA" sz="2200" dirty="0"/>
              <a:t>with </a:t>
            </a:r>
            <a:r>
              <a:rPr lang="en-CA" sz="2200" dirty="0" smtClean="0"/>
              <a:t>a registered bank </a:t>
            </a:r>
            <a:r>
              <a:rPr lang="en-CA" sz="2200" dirty="0"/>
              <a:t>account and </a:t>
            </a:r>
            <a:r>
              <a:rPr lang="en-CA" sz="2200" dirty="0" smtClean="0"/>
              <a:t>in operation for at </a:t>
            </a:r>
            <a:r>
              <a:rPr lang="en-CA" sz="2200" dirty="0"/>
              <a:t>least one </a:t>
            </a:r>
            <a:r>
              <a:rPr lang="en-CA" sz="2200" dirty="0" smtClean="0"/>
              <a:t>year. MAF </a:t>
            </a:r>
            <a:r>
              <a:rPr lang="en-CA" sz="2200" dirty="0"/>
              <a:t>funds </a:t>
            </a:r>
            <a:r>
              <a:rPr lang="en-CA" sz="2200" dirty="0" smtClean="0"/>
              <a:t>non-profits on </a:t>
            </a:r>
            <a:r>
              <a:rPr lang="en-CA" sz="2200" dirty="0"/>
              <a:t>reserve</a:t>
            </a:r>
            <a:r>
              <a:rPr lang="en-CA" sz="2200" dirty="0" smtClean="0"/>
              <a:t>.</a:t>
            </a:r>
          </a:p>
          <a:p>
            <a:endParaRPr lang="en-CA" sz="800" dirty="0"/>
          </a:p>
          <a:p>
            <a:endParaRPr lang="en-CA" sz="600" dirty="0" smtClean="0"/>
          </a:p>
          <a:p>
            <a:r>
              <a:rPr lang="en-CA" sz="2200" b="1" dirty="0" smtClean="0"/>
              <a:t>Municipalities</a:t>
            </a:r>
            <a:r>
              <a:rPr lang="en-CA" sz="2200" dirty="0" smtClean="0"/>
              <a:t> and </a:t>
            </a:r>
            <a:r>
              <a:rPr lang="en-CA" sz="2200" dirty="0"/>
              <a:t>local </a:t>
            </a:r>
            <a:r>
              <a:rPr lang="en-CA" sz="2200" dirty="0" smtClean="0"/>
              <a:t>authorities, including planning </a:t>
            </a:r>
            <a:r>
              <a:rPr lang="en-CA" sz="2200" dirty="0"/>
              <a:t>districts </a:t>
            </a:r>
            <a:r>
              <a:rPr lang="en-CA" sz="2200" dirty="0" smtClean="0"/>
              <a:t>&amp; </a:t>
            </a:r>
            <a:r>
              <a:rPr lang="en-CA" sz="2200" dirty="0"/>
              <a:t>Northern Affairs Community Councils </a:t>
            </a:r>
            <a:endParaRPr lang="en-CA" sz="2200" dirty="0" smtClean="0"/>
          </a:p>
          <a:p>
            <a:endParaRPr lang="en-CA" sz="800" dirty="0" smtClean="0"/>
          </a:p>
          <a:p>
            <a:r>
              <a:rPr lang="en-CA" sz="2200" b="1" dirty="0"/>
              <a:t>Businesses </a:t>
            </a:r>
            <a:r>
              <a:rPr lang="en-CA" sz="2200" dirty="0"/>
              <a:t>including franchises that are registered with the Companies Office.  MAF funds businesses on reserve.</a:t>
            </a:r>
          </a:p>
          <a:p>
            <a:endParaRPr lang="en-CA" sz="600" dirty="0" smtClean="0"/>
          </a:p>
          <a:p>
            <a:r>
              <a:rPr lang="en-CA" sz="2200" b="1" dirty="0" smtClean="0"/>
              <a:t>Public sector organizations</a:t>
            </a:r>
            <a:r>
              <a:rPr lang="en-CA" sz="2200" dirty="0" smtClean="0"/>
              <a:t>, including </a:t>
            </a:r>
            <a:r>
              <a:rPr lang="en-CA" sz="2200" dirty="0"/>
              <a:t>u</a:t>
            </a:r>
            <a:r>
              <a:rPr lang="en-CA" sz="2200" dirty="0" smtClean="0"/>
              <a:t>niversities</a:t>
            </a:r>
            <a:r>
              <a:rPr lang="en-CA" sz="2200" dirty="0"/>
              <a:t>, </a:t>
            </a:r>
            <a:r>
              <a:rPr lang="en-CA" sz="2200" dirty="0" smtClean="0"/>
              <a:t>colleges, school divisions. Crown Corporations are ineligible.</a:t>
            </a:r>
          </a:p>
        </p:txBody>
      </p:sp>
    </p:spTree>
    <p:extLst>
      <p:ext uri="{BB962C8B-B14F-4D97-AF65-F5344CB8AC3E}">
        <p14:creationId xmlns:p14="http://schemas.microsoft.com/office/powerpoint/2010/main" val="2519138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1548" y="1531938"/>
            <a:ext cx="6912526" cy="4785734"/>
          </a:xfrm>
        </p:spPr>
        <p:txBody>
          <a:bodyPr/>
          <a:lstStyle/>
          <a:p>
            <a:r>
              <a:rPr lang="en-CA" sz="2000" dirty="0" smtClean="0"/>
              <a:t>In April 2021, the Manitoba government announced the creation of a $20 million endowment fund held by the Winnipeg Foundation to enhance Manitoba’s accessibility and to support compliance with The Accessibility for Manitobans Act (AMA) and its standards. </a:t>
            </a:r>
          </a:p>
          <a:p>
            <a:endParaRPr lang="en-CA" sz="800" dirty="0" smtClean="0"/>
          </a:p>
          <a:p>
            <a:r>
              <a:rPr lang="en-CA" sz="2000" dirty="0" smtClean="0"/>
              <a:t>As of 2022/23, the Manitoba government will use the annual growth of the endowment fund to distribute grants to organizations and businesses via the Manitoba Accessibility Fund (MAF). </a:t>
            </a:r>
          </a:p>
          <a:p>
            <a:endParaRPr lang="en-CA" sz="800" dirty="0" smtClean="0"/>
          </a:p>
          <a:p>
            <a:r>
              <a:rPr lang="en-CA" sz="2000" dirty="0"/>
              <a:t>2022/23 is a the MAF Pilot Year. MAF </a:t>
            </a:r>
            <a:r>
              <a:rPr lang="en-CA" sz="2000" dirty="0" smtClean="0"/>
              <a:t>objectives and target recipients may change from year to year.</a:t>
            </a:r>
          </a:p>
          <a:p>
            <a:endParaRPr lang="en-CA" sz="800" dirty="0" smtClean="0"/>
          </a:p>
          <a:p>
            <a:endParaRPr lang="en-US" dirty="0" smtClean="0"/>
          </a:p>
          <a:p>
            <a:endParaRPr lang="en-US" dirty="0" smtClean="0"/>
          </a:p>
          <a:p>
            <a:endParaRPr lang="en-US" dirty="0"/>
          </a:p>
        </p:txBody>
      </p:sp>
      <p:sp>
        <p:nvSpPr>
          <p:cNvPr id="4" name="AutoShape 2" descr="The Winnipeg Found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The Winnipeg Foundation"/>
          <p:cNvSpPr>
            <a:spLocks noGrp="1" noChangeAspect="1" noChangeArrowheads="1"/>
          </p:cNvSpPr>
          <p:nvPr>
            <p:ph type="title"/>
          </p:nvPr>
        </p:nvSpPr>
        <p:spPr bwMode="auto">
          <a:xfrm>
            <a:off x="119063" y="429491"/>
            <a:ext cx="8875712" cy="11024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CA" smtClean="0"/>
              <a:t>Background</a:t>
            </a:r>
            <a:endParaRPr lang="en-CA" dirty="0"/>
          </a:p>
        </p:txBody>
      </p:sp>
    </p:spTree>
    <p:extLst>
      <p:ext uri="{BB962C8B-B14F-4D97-AF65-F5344CB8AC3E}">
        <p14:creationId xmlns:p14="http://schemas.microsoft.com/office/powerpoint/2010/main" val="2075241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157316"/>
            <a:ext cx="8876129" cy="1374251"/>
          </a:xfrm>
        </p:spPr>
        <p:txBody>
          <a:bodyPr>
            <a:normAutofit fontScale="90000"/>
          </a:bodyPr>
          <a:lstStyle/>
          <a:p>
            <a:r>
              <a:rPr lang="en-CA" dirty="0" smtClean="0"/>
              <a:t>Provide Charitable or </a:t>
            </a:r>
            <a:br>
              <a:rPr lang="en-CA" dirty="0" smtClean="0"/>
            </a:br>
            <a:r>
              <a:rPr lang="en-CA" dirty="0" smtClean="0"/>
              <a:t>Business Numbers</a:t>
            </a:r>
            <a:endParaRPr lang="en-CA" dirty="0"/>
          </a:p>
        </p:txBody>
      </p:sp>
      <p:sp>
        <p:nvSpPr>
          <p:cNvPr id="3" name="Subtitle 2"/>
          <p:cNvSpPr>
            <a:spLocks noGrp="1"/>
          </p:cNvSpPr>
          <p:nvPr>
            <p:ph type="subTitle" idx="1"/>
          </p:nvPr>
        </p:nvSpPr>
        <p:spPr>
          <a:xfrm>
            <a:off x="825910" y="1907458"/>
            <a:ext cx="7452851" cy="3795252"/>
          </a:xfrm>
        </p:spPr>
        <p:txBody>
          <a:bodyPr/>
          <a:lstStyle/>
          <a:p>
            <a:r>
              <a:rPr lang="en-CA" dirty="0" smtClean="0"/>
              <a:t>Registered </a:t>
            </a:r>
            <a:r>
              <a:rPr lang="en-CA" dirty="0"/>
              <a:t>Charity </a:t>
            </a:r>
            <a:r>
              <a:rPr lang="en-CA" dirty="0" smtClean="0"/>
              <a:t>#</a:t>
            </a:r>
          </a:p>
          <a:p>
            <a:endParaRPr lang="en-CA" dirty="0"/>
          </a:p>
          <a:p>
            <a:r>
              <a:rPr lang="en-CA" dirty="0"/>
              <a:t>Business/Incorporation </a:t>
            </a:r>
            <a:r>
              <a:rPr lang="en-CA" dirty="0" smtClean="0"/>
              <a:t>#</a:t>
            </a:r>
          </a:p>
          <a:p>
            <a:endParaRPr lang="en-CA" dirty="0"/>
          </a:p>
          <a:p>
            <a:r>
              <a:rPr lang="en-CA" dirty="0"/>
              <a:t>Unincorporated </a:t>
            </a:r>
            <a:r>
              <a:rPr lang="en-CA" dirty="0" smtClean="0"/>
              <a:t>Non-Profit: </a:t>
            </a:r>
            <a:r>
              <a:rPr lang="en-CA" dirty="0"/>
              <a:t> </a:t>
            </a:r>
            <a:r>
              <a:rPr lang="en-CA" dirty="0" smtClean="0"/>
              <a:t>Tell </a:t>
            </a:r>
            <a:r>
              <a:rPr lang="en-CA" dirty="0"/>
              <a:t>us about your unincorporated </a:t>
            </a:r>
            <a:r>
              <a:rPr lang="en-CA" dirty="0" smtClean="0"/>
              <a:t>non-profit  </a:t>
            </a:r>
            <a:r>
              <a:rPr lang="en-CA" dirty="0"/>
              <a:t>year it was formed, examples of main programs, and if it has a bank account.  </a:t>
            </a:r>
          </a:p>
        </p:txBody>
      </p:sp>
    </p:spTree>
    <p:extLst>
      <p:ext uri="{BB962C8B-B14F-4D97-AF65-F5344CB8AC3E}">
        <p14:creationId xmlns:p14="http://schemas.microsoft.com/office/powerpoint/2010/main" val="350039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4" y="388567"/>
            <a:ext cx="8557648" cy="820801"/>
          </a:xfrm>
        </p:spPr>
        <p:txBody>
          <a:bodyPr>
            <a:normAutofit fontScale="90000"/>
          </a:bodyPr>
          <a:lstStyle/>
          <a:p>
            <a:r>
              <a:rPr lang="en-CA" dirty="0" smtClean="0"/>
              <a:t>Project Summary</a:t>
            </a:r>
            <a:endParaRPr lang="en-CA" dirty="0"/>
          </a:p>
        </p:txBody>
      </p:sp>
      <p:sp>
        <p:nvSpPr>
          <p:cNvPr id="3" name="Subtitle 2"/>
          <p:cNvSpPr>
            <a:spLocks noGrp="1"/>
          </p:cNvSpPr>
          <p:nvPr>
            <p:ph type="subTitle" idx="1"/>
          </p:nvPr>
        </p:nvSpPr>
        <p:spPr>
          <a:xfrm>
            <a:off x="437534" y="1288026"/>
            <a:ext cx="7949382" cy="4965289"/>
          </a:xfrm>
        </p:spPr>
        <p:txBody>
          <a:bodyPr/>
          <a:lstStyle/>
          <a:p>
            <a:pPr marL="342900" indent="-342900">
              <a:buFont typeface="Arial" panose="020B0604020202020204" pitchFamily="34" charset="0"/>
              <a:buChar char="•"/>
            </a:pPr>
            <a:r>
              <a:rPr lang="en-CA" sz="2200" dirty="0"/>
              <a:t>Project </a:t>
            </a:r>
            <a:r>
              <a:rPr lang="en-CA" sz="2200" dirty="0" smtClean="0"/>
              <a:t>Name</a:t>
            </a:r>
          </a:p>
          <a:p>
            <a:pPr marL="342900" indent="-342900">
              <a:buFont typeface="Arial" panose="020B0604020202020204" pitchFamily="34" charset="0"/>
              <a:buChar char="•"/>
            </a:pPr>
            <a:endParaRPr lang="en-CA" sz="800" dirty="0"/>
          </a:p>
          <a:p>
            <a:pPr marL="342900" indent="-342900">
              <a:buFont typeface="Arial" panose="020B0604020202020204" pitchFamily="34" charset="0"/>
              <a:buChar char="•"/>
            </a:pPr>
            <a:r>
              <a:rPr lang="en-CA" sz="2200" dirty="0"/>
              <a:t>Select one or more of the three MAF objectives that the project will </a:t>
            </a:r>
            <a:r>
              <a:rPr lang="en-CA" sz="2200" dirty="0" smtClean="0"/>
              <a:t>address</a:t>
            </a:r>
          </a:p>
          <a:p>
            <a:pPr marL="342900" indent="-342900">
              <a:buFont typeface="Arial" panose="020B0604020202020204" pitchFamily="34" charset="0"/>
              <a:buChar char="•"/>
            </a:pPr>
            <a:endParaRPr lang="en-CA" sz="800" dirty="0" smtClean="0"/>
          </a:p>
          <a:p>
            <a:pPr marL="342900" indent="-342900">
              <a:buFont typeface="Arial" panose="020B0604020202020204" pitchFamily="34" charset="0"/>
              <a:buChar char="•"/>
            </a:pPr>
            <a:r>
              <a:rPr lang="en-CA" sz="2200" dirty="0" smtClean="0"/>
              <a:t>Provide a </a:t>
            </a:r>
            <a:r>
              <a:rPr lang="en-CA" sz="2200" dirty="0"/>
              <a:t>s</a:t>
            </a:r>
            <a:r>
              <a:rPr lang="en-CA" sz="2200" dirty="0" smtClean="0"/>
              <a:t>ummary of </a:t>
            </a:r>
            <a:r>
              <a:rPr lang="en-CA" sz="2200" dirty="0"/>
              <a:t>y</a:t>
            </a:r>
            <a:r>
              <a:rPr lang="en-CA" sz="2200" dirty="0" smtClean="0"/>
              <a:t>our </a:t>
            </a:r>
            <a:r>
              <a:rPr lang="en-CA" sz="2200" dirty="0"/>
              <a:t>p</a:t>
            </a:r>
            <a:r>
              <a:rPr lang="en-CA" sz="2200" dirty="0" smtClean="0"/>
              <a:t>roject (300 word maximum)</a:t>
            </a:r>
          </a:p>
          <a:p>
            <a:r>
              <a:rPr lang="en-CA" sz="2200" dirty="0" smtClean="0"/>
              <a:t>	Describe </a:t>
            </a:r>
            <a:r>
              <a:rPr lang="en-CA" sz="2200" dirty="0"/>
              <a:t>how the project will address the </a:t>
            </a:r>
            <a:r>
              <a:rPr lang="en-CA" sz="2200" dirty="0" smtClean="0"/>
              <a:t>objective(s</a:t>
            </a:r>
            <a:r>
              <a:rPr lang="en-CA" sz="2200" dirty="0"/>
              <a:t>) </a:t>
            </a:r>
            <a:r>
              <a:rPr lang="en-CA" sz="2200" dirty="0" smtClean="0"/>
              <a:t>	through </a:t>
            </a:r>
            <a:r>
              <a:rPr lang="en-CA" sz="2200" dirty="0"/>
              <a:t>activities, tools, resources and </a:t>
            </a:r>
            <a:r>
              <a:rPr lang="en-CA" sz="2200" dirty="0" smtClean="0"/>
              <a:t>training</a:t>
            </a:r>
            <a:r>
              <a:rPr lang="en-CA" sz="2200" dirty="0"/>
              <a:t>, and/or </a:t>
            </a:r>
            <a:r>
              <a:rPr lang="en-CA" sz="2200" dirty="0" smtClean="0"/>
              <a:t>	enhanced information </a:t>
            </a:r>
            <a:r>
              <a:rPr lang="en-CA" sz="2200" dirty="0"/>
              <a:t>and </a:t>
            </a:r>
            <a:r>
              <a:rPr lang="en-CA" sz="2200" dirty="0" smtClean="0"/>
              <a:t>communications</a:t>
            </a:r>
            <a:r>
              <a:rPr lang="en-CA" sz="2200" dirty="0"/>
              <a:t>.  </a:t>
            </a:r>
          </a:p>
          <a:p>
            <a:pPr marL="342900" indent="-342900">
              <a:buFont typeface="Arial" panose="020B0604020202020204" pitchFamily="34" charset="0"/>
              <a:buChar char="•"/>
            </a:pPr>
            <a:r>
              <a:rPr lang="en-CA" sz="2200" dirty="0"/>
              <a:t>Timeline</a:t>
            </a:r>
          </a:p>
          <a:p>
            <a:r>
              <a:rPr lang="en-CA" sz="2200" dirty="0"/>
              <a:t>	</a:t>
            </a:r>
            <a:r>
              <a:rPr lang="en-CA" sz="2200" dirty="0" smtClean="0"/>
              <a:t>Provide the project’s start and end dates (projects must 	be completed before </a:t>
            </a:r>
            <a:r>
              <a:rPr lang="en-CA" sz="2200" dirty="0"/>
              <a:t>March 31, 2023)</a:t>
            </a:r>
          </a:p>
          <a:p>
            <a:endParaRPr lang="en-CA" dirty="0"/>
          </a:p>
        </p:txBody>
      </p:sp>
    </p:spTree>
    <p:extLst>
      <p:ext uri="{BB962C8B-B14F-4D97-AF65-F5344CB8AC3E}">
        <p14:creationId xmlns:p14="http://schemas.microsoft.com/office/powerpoint/2010/main" val="931963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76981"/>
            <a:ext cx="8385581" cy="825909"/>
          </a:xfrm>
        </p:spPr>
        <p:txBody>
          <a:bodyPr/>
          <a:lstStyle/>
          <a:p>
            <a:r>
              <a:rPr lang="en-CA" dirty="0" smtClean="0"/>
              <a:t>Organizational Description</a:t>
            </a:r>
            <a:endParaRPr lang="en-CA" dirty="0"/>
          </a:p>
        </p:txBody>
      </p:sp>
      <p:sp>
        <p:nvSpPr>
          <p:cNvPr id="3" name="Subtitle 2"/>
          <p:cNvSpPr>
            <a:spLocks noGrp="1"/>
          </p:cNvSpPr>
          <p:nvPr>
            <p:ph type="subTitle" idx="1"/>
          </p:nvPr>
        </p:nvSpPr>
        <p:spPr>
          <a:xfrm>
            <a:off x="609601" y="1209368"/>
            <a:ext cx="7855974" cy="4758813"/>
          </a:xfrm>
        </p:spPr>
        <p:txBody>
          <a:bodyPr/>
          <a:lstStyle/>
          <a:p>
            <a:pPr marL="342900" indent="-342900">
              <a:buFont typeface="Arial" panose="020B0604020202020204" pitchFamily="34" charset="0"/>
              <a:buChar char="•"/>
            </a:pPr>
            <a:r>
              <a:rPr lang="en-CA" sz="2200" dirty="0" smtClean="0"/>
              <a:t>What is </a:t>
            </a:r>
            <a:r>
              <a:rPr lang="en-CA" sz="2200" dirty="0"/>
              <a:t>the mandate and purpose of your organization and its main </a:t>
            </a:r>
            <a:r>
              <a:rPr lang="en-CA" sz="2200" dirty="0" smtClean="0"/>
              <a:t>activities?  (Large organizations may wish to focus on the division or department initiating the project.)</a:t>
            </a:r>
          </a:p>
          <a:p>
            <a:endParaRPr lang="en-CA" sz="800" dirty="0"/>
          </a:p>
          <a:p>
            <a:pPr marL="342900" indent="-342900">
              <a:buFont typeface="Arial" panose="020B0604020202020204" pitchFamily="34" charset="0"/>
              <a:buChar char="•"/>
            </a:pPr>
            <a:r>
              <a:rPr lang="en-CA" sz="2200" dirty="0"/>
              <a:t>Describe your previous experience addressing </a:t>
            </a:r>
            <a:r>
              <a:rPr lang="en-CA" sz="2200" dirty="0" smtClean="0"/>
              <a:t>accessibility e.g. staff training to meet the AMA’s customer service and employment standards. See also AccessibilityMB.ca</a:t>
            </a:r>
          </a:p>
          <a:p>
            <a:pPr marL="342900" indent="-342900">
              <a:buFont typeface="Arial" panose="020B0604020202020204" pitchFamily="34" charset="0"/>
              <a:buChar char="•"/>
            </a:pPr>
            <a:endParaRPr lang="en-CA" sz="800" dirty="0"/>
          </a:p>
          <a:p>
            <a:pPr marL="342900" indent="-342900">
              <a:buFont typeface="Arial" panose="020B0604020202020204" pitchFamily="34" charset="0"/>
              <a:buChar char="•"/>
            </a:pPr>
            <a:r>
              <a:rPr lang="en-CA" sz="2200" dirty="0"/>
              <a:t>Describe </a:t>
            </a:r>
            <a:r>
              <a:rPr lang="en-CA" sz="2200" dirty="0" smtClean="0"/>
              <a:t>the </a:t>
            </a:r>
            <a:r>
              <a:rPr lang="en-CA" sz="2200" dirty="0"/>
              <a:t>skills of the project </a:t>
            </a:r>
            <a:r>
              <a:rPr lang="en-CA" sz="2200" dirty="0" smtClean="0"/>
              <a:t>team </a:t>
            </a:r>
          </a:p>
          <a:p>
            <a:endParaRPr lang="en-CA" sz="2200" dirty="0"/>
          </a:p>
          <a:p>
            <a:endParaRPr lang="en-CA" dirty="0" smtClean="0"/>
          </a:p>
          <a:p>
            <a:r>
              <a:rPr lang="en-CA" dirty="0"/>
              <a:t> </a:t>
            </a:r>
            <a:r>
              <a:rPr lang="en-CA" dirty="0" smtClean="0"/>
              <a:t>         	= selection criteria “capacity”</a:t>
            </a:r>
            <a:endParaRPr lang="en-CA" dirty="0"/>
          </a:p>
        </p:txBody>
      </p:sp>
    </p:spTree>
    <p:extLst>
      <p:ext uri="{BB962C8B-B14F-4D97-AF65-F5344CB8AC3E}">
        <p14:creationId xmlns:p14="http://schemas.microsoft.com/office/powerpoint/2010/main" val="4065407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619431"/>
            <a:ext cx="8876129" cy="912135"/>
          </a:xfrm>
        </p:spPr>
        <p:txBody>
          <a:bodyPr/>
          <a:lstStyle/>
          <a:p>
            <a:r>
              <a:rPr lang="en-CA" dirty="0" smtClean="0"/>
              <a:t>Project Description</a:t>
            </a:r>
            <a:endParaRPr lang="en-CA" dirty="0"/>
          </a:p>
        </p:txBody>
      </p:sp>
      <p:sp>
        <p:nvSpPr>
          <p:cNvPr id="3" name="Subtitle 2"/>
          <p:cNvSpPr>
            <a:spLocks noGrp="1"/>
          </p:cNvSpPr>
          <p:nvPr>
            <p:ph type="subTitle" idx="1"/>
          </p:nvPr>
        </p:nvSpPr>
        <p:spPr>
          <a:xfrm>
            <a:off x="648929" y="1753766"/>
            <a:ext cx="7433188" cy="4248827"/>
          </a:xfrm>
        </p:spPr>
        <p:txBody>
          <a:bodyPr/>
          <a:lstStyle/>
          <a:p>
            <a:pPr marL="457200" indent="-457200">
              <a:buFont typeface="Arial" panose="020B0604020202020204" pitchFamily="34" charset="0"/>
              <a:buChar char="•"/>
            </a:pPr>
            <a:r>
              <a:rPr lang="en-CA" sz="2400" dirty="0"/>
              <a:t>Provide a detailed project </a:t>
            </a:r>
            <a:r>
              <a:rPr lang="en-CA" sz="2400" dirty="0" smtClean="0"/>
              <a:t>work plan including </a:t>
            </a:r>
            <a:r>
              <a:rPr lang="en-CA" sz="2400" dirty="0"/>
              <a:t>key </a:t>
            </a:r>
            <a:r>
              <a:rPr lang="en-CA" sz="2400" dirty="0" smtClean="0"/>
              <a:t>activities and timelines.</a:t>
            </a:r>
          </a:p>
          <a:p>
            <a:pPr marL="457200" indent="-457200">
              <a:buFont typeface="Arial" panose="020B0604020202020204" pitchFamily="34" charset="0"/>
              <a:buChar char="•"/>
            </a:pPr>
            <a:endParaRPr lang="en-CA" sz="800" dirty="0" smtClean="0"/>
          </a:p>
          <a:p>
            <a:pPr marL="457200" indent="-457200">
              <a:buFont typeface="Arial" panose="020B0604020202020204" pitchFamily="34" charset="0"/>
              <a:buChar char="•"/>
            </a:pPr>
            <a:r>
              <a:rPr lang="en-CA" sz="2400" dirty="0" smtClean="0"/>
              <a:t>What are the expected results?</a:t>
            </a:r>
          </a:p>
          <a:p>
            <a:pPr marL="457200" indent="-457200">
              <a:buFont typeface="Arial" panose="020B0604020202020204" pitchFamily="34" charset="0"/>
              <a:buChar char="•"/>
            </a:pPr>
            <a:endParaRPr lang="en-CA" sz="800" dirty="0" smtClean="0"/>
          </a:p>
          <a:p>
            <a:pPr marL="457200" indent="-457200">
              <a:buFont typeface="Arial" panose="020B0604020202020204" pitchFamily="34" charset="0"/>
              <a:buChar char="•"/>
            </a:pPr>
            <a:r>
              <a:rPr lang="en-CA" sz="2400" dirty="0" smtClean="0"/>
              <a:t>How will you evaluate and measure whether you have achieved the project objectives? </a:t>
            </a:r>
          </a:p>
          <a:p>
            <a:r>
              <a:rPr lang="en-CA" sz="2400" dirty="0" smtClean="0"/>
              <a:t>		e.g. number of participants or distribution of 		new tools. </a:t>
            </a:r>
          </a:p>
          <a:p>
            <a:r>
              <a:rPr lang="en-CA" sz="2400" dirty="0"/>
              <a:t>	</a:t>
            </a:r>
            <a:r>
              <a:rPr lang="en-CA" sz="2400" dirty="0" smtClean="0"/>
              <a:t>	= </a:t>
            </a:r>
            <a:r>
              <a:rPr lang="en-CA" sz="2400" dirty="0"/>
              <a:t>selection criteria </a:t>
            </a:r>
            <a:r>
              <a:rPr lang="en-CA" sz="2400" dirty="0" smtClean="0"/>
              <a:t>“work plan </a:t>
            </a:r>
            <a:r>
              <a:rPr lang="en-CA" sz="2400" dirty="0"/>
              <a:t>&amp;</a:t>
            </a:r>
            <a:r>
              <a:rPr lang="en-CA" sz="2400" dirty="0" smtClean="0"/>
              <a:t> results”</a:t>
            </a:r>
            <a:endParaRPr lang="en-CA" sz="2400" dirty="0"/>
          </a:p>
        </p:txBody>
      </p:sp>
    </p:spTree>
    <p:extLst>
      <p:ext uri="{BB962C8B-B14F-4D97-AF65-F5344CB8AC3E}">
        <p14:creationId xmlns:p14="http://schemas.microsoft.com/office/powerpoint/2010/main" val="3135351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304801"/>
            <a:ext cx="8876129" cy="1052052"/>
          </a:xfrm>
        </p:spPr>
        <p:txBody>
          <a:bodyPr>
            <a:normAutofit/>
          </a:bodyPr>
          <a:lstStyle/>
          <a:p>
            <a:r>
              <a:rPr lang="en-CA" dirty="0" smtClean="0"/>
              <a:t>Project Inclusion</a:t>
            </a:r>
            <a:endParaRPr lang="en-CA" dirty="0"/>
          </a:p>
        </p:txBody>
      </p:sp>
      <p:sp>
        <p:nvSpPr>
          <p:cNvPr id="3" name="Subtitle 2"/>
          <p:cNvSpPr>
            <a:spLocks noGrp="1"/>
          </p:cNvSpPr>
          <p:nvPr>
            <p:ph type="subTitle" idx="1"/>
          </p:nvPr>
        </p:nvSpPr>
        <p:spPr>
          <a:xfrm>
            <a:off x="639097" y="1356852"/>
            <a:ext cx="7944464" cy="4227871"/>
          </a:xfrm>
        </p:spPr>
        <p:txBody>
          <a:bodyPr/>
          <a:lstStyle/>
          <a:p>
            <a:pPr marL="457200" indent="-457200">
              <a:buFont typeface="Arial" panose="020B0604020202020204" pitchFamily="34" charset="0"/>
              <a:buChar char="•"/>
            </a:pPr>
            <a:r>
              <a:rPr lang="en-CA" sz="2400" dirty="0" smtClean="0"/>
              <a:t>Describe </a:t>
            </a:r>
            <a:r>
              <a:rPr lang="en-CA" sz="2400" dirty="0"/>
              <a:t>how you will work with or engage Manitobans with disabilities and/or their organizations, noting the stage of the project: development (including this application), planning, delivery and/or as participants of an activity or event?  </a:t>
            </a:r>
            <a:endParaRPr lang="en-CA" sz="2400" dirty="0" smtClean="0"/>
          </a:p>
          <a:p>
            <a:pPr marL="457200" indent="-457200">
              <a:buFont typeface="Arial" panose="020B0604020202020204" pitchFamily="34" charset="0"/>
              <a:buChar char="•"/>
            </a:pPr>
            <a:endParaRPr lang="en-CA" sz="800" dirty="0" smtClean="0"/>
          </a:p>
          <a:p>
            <a:pPr marL="457200" indent="-457200">
              <a:buFont typeface="Arial" panose="020B0604020202020204" pitchFamily="34" charset="0"/>
              <a:buChar char="•"/>
            </a:pPr>
            <a:r>
              <a:rPr lang="en-CA" sz="2400" dirty="0" smtClean="0"/>
              <a:t>Describe </a:t>
            </a:r>
            <a:r>
              <a:rPr lang="en-CA" sz="2400" dirty="0"/>
              <a:t>the collaboration with other individuals, organizations or networks.  </a:t>
            </a:r>
          </a:p>
          <a:p>
            <a:endParaRPr lang="en-CA" sz="2000" dirty="0" smtClean="0"/>
          </a:p>
          <a:p>
            <a:r>
              <a:rPr lang="en-CA" sz="800" dirty="0" smtClean="0"/>
              <a:t>.</a:t>
            </a:r>
            <a:r>
              <a:rPr lang="en-CA" dirty="0"/>
              <a:t> </a:t>
            </a:r>
            <a:r>
              <a:rPr lang="en-CA" dirty="0" smtClean="0"/>
              <a:t>		= </a:t>
            </a:r>
            <a:r>
              <a:rPr lang="en-CA" dirty="0"/>
              <a:t>selection </a:t>
            </a:r>
            <a:r>
              <a:rPr lang="en-CA" dirty="0" smtClean="0"/>
              <a:t>criteria “inclusion”</a:t>
            </a:r>
            <a:endParaRPr lang="en-CA" dirty="0"/>
          </a:p>
        </p:txBody>
      </p:sp>
    </p:spTree>
    <p:extLst>
      <p:ext uri="{BB962C8B-B14F-4D97-AF65-F5344CB8AC3E}">
        <p14:creationId xmlns:p14="http://schemas.microsoft.com/office/powerpoint/2010/main" val="1066842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425" y="176981"/>
            <a:ext cx="8316757" cy="825909"/>
          </a:xfrm>
        </p:spPr>
        <p:txBody>
          <a:bodyPr/>
          <a:lstStyle/>
          <a:p>
            <a:r>
              <a:rPr lang="en-CA" dirty="0" smtClean="0"/>
              <a:t>Project Impact</a:t>
            </a:r>
            <a:endParaRPr lang="en-CA" dirty="0"/>
          </a:p>
        </p:txBody>
      </p:sp>
      <p:sp>
        <p:nvSpPr>
          <p:cNvPr id="3" name="Subtitle 2"/>
          <p:cNvSpPr>
            <a:spLocks noGrp="1"/>
          </p:cNvSpPr>
          <p:nvPr>
            <p:ph type="subTitle" idx="1"/>
          </p:nvPr>
        </p:nvSpPr>
        <p:spPr>
          <a:xfrm>
            <a:off x="678425" y="1165124"/>
            <a:ext cx="7610169" cy="4783392"/>
          </a:xfrm>
        </p:spPr>
        <p:txBody>
          <a:bodyPr/>
          <a:lstStyle/>
          <a:p>
            <a:pPr marL="342900" indent="-342900">
              <a:buFont typeface="Arial" panose="020B0604020202020204" pitchFamily="34" charset="0"/>
              <a:buChar char="•"/>
            </a:pPr>
            <a:r>
              <a:rPr lang="en-CA" sz="2200" dirty="0"/>
              <a:t>How will the project enhance awareness of accessibility and/or compliance with The Accessibility for Manitobans Act and its standards?  </a:t>
            </a:r>
            <a:endParaRPr lang="en-CA" sz="2200" dirty="0" smtClean="0"/>
          </a:p>
          <a:p>
            <a:pPr marL="342900" indent="-342900">
              <a:buFont typeface="Arial" panose="020B0604020202020204" pitchFamily="34" charset="0"/>
              <a:buChar char="•"/>
            </a:pPr>
            <a:endParaRPr lang="en-CA" sz="800" dirty="0" smtClean="0"/>
          </a:p>
          <a:p>
            <a:pPr marL="342900" indent="-342900">
              <a:buFont typeface="Arial" panose="020B0604020202020204" pitchFamily="34" charset="0"/>
              <a:buChar char="•"/>
            </a:pPr>
            <a:r>
              <a:rPr lang="en-CA" sz="2200" dirty="0" smtClean="0"/>
              <a:t>Who </a:t>
            </a:r>
            <a:r>
              <a:rPr lang="en-CA" sz="2200" dirty="0"/>
              <a:t>will benefit from this project and how?  Who else could benefit indirectly, for instance, through shared knowledge, tools or innovations? </a:t>
            </a:r>
            <a:endParaRPr lang="en-CA" sz="2200" dirty="0" smtClean="0"/>
          </a:p>
          <a:p>
            <a:pPr marL="342900" indent="-342900">
              <a:buFont typeface="Arial" panose="020B0604020202020204" pitchFamily="34" charset="0"/>
              <a:buChar char="•"/>
            </a:pPr>
            <a:endParaRPr lang="en-CA" sz="800" dirty="0" smtClean="0"/>
          </a:p>
          <a:p>
            <a:pPr marL="342900" indent="-342900">
              <a:buFont typeface="Arial" panose="020B0604020202020204" pitchFamily="34" charset="0"/>
              <a:buChar char="•"/>
            </a:pPr>
            <a:r>
              <a:rPr lang="en-CA" sz="2200" dirty="0" smtClean="0"/>
              <a:t>Does the project affect a particular demographic that faces additional barriers, for example based on Indigeneity, newcomer status, race, age or region of Manitoba?</a:t>
            </a:r>
            <a:endParaRPr lang="en-CA" sz="2000" dirty="0"/>
          </a:p>
          <a:p>
            <a:r>
              <a:rPr lang="en-CA" sz="700" dirty="0"/>
              <a:t>.</a:t>
            </a:r>
            <a:r>
              <a:rPr lang="en-CA" sz="2400" dirty="0"/>
              <a:t> 		</a:t>
            </a:r>
            <a:r>
              <a:rPr lang="en-CA" sz="2400" dirty="0" smtClean="0"/>
              <a:t>           = </a:t>
            </a:r>
            <a:r>
              <a:rPr lang="en-CA" sz="2400" dirty="0"/>
              <a:t>selection criteria “</a:t>
            </a:r>
            <a:r>
              <a:rPr lang="en-CA" sz="2400" dirty="0" smtClean="0"/>
              <a:t>impact”</a:t>
            </a:r>
            <a:endParaRPr lang="en-CA" sz="2400" dirty="0"/>
          </a:p>
          <a:p>
            <a:pPr marL="342900" indent="-342900">
              <a:buFont typeface="Arial" panose="020B0604020202020204" pitchFamily="34" charset="0"/>
              <a:buChar char="•"/>
            </a:pPr>
            <a:endParaRPr lang="en-CA" sz="2200" dirty="0"/>
          </a:p>
        </p:txBody>
      </p:sp>
    </p:spTree>
    <p:extLst>
      <p:ext uri="{BB962C8B-B14F-4D97-AF65-F5344CB8AC3E}">
        <p14:creationId xmlns:p14="http://schemas.microsoft.com/office/powerpoint/2010/main" val="91493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439" y="265472"/>
            <a:ext cx="8434743" cy="752168"/>
          </a:xfrm>
        </p:spPr>
        <p:txBody>
          <a:bodyPr>
            <a:normAutofit fontScale="90000"/>
          </a:bodyPr>
          <a:lstStyle/>
          <a:p>
            <a:r>
              <a:rPr lang="en-CA" dirty="0" smtClean="0"/>
              <a:t>Project Budget</a:t>
            </a:r>
            <a:endParaRPr lang="en-CA" dirty="0"/>
          </a:p>
        </p:txBody>
      </p:sp>
      <p:sp>
        <p:nvSpPr>
          <p:cNvPr id="3" name="Subtitle 2"/>
          <p:cNvSpPr>
            <a:spLocks noGrp="1"/>
          </p:cNvSpPr>
          <p:nvPr>
            <p:ph type="subTitle" idx="1"/>
          </p:nvPr>
        </p:nvSpPr>
        <p:spPr>
          <a:xfrm>
            <a:off x="560439" y="1312606"/>
            <a:ext cx="7973961" cy="4586749"/>
          </a:xfrm>
        </p:spPr>
        <p:txBody>
          <a:bodyPr/>
          <a:lstStyle/>
          <a:p>
            <a:endParaRPr lang="en-CA"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2400" dirty="0" smtClean="0">
                <a:latin typeface="Arial" panose="020B0604020202020204" pitchFamily="34" charset="0"/>
                <a:cs typeface="Arial" panose="020B0604020202020204" pitchFamily="34" charset="0"/>
              </a:rPr>
              <a:t>Provide in dollars, the project grant request.</a:t>
            </a:r>
          </a:p>
          <a:p>
            <a:pPr marL="342900" indent="-342900">
              <a:buFont typeface="Arial" panose="020B0604020202020204" pitchFamily="34" charset="0"/>
              <a:buChar char="•"/>
            </a:pPr>
            <a:endParaRPr lang="en-CA" sz="8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2400" dirty="0" smtClean="0">
                <a:latin typeface="Arial" panose="020B0604020202020204" pitchFamily="34" charset="0"/>
                <a:cs typeface="Arial" panose="020B0604020202020204" pitchFamily="34" charset="0"/>
              </a:rPr>
              <a:t>Use the budget template to list costs totalling the grant request.  Matching funds are not required but may be added.</a:t>
            </a:r>
          </a:p>
          <a:p>
            <a:pPr marL="342900" indent="-342900">
              <a:buFont typeface="Arial" panose="020B0604020202020204" pitchFamily="34" charset="0"/>
              <a:buChar char="•"/>
            </a:pPr>
            <a:endParaRPr lang="en-CA" sz="8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2400" dirty="0">
                <a:latin typeface="Arial" panose="020B0604020202020204" pitchFamily="34" charset="0"/>
                <a:cs typeface="Arial" panose="020B0604020202020204" pitchFamily="34" charset="0"/>
              </a:rPr>
              <a:t>U</a:t>
            </a:r>
            <a:r>
              <a:rPr lang="en-CA" sz="2400" dirty="0" smtClean="0">
                <a:latin typeface="Arial" panose="020B0604020202020204" pitchFamily="34" charset="0"/>
                <a:cs typeface="Arial" panose="020B0604020202020204" pitchFamily="34" charset="0"/>
              </a:rPr>
              <a:t>se the budget </a:t>
            </a:r>
            <a:r>
              <a:rPr lang="en-CA" sz="2400" dirty="0">
                <a:latin typeface="Arial" panose="020B0604020202020204" pitchFamily="34" charset="0"/>
                <a:cs typeface="Arial" panose="020B0604020202020204" pitchFamily="34" charset="0"/>
              </a:rPr>
              <a:t>template </a:t>
            </a:r>
            <a:r>
              <a:rPr lang="en-CA" sz="2400" dirty="0" smtClean="0">
                <a:latin typeface="Arial" panose="020B0604020202020204" pitchFamily="34" charset="0"/>
                <a:cs typeface="Arial" panose="020B0604020202020204" pitchFamily="34" charset="0"/>
              </a:rPr>
              <a:t>provided with the online application form. </a:t>
            </a:r>
          </a:p>
          <a:p>
            <a:pPr marL="342900" indent="-342900">
              <a:buFont typeface="Arial" panose="020B0604020202020204" pitchFamily="34" charset="0"/>
              <a:buChar char="•"/>
            </a:pPr>
            <a:endParaRPr lang="fr-CA" sz="2200" dirty="0">
              <a:latin typeface="Arial" panose="020B0604020202020204" pitchFamily="34" charset="0"/>
              <a:cs typeface="Arial" panose="020B0604020202020204" pitchFamily="34" charset="0"/>
            </a:endParaRPr>
          </a:p>
          <a:p>
            <a:pPr algn="ctr"/>
            <a:r>
              <a:rPr lang="en-CA" sz="2400" dirty="0"/>
              <a:t>= selection criteria </a:t>
            </a:r>
            <a:r>
              <a:rPr lang="en-CA" sz="2400" dirty="0" smtClean="0"/>
              <a:t>“budget”</a:t>
            </a:r>
            <a:endParaRPr lang="en-CA" sz="2400" dirty="0"/>
          </a:p>
          <a:p>
            <a:pPr marL="342900" indent="-342900">
              <a:buFont typeface="Arial" panose="020B0604020202020204" pitchFamily="34" charset="0"/>
              <a:buChar char="•"/>
            </a:pPr>
            <a:endParaRPr lang="en-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2003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206477"/>
            <a:ext cx="8876129" cy="894736"/>
          </a:xfrm>
        </p:spPr>
        <p:txBody>
          <a:bodyPr/>
          <a:lstStyle/>
          <a:p>
            <a:r>
              <a:rPr lang="en-CA" dirty="0" smtClean="0"/>
              <a:t>Timelines</a:t>
            </a:r>
            <a:endParaRPr lang="en-CA" dirty="0"/>
          </a:p>
        </p:txBody>
      </p:sp>
      <p:sp>
        <p:nvSpPr>
          <p:cNvPr id="3" name="Subtitle 2"/>
          <p:cNvSpPr>
            <a:spLocks noGrp="1"/>
          </p:cNvSpPr>
          <p:nvPr>
            <p:ph type="subTitle" idx="1"/>
          </p:nvPr>
        </p:nvSpPr>
        <p:spPr>
          <a:xfrm>
            <a:off x="648930" y="1386348"/>
            <a:ext cx="8111613" cy="4704735"/>
          </a:xfrm>
        </p:spPr>
        <p:txBody>
          <a:bodyPr/>
          <a:lstStyle/>
          <a:p>
            <a:pPr marL="342900" indent="-342900">
              <a:buFont typeface="Arial" panose="020B0604020202020204" pitchFamily="34" charset="0"/>
              <a:buChar char="•"/>
            </a:pPr>
            <a:r>
              <a:rPr lang="en-CA" sz="2200" dirty="0"/>
              <a:t>The </a:t>
            </a:r>
            <a:r>
              <a:rPr lang="en-CA" sz="2200" dirty="0" smtClean="0"/>
              <a:t>MAF pilot </a:t>
            </a:r>
            <a:r>
              <a:rPr lang="en-CA" sz="2200" dirty="0"/>
              <a:t>y</a:t>
            </a:r>
            <a:r>
              <a:rPr lang="en-CA" sz="2200" dirty="0" smtClean="0"/>
              <a:t>ear is aligned as much as possible with Manitoba </a:t>
            </a:r>
            <a:r>
              <a:rPr lang="en-CA" sz="2200" dirty="0"/>
              <a:t>government’s fiscal </a:t>
            </a:r>
            <a:r>
              <a:rPr lang="en-CA" sz="2200" dirty="0" smtClean="0"/>
              <a:t>year:  </a:t>
            </a:r>
            <a:r>
              <a:rPr lang="en-CA" sz="2200" dirty="0"/>
              <a:t>April 1, 2022 to March 31, </a:t>
            </a:r>
            <a:r>
              <a:rPr lang="en-CA" sz="2200" dirty="0" smtClean="0"/>
              <a:t>2023.</a:t>
            </a:r>
          </a:p>
          <a:p>
            <a:endParaRPr lang="en-CA" sz="800" dirty="0"/>
          </a:p>
          <a:p>
            <a:pPr marL="342900" indent="-342900">
              <a:buFont typeface="Arial" panose="020B0604020202020204" pitchFamily="34" charset="0"/>
              <a:buChar char="•"/>
            </a:pPr>
            <a:r>
              <a:rPr lang="en-CA" sz="2200" dirty="0" smtClean="0"/>
              <a:t>The application deadline is April 15, 2022</a:t>
            </a:r>
            <a:r>
              <a:rPr lang="en-CA" sz="2200" dirty="0"/>
              <a:t>.  </a:t>
            </a:r>
            <a:endParaRPr lang="en-CA" sz="2200" dirty="0" smtClean="0"/>
          </a:p>
          <a:p>
            <a:endParaRPr lang="en-CA" sz="800" dirty="0"/>
          </a:p>
          <a:p>
            <a:pPr marL="342900" indent="-342900">
              <a:buFont typeface="Arial" panose="020B0604020202020204" pitchFamily="34" charset="0"/>
              <a:buChar char="•"/>
            </a:pPr>
            <a:r>
              <a:rPr lang="en-CA" sz="2200" dirty="0" smtClean="0"/>
              <a:t>Applicants </a:t>
            </a:r>
            <a:r>
              <a:rPr lang="en-CA" sz="2200" dirty="0"/>
              <a:t>will be notified of approval or rejection within </a:t>
            </a:r>
            <a:r>
              <a:rPr lang="en-CA" sz="2200" dirty="0" smtClean="0"/>
              <a:t>six (6) </a:t>
            </a:r>
            <a:r>
              <a:rPr lang="en-CA" sz="2200" dirty="0"/>
              <a:t>weeks of the deadline</a:t>
            </a:r>
            <a:r>
              <a:rPr lang="en-CA" sz="2200" dirty="0" smtClean="0"/>
              <a:t>.</a:t>
            </a:r>
          </a:p>
          <a:p>
            <a:endParaRPr lang="en-CA" sz="800" dirty="0"/>
          </a:p>
          <a:p>
            <a:pPr marL="342900" indent="-342900">
              <a:buFont typeface="Arial" panose="020B0604020202020204" pitchFamily="34" charset="0"/>
              <a:buChar char="•"/>
            </a:pPr>
            <a:r>
              <a:rPr lang="en-CA" sz="2200" dirty="0"/>
              <a:t>Projects must be completed by March 31, </a:t>
            </a:r>
            <a:r>
              <a:rPr lang="en-CA" sz="2200" dirty="0" smtClean="0"/>
              <a:t>2023.</a:t>
            </a:r>
            <a:endParaRPr lang="en-CA" sz="2200" dirty="0"/>
          </a:p>
          <a:p>
            <a:endParaRPr lang="en-CA" sz="800" dirty="0" smtClean="0"/>
          </a:p>
          <a:p>
            <a:pPr marL="342900" indent="-342900">
              <a:buFont typeface="Arial" panose="020B0604020202020204" pitchFamily="34" charset="0"/>
              <a:buChar char="•"/>
            </a:pPr>
            <a:r>
              <a:rPr lang="en-CA" sz="2200" dirty="0" smtClean="0"/>
              <a:t>Project </a:t>
            </a:r>
            <a:r>
              <a:rPr lang="en-CA" sz="2200" dirty="0"/>
              <a:t>reports must be submitted within 60 days of the project </a:t>
            </a:r>
            <a:r>
              <a:rPr lang="en-CA" sz="2200" dirty="0" smtClean="0"/>
              <a:t>end.</a:t>
            </a:r>
            <a:endParaRPr lang="en-CA" sz="2200" dirty="0"/>
          </a:p>
          <a:p>
            <a:endParaRPr lang="en-CA" dirty="0"/>
          </a:p>
        </p:txBody>
      </p:sp>
    </p:spTree>
    <p:extLst>
      <p:ext uri="{BB962C8B-B14F-4D97-AF65-F5344CB8AC3E}">
        <p14:creationId xmlns:p14="http://schemas.microsoft.com/office/powerpoint/2010/main" val="409185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599768"/>
            <a:ext cx="8876129" cy="931798"/>
          </a:xfrm>
        </p:spPr>
        <p:txBody>
          <a:bodyPr/>
          <a:lstStyle/>
          <a:p>
            <a:r>
              <a:rPr lang="en-CA" dirty="0" smtClean="0"/>
              <a:t>Payment Process</a:t>
            </a:r>
            <a:endParaRPr lang="en-CA" dirty="0"/>
          </a:p>
        </p:txBody>
      </p:sp>
      <p:sp>
        <p:nvSpPr>
          <p:cNvPr id="3" name="Subtitle 2"/>
          <p:cNvSpPr>
            <a:spLocks noGrp="1"/>
          </p:cNvSpPr>
          <p:nvPr>
            <p:ph type="subTitle" idx="1"/>
          </p:nvPr>
        </p:nvSpPr>
        <p:spPr>
          <a:xfrm>
            <a:off x="530941" y="1671483"/>
            <a:ext cx="8464239" cy="4237703"/>
          </a:xfrm>
        </p:spPr>
        <p:txBody>
          <a:bodyPr/>
          <a:lstStyle/>
          <a:p>
            <a:pPr marL="457200" indent="-457200">
              <a:buFont typeface="Arial" panose="020B0604020202020204" pitchFamily="34" charset="0"/>
              <a:buChar char="•"/>
            </a:pPr>
            <a:r>
              <a:rPr lang="en-CA" sz="2400" dirty="0"/>
              <a:t>90% of the approved funding will be provided upon signing of the project Contribution Agreement</a:t>
            </a:r>
            <a:r>
              <a:rPr lang="en-CA" sz="2400" dirty="0" smtClean="0"/>
              <a:t>.</a:t>
            </a:r>
          </a:p>
          <a:p>
            <a:endParaRPr lang="en-CA" sz="800" dirty="0"/>
          </a:p>
          <a:p>
            <a:pPr marL="457200" indent="-457200">
              <a:buFont typeface="Arial" panose="020B0604020202020204" pitchFamily="34" charset="0"/>
              <a:buChar char="•"/>
            </a:pPr>
            <a:r>
              <a:rPr lang="en-CA" sz="2400" dirty="0" smtClean="0"/>
              <a:t>Final </a:t>
            </a:r>
            <a:r>
              <a:rPr lang="en-CA" sz="2400" dirty="0"/>
              <a:t>payment of 10% will be made upon receipt and acceptance of the final report and supporting documents by the Manitoba Accessibility Office.</a:t>
            </a:r>
          </a:p>
          <a:p>
            <a:endParaRPr lang="en-CA" sz="800" dirty="0" smtClean="0"/>
          </a:p>
          <a:p>
            <a:pPr marL="457200" indent="-457200">
              <a:buFont typeface="Arial" panose="020B0604020202020204" pitchFamily="34" charset="0"/>
              <a:buChar char="•"/>
            </a:pPr>
            <a:r>
              <a:rPr lang="en-CA" sz="2400" dirty="0" smtClean="0"/>
              <a:t>Projects </a:t>
            </a:r>
            <a:r>
              <a:rPr lang="en-CA" sz="2400" dirty="0"/>
              <a:t>may be subject to audit by the Manitoba </a:t>
            </a:r>
            <a:r>
              <a:rPr lang="en-CA" sz="2400" dirty="0" smtClean="0"/>
              <a:t>government.</a:t>
            </a:r>
            <a:endParaRPr lang="en-CA" sz="2400" dirty="0"/>
          </a:p>
          <a:p>
            <a:endParaRPr lang="en-CA" dirty="0"/>
          </a:p>
        </p:txBody>
      </p:sp>
    </p:spTree>
    <p:extLst>
      <p:ext uri="{BB962C8B-B14F-4D97-AF65-F5344CB8AC3E}">
        <p14:creationId xmlns:p14="http://schemas.microsoft.com/office/powerpoint/2010/main" val="1964866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540773"/>
            <a:ext cx="8876129" cy="990793"/>
          </a:xfrm>
        </p:spPr>
        <p:txBody>
          <a:bodyPr/>
          <a:lstStyle/>
          <a:p>
            <a:r>
              <a:rPr lang="en-CA" dirty="0" smtClean="0"/>
              <a:t>Terms and Conditions</a:t>
            </a:r>
            <a:endParaRPr lang="en-CA" dirty="0"/>
          </a:p>
        </p:txBody>
      </p:sp>
      <p:sp>
        <p:nvSpPr>
          <p:cNvPr id="3" name="Subtitle 2"/>
          <p:cNvSpPr>
            <a:spLocks noGrp="1"/>
          </p:cNvSpPr>
          <p:nvPr>
            <p:ph type="subTitle" idx="1"/>
          </p:nvPr>
        </p:nvSpPr>
        <p:spPr>
          <a:xfrm>
            <a:off x="530941" y="1710813"/>
            <a:ext cx="7757653" cy="4345858"/>
          </a:xfrm>
        </p:spPr>
        <p:txBody>
          <a:bodyPr/>
          <a:lstStyle/>
          <a:p>
            <a:pPr lvl="1" algn="l"/>
            <a:r>
              <a:rPr lang="en-CA" sz="2600" dirty="0" smtClean="0">
                <a:latin typeface="Arial" panose="020B0604020202020204" pitchFamily="34" charset="0"/>
                <a:cs typeface="Arial" panose="020B0604020202020204" pitchFamily="34" charset="0"/>
              </a:rPr>
              <a:t>Following </a:t>
            </a:r>
            <a:r>
              <a:rPr lang="en-CA" sz="2600" dirty="0">
                <a:latin typeface="Arial" panose="020B0604020202020204" pitchFamily="34" charset="0"/>
                <a:cs typeface="Arial" panose="020B0604020202020204" pitchFamily="34" charset="0"/>
              </a:rPr>
              <a:t>approval, a project Contribution Agreement must be signed between the applicant and the Manitoba government.  </a:t>
            </a:r>
            <a:endParaRPr lang="en-CA" sz="2600" dirty="0" smtClean="0">
              <a:latin typeface="Arial" panose="020B0604020202020204" pitchFamily="34" charset="0"/>
              <a:cs typeface="Arial" panose="020B0604020202020204" pitchFamily="34" charset="0"/>
            </a:endParaRPr>
          </a:p>
          <a:p>
            <a:pPr lvl="1" algn="l"/>
            <a:endParaRPr lang="en-CA" sz="1200" dirty="0">
              <a:latin typeface="Arial" panose="020B0604020202020204" pitchFamily="34" charset="0"/>
              <a:cs typeface="Arial" panose="020B0604020202020204" pitchFamily="34" charset="0"/>
            </a:endParaRPr>
          </a:p>
          <a:p>
            <a:r>
              <a:rPr lang="en-CA" sz="2600" dirty="0" smtClean="0">
                <a:latin typeface="Arial" panose="020B0604020202020204" pitchFamily="34" charset="0"/>
                <a:cs typeface="Arial" panose="020B0604020202020204" pitchFamily="34" charset="0"/>
              </a:rPr>
              <a:t>     </a:t>
            </a:r>
            <a:r>
              <a:rPr lang="en-CA" sz="2600" dirty="0">
                <a:latin typeface="Arial" panose="020B0604020202020204" pitchFamily="34" charset="0"/>
                <a:cs typeface="Arial" panose="020B0604020202020204" pitchFamily="34" charset="0"/>
              </a:rPr>
              <a:t>T</a:t>
            </a:r>
            <a:r>
              <a:rPr lang="en-CA" sz="2600" dirty="0" smtClean="0">
                <a:latin typeface="Arial" panose="020B0604020202020204" pitchFamily="34" charset="0"/>
                <a:cs typeface="Arial" panose="020B0604020202020204" pitchFamily="34" charset="0"/>
              </a:rPr>
              <a:t>he </a:t>
            </a:r>
            <a:r>
              <a:rPr lang="en-CA" sz="2600" dirty="0">
                <a:latin typeface="Arial" panose="020B0604020202020204" pitchFamily="34" charset="0"/>
                <a:cs typeface="Arial" panose="020B0604020202020204" pitchFamily="34" charset="0"/>
              </a:rPr>
              <a:t>agreement will </a:t>
            </a:r>
            <a:r>
              <a:rPr lang="en-CA" sz="2600" dirty="0" smtClean="0">
                <a:latin typeface="Arial" panose="020B0604020202020204" pitchFamily="34" charset="0"/>
                <a:cs typeface="Arial" panose="020B0604020202020204" pitchFamily="34" charset="0"/>
              </a:rPr>
              <a:t>layout:</a:t>
            </a:r>
          </a:p>
          <a:p>
            <a:endParaRPr lang="en-CA" sz="800" dirty="0">
              <a:latin typeface="Arial" panose="020B0604020202020204" pitchFamily="34" charset="0"/>
              <a:cs typeface="Arial" panose="020B0604020202020204" pitchFamily="34" charset="0"/>
            </a:endParaRPr>
          </a:p>
          <a:p>
            <a:pPr lvl="1" algn="l"/>
            <a:r>
              <a:rPr lang="en-CA" sz="2600" dirty="0" smtClean="0">
                <a:latin typeface="Arial" panose="020B0604020202020204" pitchFamily="34" charset="0"/>
                <a:cs typeface="Arial" panose="020B0604020202020204" pitchFamily="34" charset="0"/>
              </a:rPr>
              <a:t> - Acceptable </a:t>
            </a:r>
            <a:r>
              <a:rPr lang="en-CA" sz="2600" dirty="0">
                <a:latin typeface="Arial" panose="020B0604020202020204" pitchFamily="34" charset="0"/>
                <a:cs typeface="Arial" panose="020B0604020202020204" pitchFamily="34" charset="0"/>
              </a:rPr>
              <a:t>use of funds</a:t>
            </a:r>
          </a:p>
          <a:p>
            <a:pPr lvl="1" algn="l"/>
            <a:r>
              <a:rPr lang="en-CA" sz="2600" dirty="0" smtClean="0">
                <a:latin typeface="Arial" panose="020B0604020202020204" pitchFamily="34" charset="0"/>
                <a:cs typeface="Arial" panose="020B0604020202020204" pitchFamily="34" charset="0"/>
              </a:rPr>
              <a:t> - Project </a:t>
            </a:r>
            <a:r>
              <a:rPr lang="en-CA" sz="2600" dirty="0">
                <a:latin typeface="Arial" panose="020B0604020202020204" pitchFamily="34" charset="0"/>
                <a:cs typeface="Arial" panose="020B0604020202020204" pitchFamily="34" charset="0"/>
              </a:rPr>
              <a:t>start and end date</a:t>
            </a:r>
          </a:p>
          <a:p>
            <a:pPr lvl="1" algn="l"/>
            <a:r>
              <a:rPr lang="en-CA" sz="2600" dirty="0" smtClean="0">
                <a:latin typeface="Arial" panose="020B0604020202020204" pitchFamily="34" charset="0"/>
                <a:cs typeface="Arial" panose="020B0604020202020204" pitchFamily="34" charset="0"/>
              </a:rPr>
              <a:t> - Payment </a:t>
            </a:r>
            <a:r>
              <a:rPr lang="en-CA" sz="2600" dirty="0">
                <a:latin typeface="Arial" panose="020B0604020202020204" pitchFamily="34" charset="0"/>
                <a:cs typeface="Arial" panose="020B0604020202020204" pitchFamily="34" charset="0"/>
              </a:rPr>
              <a:t>schedule</a:t>
            </a:r>
          </a:p>
          <a:p>
            <a:pPr lvl="1" algn="l"/>
            <a:r>
              <a:rPr lang="en-CA" sz="2600" dirty="0" smtClean="0">
                <a:latin typeface="Arial" panose="020B0604020202020204" pitchFamily="34" charset="0"/>
                <a:cs typeface="Arial" panose="020B0604020202020204" pitchFamily="34" charset="0"/>
              </a:rPr>
              <a:t> - Reporting </a:t>
            </a:r>
            <a:r>
              <a:rPr lang="en-CA" sz="2600" dirty="0">
                <a:latin typeface="Arial" panose="020B0604020202020204" pitchFamily="34" charset="0"/>
                <a:cs typeface="Arial" panose="020B0604020202020204" pitchFamily="34" charset="0"/>
              </a:rPr>
              <a:t>requirements</a:t>
            </a:r>
          </a:p>
          <a:p>
            <a:endParaRPr lang="en-CA" dirty="0"/>
          </a:p>
        </p:txBody>
      </p:sp>
    </p:spTree>
    <p:extLst>
      <p:ext uri="{BB962C8B-B14F-4D97-AF65-F5344CB8AC3E}">
        <p14:creationId xmlns:p14="http://schemas.microsoft.com/office/powerpoint/2010/main" val="4226911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304800"/>
            <a:ext cx="8876129" cy="1226767"/>
          </a:xfrm>
        </p:spPr>
        <p:txBody>
          <a:bodyPr>
            <a:normAutofit/>
          </a:bodyPr>
          <a:lstStyle/>
          <a:p>
            <a:r>
              <a:rPr lang="en-CA" dirty="0" smtClean="0"/>
              <a:t>AMA Accessibility Standards</a:t>
            </a:r>
            <a:endParaRPr lang="en-CA" dirty="0"/>
          </a:p>
        </p:txBody>
      </p:sp>
      <p:sp>
        <p:nvSpPr>
          <p:cNvPr id="3" name="Subtitle 2"/>
          <p:cNvSpPr>
            <a:spLocks noGrp="1"/>
          </p:cNvSpPr>
          <p:nvPr>
            <p:ph type="subTitle" idx="1"/>
          </p:nvPr>
        </p:nvSpPr>
        <p:spPr>
          <a:xfrm>
            <a:off x="817418" y="1012723"/>
            <a:ext cx="7785808" cy="5102942"/>
          </a:xfrm>
        </p:spPr>
        <p:txBody>
          <a:bodyPr/>
          <a:lstStyle/>
          <a:p>
            <a:endParaRPr lang="en-CA" sz="2400" dirty="0"/>
          </a:p>
          <a:p>
            <a:r>
              <a:rPr lang="en-CA" sz="2000" dirty="0" smtClean="0"/>
              <a:t>In </a:t>
            </a:r>
            <a:r>
              <a:rPr lang="en-CA" sz="2000" dirty="0"/>
              <a:t>the Pilot </a:t>
            </a:r>
            <a:r>
              <a:rPr lang="en-CA" sz="2000" dirty="0" smtClean="0"/>
              <a:t>Year, MAF </a:t>
            </a:r>
            <a:r>
              <a:rPr lang="en-CA" sz="2000" dirty="0"/>
              <a:t>will focus on the first three accessibility </a:t>
            </a:r>
            <a:r>
              <a:rPr lang="en-CA" sz="2000" dirty="0" smtClean="0"/>
              <a:t>standards:</a:t>
            </a:r>
          </a:p>
          <a:p>
            <a:endParaRPr lang="en-CA" sz="1200" dirty="0" smtClean="0"/>
          </a:p>
          <a:p>
            <a:pPr marL="457200" indent="-457200">
              <a:buAutoNum type="arabicPeriod"/>
            </a:pPr>
            <a:r>
              <a:rPr lang="en-CA" sz="2000" b="1" dirty="0" smtClean="0"/>
              <a:t>Customer service </a:t>
            </a:r>
            <a:r>
              <a:rPr lang="en-CA" sz="2000" dirty="0" smtClean="0"/>
              <a:t>(</a:t>
            </a:r>
            <a:r>
              <a:rPr lang="en-CA" sz="2000" dirty="0"/>
              <a:t>2015) aims to prevent and remove barriers </a:t>
            </a:r>
            <a:r>
              <a:rPr lang="en-CA" sz="2000" dirty="0" smtClean="0"/>
              <a:t>to </a:t>
            </a:r>
            <a:r>
              <a:rPr lang="en-CA" sz="2000" dirty="0"/>
              <a:t>accessing goods and </a:t>
            </a:r>
            <a:r>
              <a:rPr lang="en-CA" sz="2000" dirty="0" smtClean="0"/>
              <a:t>services</a:t>
            </a:r>
          </a:p>
          <a:p>
            <a:endParaRPr lang="en-CA" sz="800" dirty="0"/>
          </a:p>
          <a:p>
            <a:pPr marL="457200" indent="-457200">
              <a:buAutoNum type="arabicPeriod" startAt="2"/>
            </a:pPr>
            <a:r>
              <a:rPr lang="en-CA" sz="2000" b="1" dirty="0" smtClean="0"/>
              <a:t>Employment</a:t>
            </a:r>
            <a:r>
              <a:rPr lang="en-CA" sz="2000" dirty="0" smtClean="0"/>
              <a:t> </a:t>
            </a:r>
            <a:r>
              <a:rPr lang="en-CA" sz="2000" dirty="0"/>
              <a:t>(2019</a:t>
            </a:r>
            <a:r>
              <a:rPr lang="en-CA" sz="2000" dirty="0" smtClean="0"/>
              <a:t>) </a:t>
            </a:r>
            <a:r>
              <a:rPr lang="en-CA" sz="2000" dirty="0"/>
              <a:t>requires barrier-free practices related to </a:t>
            </a:r>
            <a:r>
              <a:rPr lang="en-CA" sz="2000" dirty="0" smtClean="0"/>
              <a:t>employee </a:t>
            </a:r>
            <a:r>
              <a:rPr lang="en-CA" sz="2000" dirty="0"/>
              <a:t>recruitment, hiring and </a:t>
            </a:r>
            <a:r>
              <a:rPr lang="en-CA" sz="2000" dirty="0" smtClean="0"/>
              <a:t>retention</a:t>
            </a:r>
          </a:p>
          <a:p>
            <a:pPr marL="457200" indent="-457200">
              <a:buAutoNum type="arabicPeriod" startAt="2"/>
            </a:pPr>
            <a:endParaRPr lang="en-CA" sz="800" dirty="0" smtClean="0"/>
          </a:p>
          <a:p>
            <a:r>
              <a:rPr lang="en-CA" sz="2000" dirty="0" smtClean="0"/>
              <a:t>3. 	</a:t>
            </a:r>
            <a:r>
              <a:rPr lang="en-CA" sz="2000" b="1" dirty="0" smtClean="0"/>
              <a:t>Information </a:t>
            </a:r>
            <a:r>
              <a:rPr lang="en-CA" sz="2000" b="1" dirty="0"/>
              <a:t>and Communications </a:t>
            </a:r>
            <a:r>
              <a:rPr lang="en-CA" sz="2000" dirty="0"/>
              <a:t>(anticipated in 2022) </a:t>
            </a:r>
            <a:r>
              <a:rPr lang="en-CA" sz="2000" dirty="0" smtClean="0"/>
              <a:t>which 	sets</a:t>
            </a:r>
            <a:r>
              <a:rPr lang="en-CA" sz="2000" dirty="0"/>
              <a:t> </a:t>
            </a:r>
            <a:r>
              <a:rPr lang="en-CA" sz="2000" dirty="0" smtClean="0"/>
              <a:t>requirements for removing </a:t>
            </a:r>
            <a:r>
              <a:rPr lang="en-CA" sz="2000" dirty="0"/>
              <a:t>barriers to </a:t>
            </a:r>
            <a:r>
              <a:rPr lang="en-CA" sz="2000" dirty="0" smtClean="0"/>
              <a:t>information and 	communications electronic</a:t>
            </a:r>
            <a:r>
              <a:rPr lang="en-CA" sz="2000" dirty="0"/>
              <a:t>, </a:t>
            </a:r>
            <a:r>
              <a:rPr lang="en-CA" sz="2000" dirty="0" smtClean="0"/>
              <a:t>in print </a:t>
            </a:r>
            <a:r>
              <a:rPr lang="en-CA" sz="2000" dirty="0"/>
              <a:t>and </a:t>
            </a:r>
            <a:r>
              <a:rPr lang="en-CA" sz="2000" dirty="0" smtClean="0"/>
              <a:t>in person information.</a:t>
            </a:r>
            <a:endParaRPr lang="en-CA" sz="2000" dirty="0"/>
          </a:p>
          <a:p>
            <a:endParaRPr lang="en-CA" dirty="0"/>
          </a:p>
        </p:txBody>
      </p:sp>
    </p:spTree>
    <p:extLst>
      <p:ext uri="{BB962C8B-B14F-4D97-AF65-F5344CB8AC3E}">
        <p14:creationId xmlns:p14="http://schemas.microsoft.com/office/powerpoint/2010/main" val="1918735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4264"/>
            <a:ext cx="8876129" cy="1049786"/>
          </a:xfrm>
        </p:spPr>
        <p:txBody>
          <a:bodyPr>
            <a:normAutofit/>
          </a:bodyPr>
          <a:lstStyle/>
          <a:p>
            <a:r>
              <a:rPr lang="en-CA" dirty="0" smtClean="0"/>
              <a:t>Final Report</a:t>
            </a:r>
            <a:endParaRPr lang="en-CA" dirty="0"/>
          </a:p>
        </p:txBody>
      </p:sp>
      <p:sp>
        <p:nvSpPr>
          <p:cNvPr id="3" name="Subtitle 2"/>
          <p:cNvSpPr>
            <a:spLocks noGrp="1"/>
          </p:cNvSpPr>
          <p:nvPr>
            <p:ph type="subTitle" idx="1"/>
          </p:nvPr>
        </p:nvSpPr>
        <p:spPr>
          <a:xfrm>
            <a:off x="688257" y="1531567"/>
            <a:ext cx="7787149" cy="4466110"/>
          </a:xfrm>
        </p:spPr>
        <p:txBody>
          <a:bodyPr/>
          <a:lstStyle/>
          <a:p>
            <a:pPr marL="342900" indent="-342900">
              <a:buFont typeface="Arial" panose="020B0604020202020204" pitchFamily="34" charset="0"/>
              <a:buChar char="•"/>
            </a:pPr>
            <a:r>
              <a:rPr lang="en-CA" sz="2200" dirty="0" smtClean="0"/>
              <a:t>A </a:t>
            </a:r>
            <a:r>
              <a:rPr lang="en-CA" sz="2200" dirty="0"/>
              <a:t>final report is required within 60 days of project completion or by the deadline identified in the project contribution agreement. </a:t>
            </a:r>
            <a:endParaRPr lang="en-CA" sz="2200" dirty="0" smtClean="0"/>
          </a:p>
          <a:p>
            <a:pPr marL="342900" indent="-342900">
              <a:buFont typeface="Arial" panose="020B0604020202020204" pitchFamily="34" charset="0"/>
              <a:buChar char="•"/>
            </a:pPr>
            <a:endParaRPr lang="en-CA" sz="800" dirty="0" smtClean="0"/>
          </a:p>
          <a:p>
            <a:pPr marL="342900" indent="-342900">
              <a:buFont typeface="Arial" panose="020B0604020202020204" pitchFamily="34" charset="0"/>
              <a:buChar char="•"/>
            </a:pPr>
            <a:r>
              <a:rPr lang="en-CA" sz="2200" dirty="0" smtClean="0"/>
              <a:t>The </a:t>
            </a:r>
            <a:r>
              <a:rPr lang="en-CA" sz="2200" dirty="0"/>
              <a:t>final </a:t>
            </a:r>
            <a:r>
              <a:rPr lang="en-CA" sz="2200" dirty="0" smtClean="0"/>
              <a:t>report includes a narrative report and a final </a:t>
            </a:r>
            <a:r>
              <a:rPr lang="en-CA" sz="2200" dirty="0"/>
              <a:t>statement of revenue and </a:t>
            </a:r>
            <a:r>
              <a:rPr lang="en-CA" sz="2200" dirty="0" smtClean="0"/>
              <a:t>expenses, </a:t>
            </a:r>
            <a:r>
              <a:rPr lang="en-CA" sz="2200" dirty="0"/>
              <a:t>as related to the project’s approved budget.</a:t>
            </a:r>
            <a:r>
              <a:rPr lang="en-CA" sz="2200" dirty="0" smtClean="0"/>
              <a:t> </a:t>
            </a:r>
          </a:p>
          <a:p>
            <a:pPr marL="342900" indent="-342900">
              <a:buFont typeface="Arial" panose="020B0604020202020204" pitchFamily="34" charset="0"/>
              <a:buChar char="•"/>
            </a:pPr>
            <a:endParaRPr lang="en-CA" sz="800" dirty="0"/>
          </a:p>
          <a:p>
            <a:pPr marL="342900" indent="-342900">
              <a:buFont typeface="Arial" panose="020B0604020202020204" pitchFamily="34" charset="0"/>
              <a:buChar char="•"/>
            </a:pPr>
            <a:r>
              <a:rPr lang="en-CA" sz="2200" dirty="0"/>
              <a:t>Provide a final statement of revenue and expenses as related to the project’s approved budget. </a:t>
            </a:r>
            <a:r>
              <a:rPr lang="en-CA" sz="2200" dirty="0" smtClean="0"/>
              <a:t>The </a:t>
            </a:r>
            <a:r>
              <a:rPr lang="en-CA" sz="2200" dirty="0"/>
              <a:t>Manitoba government </a:t>
            </a:r>
            <a:r>
              <a:rPr lang="en-CA" sz="2200" dirty="0" smtClean="0"/>
              <a:t> will issue the final 10% payment upon approval of the final report</a:t>
            </a:r>
            <a:r>
              <a:rPr lang="en-CA" sz="2400" dirty="0" smtClean="0"/>
              <a:t>.  </a:t>
            </a:r>
          </a:p>
          <a:p>
            <a:r>
              <a:rPr lang="fr-CA" sz="2400" dirty="0" smtClean="0"/>
              <a:t>		</a:t>
            </a:r>
            <a:r>
              <a:rPr lang="fr-CA" sz="2400" dirty="0" err="1" smtClean="0"/>
              <a:t>See</a:t>
            </a:r>
            <a:r>
              <a:rPr lang="fr-CA" sz="2400" dirty="0" smtClean="0"/>
              <a:t> MAF </a:t>
            </a:r>
            <a:r>
              <a:rPr lang="fr-CA" sz="2400" dirty="0" err="1"/>
              <a:t>R</a:t>
            </a:r>
            <a:r>
              <a:rPr lang="fr-CA" sz="2400" dirty="0" err="1" smtClean="0"/>
              <a:t>eporting</a:t>
            </a:r>
            <a:r>
              <a:rPr lang="fr-CA" sz="2400" dirty="0" smtClean="0"/>
              <a:t> Guidelines online.</a:t>
            </a:r>
            <a:r>
              <a:rPr lang="en-CA" dirty="0" smtClean="0">
                <a:solidFill>
                  <a:srgbClr val="00B0F0"/>
                </a:solidFill>
              </a:rPr>
              <a:t>  </a:t>
            </a:r>
            <a:endParaRPr lang="en-CA" dirty="0"/>
          </a:p>
        </p:txBody>
      </p:sp>
    </p:spTree>
    <p:extLst>
      <p:ext uri="{BB962C8B-B14F-4D97-AF65-F5344CB8AC3E}">
        <p14:creationId xmlns:p14="http://schemas.microsoft.com/office/powerpoint/2010/main" val="421247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462116"/>
            <a:ext cx="8876129" cy="865240"/>
          </a:xfrm>
        </p:spPr>
        <p:txBody>
          <a:bodyPr/>
          <a:lstStyle/>
          <a:p>
            <a:r>
              <a:rPr lang="en-CA" dirty="0" smtClean="0"/>
              <a:t>How To Apply</a:t>
            </a:r>
            <a:endParaRPr lang="en-CA" dirty="0"/>
          </a:p>
        </p:txBody>
      </p:sp>
      <p:sp>
        <p:nvSpPr>
          <p:cNvPr id="3" name="Subtitle 2"/>
          <p:cNvSpPr>
            <a:spLocks noGrp="1"/>
          </p:cNvSpPr>
          <p:nvPr>
            <p:ph type="subTitle" idx="1"/>
          </p:nvPr>
        </p:nvSpPr>
        <p:spPr>
          <a:xfrm>
            <a:off x="437401" y="1288025"/>
            <a:ext cx="8239432" cy="4239969"/>
          </a:xfrm>
        </p:spPr>
        <p:txBody>
          <a:bodyPr/>
          <a:lstStyle/>
          <a:p>
            <a:r>
              <a:rPr lang="en-CA" sz="2200" dirty="0"/>
              <a:t>Submit a completed application form </a:t>
            </a:r>
            <a:r>
              <a:rPr lang="en-CA" sz="2200" dirty="0" smtClean="0"/>
              <a:t>online.</a:t>
            </a:r>
          </a:p>
          <a:p>
            <a:r>
              <a:rPr lang="en-CA" sz="2200" dirty="0" smtClean="0"/>
              <a:t>If you require an alternate format, please notify the</a:t>
            </a:r>
          </a:p>
          <a:p>
            <a:endParaRPr lang="en-CA" sz="2200" dirty="0" smtClean="0"/>
          </a:p>
          <a:p>
            <a:r>
              <a:rPr lang="en-CA" sz="2200" dirty="0" smtClean="0">
                <a:latin typeface="Arial" panose="020B0604020202020204" pitchFamily="34" charset="0"/>
                <a:cs typeface="Arial" panose="020B0604020202020204" pitchFamily="34" charset="0"/>
              </a:rPr>
              <a:t>   Manitoba </a:t>
            </a:r>
            <a:r>
              <a:rPr lang="en-CA" sz="2200" dirty="0">
                <a:latin typeface="Arial" panose="020B0604020202020204" pitchFamily="34" charset="0"/>
                <a:cs typeface="Arial" panose="020B0604020202020204" pitchFamily="34" charset="0"/>
              </a:rPr>
              <a:t>Accessibility </a:t>
            </a:r>
            <a:r>
              <a:rPr lang="en-CA" sz="2200" dirty="0" smtClean="0">
                <a:latin typeface="Arial" panose="020B0604020202020204" pitchFamily="34" charset="0"/>
                <a:cs typeface="Arial" panose="020B0604020202020204" pitchFamily="34" charset="0"/>
              </a:rPr>
              <a:t>Office</a:t>
            </a:r>
          </a:p>
          <a:p>
            <a:r>
              <a:rPr lang="fr-CA" sz="2200" dirty="0">
                <a:latin typeface="Arial" panose="020B0604020202020204" pitchFamily="34" charset="0"/>
                <a:cs typeface="Arial" panose="020B0604020202020204" pitchFamily="34" charset="0"/>
              </a:rPr>
              <a:t> </a:t>
            </a:r>
            <a:r>
              <a:rPr lang="fr-CA" sz="2200" dirty="0" smtClean="0">
                <a:latin typeface="Arial" panose="020B0604020202020204" pitchFamily="34" charset="0"/>
                <a:cs typeface="Arial" panose="020B0604020202020204" pitchFamily="34" charset="0"/>
              </a:rPr>
              <a:t>  Email:  </a:t>
            </a:r>
            <a:r>
              <a:rPr lang="en-CA" sz="2200" dirty="0" smtClean="0">
                <a:latin typeface="Arial" panose="020B0604020202020204" pitchFamily="34" charset="0"/>
                <a:cs typeface="Arial" panose="020B0604020202020204" pitchFamily="34" charset="0"/>
                <a:hlinkClick r:id="rId2"/>
              </a:rPr>
              <a:t>MAF@gov.mb.ca</a:t>
            </a:r>
            <a:endParaRPr lang="en-CA" sz="2200" dirty="0" smtClean="0">
              <a:latin typeface="Arial" panose="020B0604020202020204" pitchFamily="34" charset="0"/>
              <a:cs typeface="Arial" panose="020B0604020202020204" pitchFamily="34" charset="0"/>
            </a:endParaRPr>
          </a:p>
          <a:p>
            <a:r>
              <a:rPr lang="en-CA" sz="2200" dirty="0">
                <a:latin typeface="Arial" panose="020B0604020202020204" pitchFamily="34" charset="0"/>
                <a:cs typeface="Arial" panose="020B0604020202020204" pitchFamily="34" charset="0"/>
              </a:rPr>
              <a:t> </a:t>
            </a:r>
            <a:r>
              <a:rPr lang="en-CA" sz="2200" dirty="0" smtClean="0">
                <a:latin typeface="Arial" panose="020B0604020202020204" pitchFamily="34" charset="0"/>
                <a:cs typeface="Arial" panose="020B0604020202020204" pitchFamily="34" charset="0"/>
              </a:rPr>
              <a:t>  Phone:  </a:t>
            </a:r>
            <a:r>
              <a:rPr lang="en-CA" sz="2200" dirty="0">
                <a:latin typeface="Arial" panose="020B0604020202020204" pitchFamily="34" charset="0"/>
                <a:cs typeface="Arial" panose="020B0604020202020204" pitchFamily="34" charset="0"/>
              </a:rPr>
              <a:t>204-945-7613 (in Winnipeg)</a:t>
            </a:r>
          </a:p>
          <a:p>
            <a:r>
              <a:rPr lang="en-CA" sz="2200" dirty="0">
                <a:latin typeface="Arial" panose="020B0604020202020204" pitchFamily="34" charset="0"/>
                <a:cs typeface="Arial" panose="020B0604020202020204" pitchFamily="34" charset="0"/>
              </a:rPr>
              <a:t>   Toll Free:  1-800-282-8069, Ext. 7613 (outside Winnipeg)</a:t>
            </a:r>
          </a:p>
          <a:p>
            <a:r>
              <a:rPr lang="en-CA" sz="2200" dirty="0">
                <a:latin typeface="Arial" panose="020B0604020202020204" pitchFamily="34" charset="0"/>
                <a:cs typeface="Arial" panose="020B0604020202020204" pitchFamily="34" charset="0"/>
              </a:rPr>
              <a:t>   Fax:  </a:t>
            </a:r>
            <a:r>
              <a:rPr lang="en-CA" sz="2200" dirty="0" smtClean="0">
                <a:latin typeface="Arial" panose="020B0604020202020204" pitchFamily="34" charset="0"/>
                <a:cs typeface="Arial" panose="020B0604020202020204" pitchFamily="34" charset="0"/>
              </a:rPr>
              <a:t>204-948-2896, or post:</a:t>
            </a:r>
            <a:endParaRPr lang="en-CA" sz="2200" dirty="0">
              <a:latin typeface="Arial" panose="020B0604020202020204" pitchFamily="34" charset="0"/>
              <a:cs typeface="Arial" panose="020B0604020202020204" pitchFamily="34" charset="0"/>
            </a:endParaRPr>
          </a:p>
          <a:p>
            <a:r>
              <a:rPr lang="en-CA" sz="2200" dirty="0" smtClean="0">
                <a:latin typeface="Arial" panose="020B0604020202020204" pitchFamily="34" charset="0"/>
                <a:cs typeface="Arial" panose="020B0604020202020204" pitchFamily="34" charset="0"/>
              </a:rPr>
              <a:t>   Room 630 - 240 </a:t>
            </a:r>
            <a:r>
              <a:rPr lang="en-CA" sz="2200" dirty="0">
                <a:latin typeface="Arial" panose="020B0604020202020204" pitchFamily="34" charset="0"/>
                <a:cs typeface="Arial" panose="020B0604020202020204" pitchFamily="34" charset="0"/>
              </a:rPr>
              <a:t>Graham </a:t>
            </a:r>
            <a:r>
              <a:rPr lang="en-CA" sz="2200" dirty="0" smtClean="0">
                <a:latin typeface="Arial" panose="020B0604020202020204" pitchFamily="34" charset="0"/>
                <a:cs typeface="Arial" panose="020B0604020202020204" pitchFamily="34" charset="0"/>
              </a:rPr>
              <a:t>Avenue</a:t>
            </a:r>
          </a:p>
          <a:p>
            <a:r>
              <a:rPr lang="en-CA" sz="2200" dirty="0" smtClean="0">
                <a:latin typeface="Arial" panose="020B0604020202020204" pitchFamily="34" charset="0"/>
                <a:cs typeface="Arial" panose="020B0604020202020204" pitchFamily="34" charset="0"/>
              </a:rPr>
              <a:t>   Winnipeg </a:t>
            </a:r>
            <a:r>
              <a:rPr lang="en-CA" sz="2200" dirty="0">
                <a:latin typeface="Arial" panose="020B0604020202020204" pitchFamily="34" charset="0"/>
                <a:cs typeface="Arial" panose="020B0604020202020204" pitchFamily="34" charset="0"/>
              </a:rPr>
              <a:t>MB  R3C </a:t>
            </a:r>
            <a:r>
              <a:rPr lang="en-CA" sz="2200" dirty="0" smtClean="0">
                <a:latin typeface="Arial" panose="020B0604020202020204" pitchFamily="34" charset="0"/>
                <a:cs typeface="Arial" panose="020B0604020202020204" pitchFamily="34" charset="0"/>
              </a:rPr>
              <a:t>0J7</a:t>
            </a:r>
          </a:p>
          <a:p>
            <a:r>
              <a:rPr lang="en-CA" sz="2400" dirty="0" smtClean="0">
                <a:latin typeface="Arial" panose="020B0604020202020204" pitchFamily="34" charset="0"/>
                <a:cs typeface="Arial" panose="020B0604020202020204" pitchFamily="34" charset="0"/>
              </a:rPr>
              <a:t>   </a:t>
            </a:r>
            <a:endParaRPr lang="en-CA" dirty="0"/>
          </a:p>
        </p:txBody>
      </p:sp>
    </p:spTree>
    <p:extLst>
      <p:ext uri="{BB962C8B-B14F-4D97-AF65-F5344CB8AC3E}">
        <p14:creationId xmlns:p14="http://schemas.microsoft.com/office/powerpoint/2010/main" val="911340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471948"/>
            <a:ext cx="8876129" cy="806246"/>
          </a:xfrm>
        </p:spPr>
        <p:txBody>
          <a:bodyPr>
            <a:normAutofit fontScale="90000"/>
          </a:bodyPr>
          <a:lstStyle/>
          <a:p>
            <a:r>
              <a:rPr lang="fr-CA" dirty="0" err="1" smtClean="0"/>
              <a:t>Next</a:t>
            </a:r>
            <a:r>
              <a:rPr lang="fr-CA" dirty="0" smtClean="0"/>
              <a:t> </a:t>
            </a:r>
            <a:r>
              <a:rPr lang="fr-CA" dirty="0" err="1" smtClean="0"/>
              <a:t>Steps</a:t>
            </a:r>
            <a:r>
              <a:rPr lang="fr-CA" dirty="0" smtClean="0"/>
              <a:t> </a:t>
            </a:r>
            <a:endParaRPr lang="en-CA" dirty="0"/>
          </a:p>
        </p:txBody>
      </p:sp>
      <p:sp>
        <p:nvSpPr>
          <p:cNvPr id="3" name="Subtitle 2"/>
          <p:cNvSpPr>
            <a:spLocks noGrp="1"/>
          </p:cNvSpPr>
          <p:nvPr>
            <p:ph type="subTitle" idx="1"/>
          </p:nvPr>
        </p:nvSpPr>
        <p:spPr>
          <a:xfrm>
            <a:off x="629265" y="1563328"/>
            <a:ext cx="7944464" cy="4675239"/>
          </a:xfrm>
        </p:spPr>
        <p:txBody>
          <a:bodyPr/>
          <a:lstStyle/>
          <a:p>
            <a:pPr marL="342900" indent="-342900">
              <a:buFont typeface="Arial" panose="020B0604020202020204" pitchFamily="34" charset="0"/>
              <a:buChar char="•"/>
            </a:pPr>
            <a:r>
              <a:rPr lang="en-CA" sz="2400" dirty="0" smtClean="0"/>
              <a:t>Download </a:t>
            </a:r>
            <a:r>
              <a:rPr lang="en-CA" sz="2400" dirty="0"/>
              <a:t>Adobe </a:t>
            </a:r>
            <a:r>
              <a:rPr lang="en-CA" sz="2400" dirty="0" smtClean="0"/>
              <a:t>Reader.</a:t>
            </a:r>
            <a:endParaRPr lang="en-CA" sz="2400" dirty="0"/>
          </a:p>
          <a:p>
            <a:pPr marL="342900" indent="-342900">
              <a:buFont typeface="Arial" panose="020B0604020202020204" pitchFamily="34" charset="0"/>
              <a:buChar char="•"/>
            </a:pPr>
            <a:r>
              <a:rPr lang="en-CA" sz="2400" dirty="0"/>
              <a:t>Download </a:t>
            </a:r>
            <a:r>
              <a:rPr lang="en-CA" sz="2400" dirty="0" smtClean="0"/>
              <a:t>MAF guidelines and </a:t>
            </a:r>
            <a:r>
              <a:rPr lang="en-CA" sz="2400" dirty="0"/>
              <a:t>application </a:t>
            </a:r>
            <a:r>
              <a:rPr lang="en-CA" sz="2400" dirty="0" smtClean="0"/>
              <a:t>preview.</a:t>
            </a:r>
          </a:p>
          <a:p>
            <a:pPr marL="342900" indent="-342900">
              <a:buFont typeface="Arial" panose="020B0604020202020204" pitchFamily="34" charset="0"/>
              <a:buChar char="•"/>
            </a:pPr>
            <a:r>
              <a:rPr lang="en-CA" sz="2400" dirty="0" smtClean="0"/>
              <a:t>Consult with stakeholders in developing your project.</a:t>
            </a:r>
          </a:p>
          <a:p>
            <a:pPr marL="342900" indent="-342900">
              <a:buFont typeface="Arial" panose="020B0604020202020204" pitchFamily="34" charset="0"/>
              <a:buChar char="•"/>
            </a:pPr>
            <a:r>
              <a:rPr lang="en-CA" sz="2400" dirty="0" smtClean="0"/>
              <a:t>Collaborate to access expertise and expand the project impact.</a:t>
            </a:r>
          </a:p>
          <a:p>
            <a:endParaRPr lang="en-CA" sz="1000" dirty="0" smtClean="0"/>
          </a:p>
          <a:p>
            <a:pPr algn="ctr"/>
            <a:r>
              <a:rPr lang="en-CA" sz="2400" dirty="0" smtClean="0"/>
              <a:t>Help us create a more accessible Manitoba </a:t>
            </a:r>
          </a:p>
          <a:p>
            <a:pPr algn="ctr"/>
            <a:r>
              <a:rPr lang="en-CA" sz="2400" dirty="0" smtClean="0"/>
              <a:t>with your application for MAF 2022/23!  </a:t>
            </a:r>
          </a:p>
          <a:p>
            <a:pPr algn="ctr"/>
            <a:endParaRPr lang="en-CA" sz="1200" dirty="0"/>
          </a:p>
          <a:p>
            <a:pPr algn="ctr"/>
            <a:r>
              <a:rPr lang="fr-CA" sz="2400" dirty="0" smtClean="0"/>
              <a:t>Deadline:  April 15, 2022</a:t>
            </a:r>
            <a:endParaRPr lang="en-CA" sz="2400" dirty="0"/>
          </a:p>
        </p:txBody>
      </p:sp>
    </p:spTree>
    <p:extLst>
      <p:ext uri="{BB962C8B-B14F-4D97-AF65-F5344CB8AC3E}">
        <p14:creationId xmlns:p14="http://schemas.microsoft.com/office/powerpoint/2010/main" val="944465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658761"/>
            <a:ext cx="8876129" cy="717755"/>
          </a:xfrm>
        </p:spPr>
        <p:txBody>
          <a:bodyPr>
            <a:normAutofit fontScale="90000"/>
          </a:bodyPr>
          <a:lstStyle/>
          <a:p>
            <a:r>
              <a:rPr lang="en-CA" dirty="0" smtClean="0"/>
              <a:t>Thank You!</a:t>
            </a:r>
            <a:endParaRPr lang="en-CA" dirty="0"/>
          </a:p>
        </p:txBody>
      </p:sp>
      <p:sp>
        <p:nvSpPr>
          <p:cNvPr id="3" name="Subtitle 2"/>
          <p:cNvSpPr>
            <a:spLocks noGrp="1"/>
          </p:cNvSpPr>
          <p:nvPr>
            <p:ph type="subTitle" idx="1"/>
          </p:nvPr>
        </p:nvSpPr>
        <p:spPr>
          <a:xfrm>
            <a:off x="806245" y="1753766"/>
            <a:ext cx="7285703" cy="4184917"/>
          </a:xfrm>
        </p:spPr>
        <p:txBody>
          <a:bodyPr/>
          <a:lstStyle/>
          <a:p>
            <a:r>
              <a:rPr lang="en-CA" dirty="0"/>
              <a:t>If you have </a:t>
            </a:r>
            <a:r>
              <a:rPr lang="en-CA" dirty="0" smtClean="0"/>
              <a:t>questions, please </a:t>
            </a:r>
            <a:r>
              <a:rPr lang="en-CA" dirty="0"/>
              <a:t>do not hesitate to contact the </a:t>
            </a:r>
            <a:r>
              <a:rPr lang="en-CA" dirty="0" smtClean="0"/>
              <a:t>Manitoba Accessibility Office at:               </a:t>
            </a:r>
          </a:p>
          <a:p>
            <a:r>
              <a:rPr lang="en-CA" dirty="0"/>
              <a:t> </a:t>
            </a:r>
            <a:r>
              <a:rPr lang="en-CA" dirty="0" smtClean="0"/>
              <a:t>               </a:t>
            </a:r>
            <a:r>
              <a:rPr lang="en-CA" dirty="0"/>
              <a:t>Email:  </a:t>
            </a:r>
            <a:r>
              <a:rPr lang="en-CA" dirty="0" smtClean="0">
                <a:hlinkClick r:id="rId2"/>
              </a:rPr>
              <a:t>MAF@gov.mb.ca</a:t>
            </a:r>
            <a:endParaRPr lang="en-CA" dirty="0"/>
          </a:p>
          <a:p>
            <a:r>
              <a:rPr lang="en-CA" dirty="0"/>
              <a:t>	</a:t>
            </a:r>
            <a:r>
              <a:rPr lang="en-CA" dirty="0" smtClean="0"/>
              <a:t>			Phone:  204-945-7613</a:t>
            </a:r>
          </a:p>
          <a:p>
            <a:pPr algn="ctr"/>
            <a:r>
              <a:rPr lang="en-CA" dirty="0" smtClean="0"/>
              <a:t>Phone Toll-Free:  1-800-282-8069, Ext. 7613</a:t>
            </a:r>
          </a:p>
          <a:p>
            <a:pPr algn="ctr"/>
            <a:r>
              <a:rPr lang="en-CA" dirty="0" smtClean="0"/>
              <a:t>  </a:t>
            </a:r>
            <a:endParaRPr lang="en-CA" dirty="0"/>
          </a:p>
          <a:p>
            <a:endParaRPr lang="en-CA" dirty="0"/>
          </a:p>
        </p:txBody>
      </p:sp>
    </p:spTree>
    <p:extLst>
      <p:ext uri="{BB962C8B-B14F-4D97-AF65-F5344CB8AC3E}">
        <p14:creationId xmlns:p14="http://schemas.microsoft.com/office/powerpoint/2010/main" val="3303971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2022/23 Objectives</a:t>
            </a:r>
            <a:endParaRPr lang="en-CA" dirty="0"/>
          </a:p>
        </p:txBody>
      </p:sp>
      <p:sp>
        <p:nvSpPr>
          <p:cNvPr id="3" name="Subtitle 2"/>
          <p:cNvSpPr>
            <a:spLocks noGrp="1"/>
          </p:cNvSpPr>
          <p:nvPr>
            <p:ph type="subTitle" idx="1"/>
          </p:nvPr>
        </p:nvSpPr>
        <p:spPr>
          <a:xfrm>
            <a:off x="648928" y="1731817"/>
            <a:ext cx="8032956" cy="4305189"/>
          </a:xfrm>
        </p:spPr>
        <p:txBody>
          <a:bodyPr/>
          <a:lstStyle/>
          <a:p>
            <a:r>
              <a:rPr lang="en-CA" sz="2200" dirty="0"/>
              <a:t>Projects must support Manitoba’s accessibility </a:t>
            </a:r>
            <a:r>
              <a:rPr lang="en-CA" sz="2200" dirty="0" smtClean="0"/>
              <a:t>law by</a:t>
            </a:r>
            <a:r>
              <a:rPr lang="en-CA" sz="2200" dirty="0"/>
              <a:t>: </a:t>
            </a:r>
            <a:endParaRPr lang="en-CA" sz="2200" dirty="0" smtClean="0"/>
          </a:p>
          <a:p>
            <a:endParaRPr lang="en-CA" sz="800" dirty="0" smtClean="0"/>
          </a:p>
          <a:p>
            <a:endParaRPr lang="en-CA" sz="800" dirty="0"/>
          </a:p>
          <a:p>
            <a:pPr marL="530225" indent="-530225">
              <a:buFont typeface="Arial" panose="020B0604020202020204" pitchFamily="34" charset="0"/>
              <a:buChar char="•"/>
              <a:tabLst>
                <a:tab pos="633413" algn="l"/>
              </a:tabLst>
            </a:pPr>
            <a:r>
              <a:rPr lang="en-CA" sz="2200" dirty="0" smtClean="0"/>
              <a:t>Raising </a:t>
            </a:r>
            <a:r>
              <a:rPr lang="en-CA" sz="2200" dirty="0"/>
              <a:t>awareness about the prevention </a:t>
            </a:r>
            <a:r>
              <a:rPr lang="en-CA" sz="2200" dirty="0" smtClean="0"/>
              <a:t>and removal </a:t>
            </a:r>
            <a:r>
              <a:rPr lang="en-CA" sz="2200" dirty="0"/>
              <a:t>of </a:t>
            </a:r>
            <a:endParaRPr lang="en-CA" sz="2200" dirty="0" smtClean="0"/>
          </a:p>
          <a:p>
            <a:pPr>
              <a:tabLst>
                <a:tab pos="633413" algn="l"/>
              </a:tabLst>
            </a:pPr>
            <a:r>
              <a:rPr lang="en-CA" sz="2200" dirty="0" smtClean="0"/>
              <a:t>       barriers,</a:t>
            </a:r>
          </a:p>
          <a:p>
            <a:pPr marL="171450" indent="-171450">
              <a:buFont typeface="Arial" panose="020B0604020202020204" pitchFamily="34" charset="0"/>
              <a:buChar char="•"/>
            </a:pPr>
            <a:endParaRPr lang="en-CA" sz="800" dirty="0"/>
          </a:p>
          <a:p>
            <a:pPr marL="342900" indent="-342900">
              <a:buFont typeface="Arial" panose="020B0604020202020204" pitchFamily="34" charset="0"/>
              <a:buChar char="•"/>
            </a:pPr>
            <a:r>
              <a:rPr lang="en-CA" sz="2200" dirty="0" smtClean="0"/>
              <a:t>  Developing </a:t>
            </a:r>
            <a:r>
              <a:rPr lang="en-CA" sz="2200" dirty="0"/>
              <a:t>tools, resources and training to </a:t>
            </a:r>
            <a:r>
              <a:rPr lang="en-CA" sz="2200" dirty="0" smtClean="0"/>
              <a:t>support </a:t>
            </a:r>
          </a:p>
          <a:p>
            <a:r>
              <a:rPr lang="en-CA" sz="2200" dirty="0"/>
              <a:t> </a:t>
            </a:r>
            <a:r>
              <a:rPr lang="en-CA" sz="2200" dirty="0" smtClean="0"/>
              <a:t>     compliance </a:t>
            </a:r>
            <a:r>
              <a:rPr lang="en-CA" sz="2200" dirty="0"/>
              <a:t>with AMA </a:t>
            </a:r>
            <a:r>
              <a:rPr lang="en-CA" sz="2200" dirty="0" smtClean="0"/>
              <a:t>standards, and/or</a:t>
            </a:r>
          </a:p>
          <a:p>
            <a:pPr marL="171450" indent="-171450">
              <a:buFont typeface="Arial" panose="020B0604020202020204" pitchFamily="34" charset="0"/>
              <a:buChar char="•"/>
            </a:pPr>
            <a:endParaRPr lang="en-CA" sz="800" dirty="0"/>
          </a:p>
          <a:p>
            <a:pPr marL="342900" indent="-342900">
              <a:buFont typeface="Arial" panose="020B0604020202020204" pitchFamily="34" charset="0"/>
              <a:buChar char="•"/>
            </a:pPr>
            <a:r>
              <a:rPr lang="en-CA" sz="2200" dirty="0" smtClean="0"/>
              <a:t>  </a:t>
            </a:r>
            <a:r>
              <a:rPr lang="en-CA" sz="2200" dirty="0"/>
              <a:t>R</a:t>
            </a:r>
            <a:r>
              <a:rPr lang="en-CA" sz="2200" dirty="0" smtClean="0"/>
              <a:t>emoving </a:t>
            </a:r>
            <a:r>
              <a:rPr lang="en-CA" sz="2200" dirty="0"/>
              <a:t>barriers to information </a:t>
            </a:r>
            <a:r>
              <a:rPr lang="en-CA" sz="2200" dirty="0" smtClean="0"/>
              <a:t>and communications.</a:t>
            </a:r>
            <a:endParaRPr lang="en-CA" sz="2200" dirty="0"/>
          </a:p>
          <a:p>
            <a:r>
              <a:rPr lang="en-CA" dirty="0"/>
              <a:t> </a:t>
            </a:r>
          </a:p>
          <a:p>
            <a:pPr marL="457200" indent="-457200">
              <a:buAutoNum type="arabicPeriod"/>
            </a:pPr>
            <a:endParaRPr lang="en-CA" sz="2000" dirty="0"/>
          </a:p>
        </p:txBody>
      </p:sp>
    </p:spTree>
    <p:extLst>
      <p:ext uri="{BB962C8B-B14F-4D97-AF65-F5344CB8AC3E}">
        <p14:creationId xmlns:p14="http://schemas.microsoft.com/office/powerpoint/2010/main" val="1124869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388567"/>
            <a:ext cx="8876129" cy="878759"/>
          </a:xfrm>
        </p:spPr>
        <p:txBody>
          <a:bodyPr>
            <a:normAutofit/>
          </a:bodyPr>
          <a:lstStyle/>
          <a:p>
            <a:r>
              <a:rPr lang="en-CA" sz="4000" dirty="0" smtClean="0"/>
              <a:t>Examples of eligible activities (1/3)</a:t>
            </a:r>
            <a:endParaRPr lang="en-CA" sz="4000" dirty="0"/>
          </a:p>
        </p:txBody>
      </p:sp>
      <p:sp>
        <p:nvSpPr>
          <p:cNvPr id="3" name="Subtitle 2"/>
          <p:cNvSpPr>
            <a:spLocks noGrp="1"/>
          </p:cNvSpPr>
          <p:nvPr>
            <p:ph type="subTitle" idx="1"/>
          </p:nvPr>
        </p:nvSpPr>
        <p:spPr>
          <a:xfrm>
            <a:off x="902970" y="1267326"/>
            <a:ext cx="7223760" cy="984384"/>
          </a:xfrm>
        </p:spPr>
        <p:txBody>
          <a:bodyPr/>
          <a:lstStyle/>
          <a:p>
            <a:pPr>
              <a:tabLst>
                <a:tab pos="633413" algn="l"/>
              </a:tabLst>
            </a:pPr>
            <a:r>
              <a:rPr lang="en-CA" sz="2400" b="1" dirty="0" smtClean="0"/>
              <a:t>Objective 1: </a:t>
            </a:r>
            <a:r>
              <a:rPr lang="en-CA" sz="2400" dirty="0" smtClean="0"/>
              <a:t>raising </a:t>
            </a:r>
            <a:r>
              <a:rPr lang="en-CA" sz="2400" dirty="0"/>
              <a:t>awareness about the prevention and removal of </a:t>
            </a:r>
            <a:r>
              <a:rPr lang="en-CA" sz="2400" dirty="0" smtClean="0"/>
              <a:t>barriers</a:t>
            </a:r>
            <a:endParaRPr lang="en-CA" sz="2400" dirty="0"/>
          </a:p>
          <a:p>
            <a:pPr marL="457200" indent="-457200">
              <a:buFont typeface="Arial" panose="020B0604020202020204" pitchFamily="34" charset="0"/>
              <a:buChar char="•"/>
              <a:tabLst>
                <a:tab pos="633413" algn="l"/>
              </a:tabLst>
            </a:pPr>
            <a:endParaRPr lang="en-CA" sz="2000" b="1" dirty="0"/>
          </a:p>
        </p:txBody>
      </p:sp>
      <p:sp>
        <p:nvSpPr>
          <p:cNvPr id="4" name="Rectangle 3"/>
          <p:cNvSpPr/>
          <p:nvPr/>
        </p:nvSpPr>
        <p:spPr>
          <a:xfrm>
            <a:off x="902970" y="2205587"/>
            <a:ext cx="6915150" cy="2462213"/>
          </a:xfrm>
          <a:prstGeom prst="rect">
            <a:avLst/>
          </a:prstGeom>
          <a:solidFill>
            <a:schemeClr val="accent1">
              <a:lumMod val="20000"/>
              <a:lumOff val="80000"/>
            </a:schemeClr>
          </a:solidFill>
          <a:ln cap="rnd"/>
        </p:spPr>
        <p:style>
          <a:lnRef idx="1">
            <a:schemeClr val="accent1"/>
          </a:lnRef>
          <a:fillRef idx="2">
            <a:schemeClr val="accent1"/>
          </a:fillRef>
          <a:effectRef idx="1">
            <a:schemeClr val="accent1"/>
          </a:effectRef>
          <a:fontRef idx="minor">
            <a:schemeClr val="dk1"/>
          </a:fontRef>
        </p:style>
        <p:txBody>
          <a:bodyPr wrap="square">
            <a:spAutoFit/>
          </a:bodyPr>
          <a:lstStyle/>
          <a:p>
            <a:pPr>
              <a:tabLst>
                <a:tab pos="633413" algn="l"/>
              </a:tabLst>
            </a:pPr>
            <a:r>
              <a:rPr lang="en-CA" sz="2200" dirty="0">
                <a:latin typeface="Arial" panose="020B0604020202020204" pitchFamily="34" charset="0"/>
                <a:cs typeface="Arial" panose="020B0604020202020204" pitchFamily="34" charset="0"/>
              </a:rPr>
              <a:t>A construction company plans to hire employees with disabilities, including people who are Deaf and hard of hearing. It consults with employment agencies and disability organizations about accommodations in the sector, and does research about best practices. It will expand the project’s impact by sharing best practices with Manitoba’s construction sector. </a:t>
            </a:r>
          </a:p>
        </p:txBody>
      </p:sp>
      <p:sp>
        <p:nvSpPr>
          <p:cNvPr id="5" name="Slide Number Placeholder 2"/>
          <p:cNvSpPr txBox="1">
            <a:spLocks/>
          </p:cNvSpPr>
          <p:nvPr/>
        </p:nvSpPr>
        <p:spPr>
          <a:xfrm>
            <a:off x="8849555" y="6652683"/>
            <a:ext cx="36576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10CF34-0EB1-4BD8-9FE3-091A44647299}" type="slidenum">
              <a:rPr lang="en-CA" sz="1200" smtClean="0"/>
              <a:pPr/>
              <a:t>5</a:t>
            </a:fld>
            <a:endParaRPr lang="en-CA" sz="1200" dirty="0"/>
          </a:p>
        </p:txBody>
      </p:sp>
    </p:spTree>
    <p:extLst>
      <p:ext uri="{BB962C8B-B14F-4D97-AF65-F5344CB8AC3E}">
        <p14:creationId xmlns:p14="http://schemas.microsoft.com/office/powerpoint/2010/main" val="2258003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388567"/>
            <a:ext cx="8876129" cy="878759"/>
          </a:xfrm>
        </p:spPr>
        <p:txBody>
          <a:bodyPr>
            <a:normAutofit/>
          </a:bodyPr>
          <a:lstStyle/>
          <a:p>
            <a:r>
              <a:rPr lang="en-CA" sz="4000" dirty="0" smtClean="0"/>
              <a:t>Examples of eligible activities (1/3)</a:t>
            </a:r>
            <a:endParaRPr lang="en-CA" sz="4000" dirty="0"/>
          </a:p>
        </p:txBody>
      </p:sp>
      <p:sp>
        <p:nvSpPr>
          <p:cNvPr id="3" name="Subtitle 2"/>
          <p:cNvSpPr>
            <a:spLocks noGrp="1"/>
          </p:cNvSpPr>
          <p:nvPr>
            <p:ph type="subTitle" idx="1"/>
          </p:nvPr>
        </p:nvSpPr>
        <p:spPr>
          <a:xfrm>
            <a:off x="902970" y="1267326"/>
            <a:ext cx="7223760" cy="984384"/>
          </a:xfrm>
        </p:spPr>
        <p:txBody>
          <a:bodyPr/>
          <a:lstStyle/>
          <a:p>
            <a:pPr>
              <a:tabLst>
                <a:tab pos="633413" algn="l"/>
              </a:tabLst>
            </a:pPr>
            <a:r>
              <a:rPr lang="en-CA" sz="2400" b="1" dirty="0" smtClean="0"/>
              <a:t>Objective 1: </a:t>
            </a:r>
            <a:r>
              <a:rPr lang="en-CA" sz="2400" dirty="0" smtClean="0"/>
              <a:t>raising </a:t>
            </a:r>
            <a:r>
              <a:rPr lang="en-CA" sz="2400" dirty="0"/>
              <a:t>awareness about the prevention and removal of </a:t>
            </a:r>
            <a:r>
              <a:rPr lang="en-CA" sz="2400" dirty="0" smtClean="0"/>
              <a:t>barriers…continued</a:t>
            </a:r>
            <a:endParaRPr lang="en-CA" sz="2400" dirty="0"/>
          </a:p>
          <a:p>
            <a:pPr marL="457200" indent="-457200">
              <a:buFont typeface="Arial" panose="020B0604020202020204" pitchFamily="34" charset="0"/>
              <a:buChar char="•"/>
              <a:tabLst>
                <a:tab pos="633413" algn="l"/>
              </a:tabLst>
            </a:pPr>
            <a:endParaRPr lang="en-CA" sz="2000" b="1" dirty="0"/>
          </a:p>
        </p:txBody>
      </p:sp>
      <p:sp>
        <p:nvSpPr>
          <p:cNvPr id="5" name="Rectangle 4"/>
          <p:cNvSpPr/>
          <p:nvPr/>
        </p:nvSpPr>
        <p:spPr>
          <a:xfrm>
            <a:off x="800100" y="2275846"/>
            <a:ext cx="7863840" cy="2123658"/>
          </a:xfrm>
          <a:prstGeom prst="rect">
            <a:avLst/>
          </a:prstGeom>
          <a:solidFill>
            <a:schemeClr val="accent1">
              <a:lumMod val="20000"/>
              <a:lumOff val="80000"/>
            </a:schemeClr>
          </a:solidFill>
          <a:ln cap="rnd"/>
        </p:spPr>
        <p:style>
          <a:lnRef idx="1">
            <a:schemeClr val="accent1"/>
          </a:lnRef>
          <a:fillRef idx="2">
            <a:schemeClr val="accent1"/>
          </a:fillRef>
          <a:effectRef idx="1">
            <a:schemeClr val="accent1"/>
          </a:effectRef>
          <a:fontRef idx="minor">
            <a:schemeClr val="dk1"/>
          </a:fontRef>
        </p:style>
        <p:txBody>
          <a:bodyPr wrap="square">
            <a:spAutoFit/>
          </a:bodyPr>
          <a:lstStyle/>
          <a:p>
            <a:pPr>
              <a:tabLst>
                <a:tab pos="633413" algn="l"/>
              </a:tabLst>
            </a:pPr>
            <a:r>
              <a:rPr lang="en-CA" sz="2200" dirty="0">
                <a:latin typeface="Arial" panose="020B0604020202020204" pitchFamily="34" charset="0"/>
                <a:cs typeface="Arial" panose="020B0604020202020204" pitchFamily="34" charset="0"/>
              </a:rPr>
              <a:t>A summer day camp includes children with disabilities and wants to exceed requirements of the Accessibility Standard for Customer Service. It will start by consulting other inclusive camps to enhance its policies and programs, then will apply the model to its August day camps and evaluate the model. Findings will be shared with other Manitoba camps. </a:t>
            </a:r>
          </a:p>
        </p:txBody>
      </p:sp>
      <p:sp>
        <p:nvSpPr>
          <p:cNvPr id="6" name="Rectangle 5"/>
          <p:cNvSpPr/>
          <p:nvPr/>
        </p:nvSpPr>
        <p:spPr>
          <a:xfrm>
            <a:off x="1325880" y="4733419"/>
            <a:ext cx="7440930" cy="1785104"/>
          </a:xfrm>
          <a:prstGeom prst="rect">
            <a:avLst/>
          </a:prstGeom>
          <a:solidFill>
            <a:schemeClr val="accent1">
              <a:lumMod val="20000"/>
              <a:lumOff val="80000"/>
            </a:schemeClr>
          </a:solidFill>
          <a:ln cap="rnd"/>
        </p:spPr>
        <p:style>
          <a:lnRef idx="1">
            <a:schemeClr val="accent1"/>
          </a:lnRef>
          <a:fillRef idx="2">
            <a:schemeClr val="accent1"/>
          </a:fillRef>
          <a:effectRef idx="1">
            <a:schemeClr val="accent1"/>
          </a:effectRef>
          <a:fontRef idx="minor">
            <a:schemeClr val="dk1"/>
          </a:fontRef>
        </p:style>
        <p:txBody>
          <a:bodyPr wrap="square">
            <a:spAutoFit/>
          </a:bodyPr>
          <a:lstStyle/>
          <a:p>
            <a:pPr>
              <a:tabLst>
                <a:tab pos="633413" algn="l"/>
              </a:tabLst>
            </a:pPr>
            <a:r>
              <a:rPr lang="en-CA" sz="2200" dirty="0">
                <a:latin typeface="Arial" panose="020B0604020202020204" pitchFamily="34" charset="0"/>
                <a:cs typeface="Arial" panose="020B0604020202020204" pitchFamily="34" charset="0"/>
              </a:rPr>
              <a:t>Projects that celebrate events including: Manitoba Access Awareness Week, Indigenous Disability Awareness Month, International Day of Persons with Disabilities, “#</a:t>
            </a:r>
            <a:r>
              <a:rPr lang="en-CA" sz="2200" dirty="0" err="1">
                <a:latin typeface="Arial" panose="020B0604020202020204" pitchFamily="34" charset="0"/>
                <a:cs typeface="Arial" panose="020B0604020202020204" pitchFamily="34" charset="0"/>
              </a:rPr>
              <a:t>PurpleLightup</a:t>
            </a:r>
            <a:r>
              <a:rPr lang="en-CA" sz="2200" dirty="0">
                <a:latin typeface="Arial" panose="020B0604020202020204" pitchFamily="34" charset="0"/>
                <a:cs typeface="Arial" panose="020B0604020202020204" pitchFamily="34" charset="0"/>
              </a:rPr>
              <a:t>” global awareness campaign of the economic contribution of people with disabilities.</a:t>
            </a:r>
          </a:p>
        </p:txBody>
      </p:sp>
      <p:sp>
        <p:nvSpPr>
          <p:cNvPr id="7" name="Slide Number Placeholder 2"/>
          <p:cNvSpPr txBox="1">
            <a:spLocks/>
          </p:cNvSpPr>
          <p:nvPr/>
        </p:nvSpPr>
        <p:spPr>
          <a:xfrm>
            <a:off x="8849555" y="6652683"/>
            <a:ext cx="36576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10CF34-0EB1-4BD8-9FE3-091A44647299}" type="slidenum">
              <a:rPr lang="en-CA" sz="1200" smtClean="0"/>
              <a:pPr/>
              <a:t>6</a:t>
            </a:fld>
            <a:endParaRPr lang="en-CA" sz="1200" dirty="0"/>
          </a:p>
        </p:txBody>
      </p:sp>
    </p:spTree>
    <p:extLst>
      <p:ext uri="{BB962C8B-B14F-4D97-AF65-F5344CB8AC3E}">
        <p14:creationId xmlns:p14="http://schemas.microsoft.com/office/powerpoint/2010/main" val="1746515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388567"/>
            <a:ext cx="8876129" cy="878759"/>
          </a:xfrm>
        </p:spPr>
        <p:txBody>
          <a:bodyPr>
            <a:normAutofit/>
          </a:bodyPr>
          <a:lstStyle/>
          <a:p>
            <a:r>
              <a:rPr lang="en-CA" sz="4000" dirty="0" smtClean="0"/>
              <a:t>Examples of eligible activities (2/3)</a:t>
            </a:r>
            <a:endParaRPr lang="en-CA" sz="4000" dirty="0"/>
          </a:p>
        </p:txBody>
      </p:sp>
      <p:sp>
        <p:nvSpPr>
          <p:cNvPr id="3" name="Subtitle 2"/>
          <p:cNvSpPr>
            <a:spLocks noGrp="1"/>
          </p:cNvSpPr>
          <p:nvPr>
            <p:ph type="subTitle" idx="1"/>
          </p:nvPr>
        </p:nvSpPr>
        <p:spPr>
          <a:xfrm>
            <a:off x="902970" y="1267326"/>
            <a:ext cx="7223760" cy="984384"/>
          </a:xfrm>
        </p:spPr>
        <p:txBody>
          <a:bodyPr/>
          <a:lstStyle/>
          <a:p>
            <a:pPr>
              <a:tabLst>
                <a:tab pos="633413" algn="l"/>
              </a:tabLst>
            </a:pPr>
            <a:r>
              <a:rPr lang="en-CA" sz="2400" b="1" dirty="0"/>
              <a:t>Objective 2: </a:t>
            </a:r>
            <a:r>
              <a:rPr lang="en-CA" sz="2400" dirty="0"/>
              <a:t>developing tools, resources and training to support compliance with AMA standards</a:t>
            </a:r>
          </a:p>
          <a:p>
            <a:pPr marL="457200" indent="-457200">
              <a:buFont typeface="Arial" panose="020B0604020202020204" pitchFamily="34" charset="0"/>
              <a:buChar char="•"/>
              <a:tabLst>
                <a:tab pos="633413" algn="l"/>
              </a:tabLst>
            </a:pPr>
            <a:endParaRPr lang="en-CA" sz="2000" b="1" dirty="0"/>
          </a:p>
        </p:txBody>
      </p:sp>
      <p:sp>
        <p:nvSpPr>
          <p:cNvPr id="4" name="Rectangle 3"/>
          <p:cNvSpPr/>
          <p:nvPr/>
        </p:nvSpPr>
        <p:spPr>
          <a:xfrm>
            <a:off x="902970" y="2388467"/>
            <a:ext cx="6915150" cy="1785104"/>
          </a:xfrm>
          <a:prstGeom prst="rect">
            <a:avLst/>
          </a:prstGeom>
          <a:solidFill>
            <a:schemeClr val="accent1">
              <a:lumMod val="20000"/>
              <a:lumOff val="80000"/>
            </a:schemeClr>
          </a:solidFill>
          <a:ln cap="rnd"/>
        </p:spPr>
        <p:style>
          <a:lnRef idx="1">
            <a:schemeClr val="accent1"/>
          </a:lnRef>
          <a:fillRef idx="2">
            <a:schemeClr val="accent1"/>
          </a:fillRef>
          <a:effectRef idx="1">
            <a:schemeClr val="accent1"/>
          </a:effectRef>
          <a:fontRef idx="minor">
            <a:schemeClr val="dk1"/>
          </a:fontRef>
        </p:style>
        <p:txBody>
          <a:bodyPr wrap="square">
            <a:spAutoFit/>
          </a:bodyPr>
          <a:lstStyle/>
          <a:p>
            <a:pPr>
              <a:tabLst>
                <a:tab pos="633413" algn="l"/>
              </a:tabLst>
            </a:pPr>
            <a:r>
              <a:rPr lang="en-CA" sz="2200" dirty="0">
                <a:latin typeface="Arial" panose="020B0604020202020204" pitchFamily="34" charset="0"/>
                <a:cs typeface="Arial" panose="020B0604020202020204" pitchFamily="34" charset="0"/>
              </a:rPr>
              <a:t>A community club plans to design a training program on the Accessibility Standards for Customer Service or Employment with a focus on its services and participants. It will expand the project’s impact by collaborating with similar community organizations.</a:t>
            </a:r>
          </a:p>
        </p:txBody>
      </p:sp>
      <p:sp>
        <p:nvSpPr>
          <p:cNvPr id="5" name="Rectangle 4"/>
          <p:cNvSpPr/>
          <p:nvPr/>
        </p:nvSpPr>
        <p:spPr>
          <a:xfrm>
            <a:off x="1074420" y="4575407"/>
            <a:ext cx="7520940" cy="1785104"/>
          </a:xfrm>
          <a:prstGeom prst="rect">
            <a:avLst/>
          </a:prstGeom>
          <a:solidFill>
            <a:schemeClr val="accent1">
              <a:lumMod val="20000"/>
              <a:lumOff val="80000"/>
            </a:schemeClr>
          </a:solidFill>
          <a:ln cap="rnd"/>
        </p:spPr>
        <p:style>
          <a:lnRef idx="1">
            <a:schemeClr val="accent1"/>
          </a:lnRef>
          <a:fillRef idx="2">
            <a:schemeClr val="accent1"/>
          </a:fillRef>
          <a:effectRef idx="1">
            <a:schemeClr val="accent1"/>
          </a:effectRef>
          <a:fontRef idx="minor">
            <a:schemeClr val="dk1"/>
          </a:fontRef>
        </p:style>
        <p:txBody>
          <a:bodyPr wrap="square">
            <a:spAutoFit/>
          </a:bodyPr>
          <a:lstStyle/>
          <a:p>
            <a:pPr>
              <a:tabLst>
                <a:tab pos="633413" algn="l"/>
              </a:tabLst>
            </a:pPr>
            <a:r>
              <a:rPr lang="en-CA" sz="2200" dirty="0">
                <a:latin typeface="Arial" panose="020B0604020202020204" pitchFamily="34" charset="0"/>
                <a:cs typeface="Arial" panose="020B0604020202020204" pitchFamily="34" charset="0"/>
              </a:rPr>
              <a:t>Provide staff training on how create accessible documents, for example using Microsoft Word. Training could be offered to staff on how to provide accessible in-person communication, including for </a:t>
            </a:r>
            <a:r>
              <a:rPr lang="en-CA" sz="2200" dirty="0" smtClean="0">
                <a:latin typeface="Arial" panose="020B0604020202020204" pitchFamily="34" charset="0"/>
                <a:cs typeface="Arial" panose="020B0604020202020204" pitchFamily="34" charset="0"/>
              </a:rPr>
              <a:t>people who </a:t>
            </a:r>
            <a:r>
              <a:rPr lang="en-CA" sz="2200" dirty="0">
                <a:latin typeface="Arial" panose="020B0604020202020204" pitchFamily="34" charset="0"/>
                <a:cs typeface="Arial" panose="020B0604020202020204" pitchFamily="34" charset="0"/>
              </a:rPr>
              <a:t>are agitated or have difficulty understanding.</a:t>
            </a:r>
          </a:p>
        </p:txBody>
      </p:sp>
      <p:sp>
        <p:nvSpPr>
          <p:cNvPr id="6" name="Slide Number Placeholder 2"/>
          <p:cNvSpPr txBox="1">
            <a:spLocks/>
          </p:cNvSpPr>
          <p:nvPr/>
        </p:nvSpPr>
        <p:spPr>
          <a:xfrm>
            <a:off x="8849555" y="6652683"/>
            <a:ext cx="36576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10CF34-0EB1-4BD8-9FE3-091A44647299}" type="slidenum">
              <a:rPr lang="en-CA" sz="1200" smtClean="0"/>
              <a:pPr/>
              <a:t>7</a:t>
            </a:fld>
            <a:endParaRPr lang="en-CA" sz="1200" dirty="0"/>
          </a:p>
        </p:txBody>
      </p:sp>
    </p:spTree>
    <p:extLst>
      <p:ext uri="{BB962C8B-B14F-4D97-AF65-F5344CB8AC3E}">
        <p14:creationId xmlns:p14="http://schemas.microsoft.com/office/powerpoint/2010/main" val="86332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388567"/>
            <a:ext cx="8876129" cy="878759"/>
          </a:xfrm>
        </p:spPr>
        <p:txBody>
          <a:bodyPr>
            <a:normAutofit/>
          </a:bodyPr>
          <a:lstStyle/>
          <a:p>
            <a:r>
              <a:rPr lang="en-CA" sz="4000" dirty="0" smtClean="0"/>
              <a:t>Examples of eligible activities (3/3)</a:t>
            </a:r>
            <a:endParaRPr lang="en-CA" sz="4000" dirty="0"/>
          </a:p>
        </p:txBody>
      </p:sp>
      <p:sp>
        <p:nvSpPr>
          <p:cNvPr id="3" name="Subtitle 2"/>
          <p:cNvSpPr>
            <a:spLocks noGrp="1"/>
          </p:cNvSpPr>
          <p:nvPr>
            <p:ph type="subTitle" idx="1"/>
          </p:nvPr>
        </p:nvSpPr>
        <p:spPr>
          <a:xfrm>
            <a:off x="902970" y="1267326"/>
            <a:ext cx="7223760" cy="984384"/>
          </a:xfrm>
        </p:spPr>
        <p:txBody>
          <a:bodyPr/>
          <a:lstStyle/>
          <a:p>
            <a:pPr>
              <a:tabLst>
                <a:tab pos="633413" algn="l"/>
              </a:tabLst>
            </a:pPr>
            <a:r>
              <a:rPr lang="en-CA" sz="2400" b="1" dirty="0"/>
              <a:t>Objective </a:t>
            </a:r>
            <a:r>
              <a:rPr lang="en-CA" sz="2400" b="1" dirty="0" smtClean="0"/>
              <a:t>3: </a:t>
            </a:r>
            <a:r>
              <a:rPr lang="en-CA" sz="2400" dirty="0"/>
              <a:t>removing barriers to information and communications </a:t>
            </a:r>
          </a:p>
          <a:p>
            <a:pPr>
              <a:tabLst>
                <a:tab pos="633413" algn="l"/>
              </a:tabLst>
            </a:pPr>
            <a:endParaRPr lang="en-CA" sz="2400" dirty="0"/>
          </a:p>
          <a:p>
            <a:pPr marL="457200" indent="-457200">
              <a:buFont typeface="Arial" panose="020B0604020202020204" pitchFamily="34" charset="0"/>
              <a:buChar char="•"/>
              <a:tabLst>
                <a:tab pos="633413" algn="l"/>
              </a:tabLst>
            </a:pPr>
            <a:endParaRPr lang="en-CA" sz="2000" b="1" dirty="0"/>
          </a:p>
        </p:txBody>
      </p:sp>
      <p:sp>
        <p:nvSpPr>
          <p:cNvPr id="4" name="Rectangle 3"/>
          <p:cNvSpPr/>
          <p:nvPr/>
        </p:nvSpPr>
        <p:spPr>
          <a:xfrm>
            <a:off x="902970" y="2251710"/>
            <a:ext cx="6915150" cy="2462213"/>
          </a:xfrm>
          <a:prstGeom prst="rect">
            <a:avLst/>
          </a:prstGeom>
          <a:solidFill>
            <a:schemeClr val="accent1">
              <a:lumMod val="20000"/>
              <a:lumOff val="80000"/>
            </a:schemeClr>
          </a:solidFill>
          <a:ln cap="rnd"/>
        </p:spPr>
        <p:style>
          <a:lnRef idx="1">
            <a:schemeClr val="accent1"/>
          </a:lnRef>
          <a:fillRef idx="2">
            <a:schemeClr val="accent1"/>
          </a:fillRef>
          <a:effectRef idx="1">
            <a:schemeClr val="accent1"/>
          </a:effectRef>
          <a:fontRef idx="minor">
            <a:schemeClr val="dk1"/>
          </a:fontRef>
        </p:style>
        <p:txBody>
          <a:bodyPr wrap="square">
            <a:spAutoFit/>
          </a:bodyPr>
          <a:lstStyle/>
          <a:p>
            <a:pPr>
              <a:tabLst>
                <a:tab pos="633413" algn="l"/>
              </a:tabLst>
            </a:pPr>
            <a:r>
              <a:rPr lang="en-CA" sz="2200" dirty="0">
                <a:latin typeface="Arial" panose="020B0604020202020204" pitchFamily="34" charset="0"/>
                <a:cs typeface="Arial" panose="020B0604020202020204" pitchFamily="34" charset="0"/>
              </a:rPr>
              <a:t>A small municipality wishes to review its information and communication to determine best practices to be inclusive of their diverse community members. It plans to consult with community members, disability organizations and experts on web accessibility before updating its website. It will produce a project report to share with other </a:t>
            </a:r>
            <a:r>
              <a:rPr lang="en-CA" sz="2200" dirty="0" smtClean="0">
                <a:latin typeface="Arial" panose="020B0604020202020204" pitchFamily="34" charset="0"/>
                <a:cs typeface="Arial" panose="020B0604020202020204" pitchFamily="34" charset="0"/>
              </a:rPr>
              <a:t>small municipalities</a:t>
            </a:r>
            <a:r>
              <a:rPr lang="en-CA" sz="2200" dirty="0">
                <a:latin typeface="Arial" panose="020B0604020202020204" pitchFamily="34" charset="0"/>
                <a:cs typeface="Arial" panose="020B0604020202020204" pitchFamily="34" charset="0"/>
              </a:rPr>
              <a:t>.</a:t>
            </a:r>
          </a:p>
        </p:txBody>
      </p:sp>
      <p:sp>
        <p:nvSpPr>
          <p:cNvPr id="5" name="Rectangle 4"/>
          <p:cNvSpPr/>
          <p:nvPr/>
        </p:nvSpPr>
        <p:spPr>
          <a:xfrm>
            <a:off x="902970" y="4976175"/>
            <a:ext cx="5875020" cy="769441"/>
          </a:xfrm>
          <a:prstGeom prst="rect">
            <a:avLst/>
          </a:prstGeom>
          <a:solidFill>
            <a:schemeClr val="accent1">
              <a:lumMod val="20000"/>
              <a:lumOff val="80000"/>
            </a:schemeClr>
          </a:solidFill>
          <a:ln cap="rnd"/>
        </p:spPr>
        <p:style>
          <a:lnRef idx="1">
            <a:schemeClr val="accent1"/>
          </a:lnRef>
          <a:fillRef idx="2">
            <a:schemeClr val="accent1"/>
          </a:fillRef>
          <a:effectRef idx="1">
            <a:schemeClr val="accent1"/>
          </a:effectRef>
          <a:fontRef idx="minor">
            <a:schemeClr val="dk1"/>
          </a:fontRef>
        </p:style>
        <p:txBody>
          <a:bodyPr wrap="square">
            <a:spAutoFit/>
          </a:bodyPr>
          <a:lstStyle/>
          <a:p>
            <a:pPr>
              <a:tabLst>
                <a:tab pos="633413" algn="l"/>
              </a:tabLst>
            </a:pPr>
            <a:r>
              <a:rPr lang="en-CA" sz="2200" dirty="0">
                <a:latin typeface="Arial" panose="020B0604020202020204" pitchFamily="34" charset="0"/>
                <a:cs typeface="Arial" panose="020B0604020202020204" pitchFamily="34" charset="0"/>
              </a:rPr>
              <a:t>Producing key information using video-taped American Sign Language.</a:t>
            </a:r>
          </a:p>
        </p:txBody>
      </p:sp>
      <p:sp>
        <p:nvSpPr>
          <p:cNvPr id="6" name="Slide Number Placeholder 2"/>
          <p:cNvSpPr txBox="1">
            <a:spLocks/>
          </p:cNvSpPr>
          <p:nvPr/>
        </p:nvSpPr>
        <p:spPr>
          <a:xfrm>
            <a:off x="8849555" y="6652683"/>
            <a:ext cx="36576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10CF34-0EB1-4BD8-9FE3-091A44647299}" type="slidenum">
              <a:rPr lang="en-CA" sz="1200" smtClean="0"/>
              <a:pPr/>
              <a:t>8</a:t>
            </a:fld>
            <a:endParaRPr lang="en-CA" sz="1200" dirty="0"/>
          </a:p>
        </p:txBody>
      </p:sp>
    </p:spTree>
    <p:extLst>
      <p:ext uri="{BB962C8B-B14F-4D97-AF65-F5344CB8AC3E}">
        <p14:creationId xmlns:p14="http://schemas.microsoft.com/office/powerpoint/2010/main" val="507809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388567"/>
            <a:ext cx="8876129" cy="878759"/>
          </a:xfrm>
        </p:spPr>
        <p:txBody>
          <a:bodyPr>
            <a:normAutofit/>
          </a:bodyPr>
          <a:lstStyle/>
          <a:p>
            <a:r>
              <a:rPr lang="en-CA" sz="4000" dirty="0" smtClean="0"/>
              <a:t>Examples of eligible activities (3/3)</a:t>
            </a:r>
            <a:endParaRPr lang="en-CA" sz="4000" dirty="0"/>
          </a:p>
        </p:txBody>
      </p:sp>
      <p:sp>
        <p:nvSpPr>
          <p:cNvPr id="3" name="Subtitle 2"/>
          <p:cNvSpPr>
            <a:spLocks noGrp="1"/>
          </p:cNvSpPr>
          <p:nvPr>
            <p:ph type="subTitle" idx="1"/>
          </p:nvPr>
        </p:nvSpPr>
        <p:spPr>
          <a:xfrm>
            <a:off x="902970" y="1267326"/>
            <a:ext cx="7223760" cy="984384"/>
          </a:xfrm>
        </p:spPr>
        <p:txBody>
          <a:bodyPr/>
          <a:lstStyle/>
          <a:p>
            <a:pPr>
              <a:tabLst>
                <a:tab pos="633413" algn="l"/>
              </a:tabLst>
            </a:pPr>
            <a:r>
              <a:rPr lang="en-CA" sz="2400" b="1" dirty="0"/>
              <a:t>Objective </a:t>
            </a:r>
            <a:r>
              <a:rPr lang="en-CA" sz="2400" b="1" dirty="0" smtClean="0"/>
              <a:t>3: </a:t>
            </a:r>
            <a:r>
              <a:rPr lang="en-CA" sz="2400" dirty="0"/>
              <a:t>removing barriers to information and </a:t>
            </a:r>
            <a:r>
              <a:rPr lang="en-CA" sz="2400" dirty="0" smtClean="0"/>
              <a:t>communications… continued</a:t>
            </a:r>
            <a:endParaRPr lang="en-CA" sz="2400" dirty="0"/>
          </a:p>
          <a:p>
            <a:pPr>
              <a:tabLst>
                <a:tab pos="633413" algn="l"/>
              </a:tabLst>
            </a:pPr>
            <a:endParaRPr lang="en-CA" sz="2400" dirty="0"/>
          </a:p>
          <a:p>
            <a:pPr marL="457200" indent="-457200">
              <a:buFont typeface="Arial" panose="020B0604020202020204" pitchFamily="34" charset="0"/>
              <a:buChar char="•"/>
              <a:tabLst>
                <a:tab pos="633413" algn="l"/>
              </a:tabLst>
            </a:pPr>
            <a:endParaRPr lang="en-CA" sz="2000" b="1" dirty="0"/>
          </a:p>
        </p:txBody>
      </p:sp>
      <p:sp>
        <p:nvSpPr>
          <p:cNvPr id="4" name="Rectangle 3"/>
          <p:cNvSpPr/>
          <p:nvPr/>
        </p:nvSpPr>
        <p:spPr>
          <a:xfrm>
            <a:off x="596622" y="2221035"/>
            <a:ext cx="7920990" cy="1446550"/>
          </a:xfrm>
          <a:prstGeom prst="rect">
            <a:avLst/>
          </a:prstGeom>
          <a:solidFill>
            <a:schemeClr val="accent1">
              <a:lumMod val="20000"/>
              <a:lumOff val="80000"/>
            </a:schemeClr>
          </a:solidFill>
          <a:ln cap="rnd"/>
        </p:spPr>
        <p:style>
          <a:lnRef idx="1">
            <a:schemeClr val="accent1"/>
          </a:lnRef>
          <a:fillRef idx="2">
            <a:schemeClr val="accent1"/>
          </a:fillRef>
          <a:effectRef idx="1">
            <a:schemeClr val="accent1"/>
          </a:effectRef>
          <a:fontRef idx="minor">
            <a:schemeClr val="dk1"/>
          </a:fontRef>
        </p:style>
        <p:txBody>
          <a:bodyPr wrap="square">
            <a:spAutoFit/>
          </a:bodyPr>
          <a:lstStyle/>
          <a:p>
            <a:pPr>
              <a:tabLst>
                <a:tab pos="633413" algn="l"/>
              </a:tabLst>
            </a:pPr>
            <a:r>
              <a:rPr lang="en-CA" sz="2200" dirty="0">
                <a:latin typeface="Arial" panose="020B0604020202020204" pitchFamily="34" charset="0"/>
                <a:cs typeface="Arial" panose="020B0604020202020204" pitchFamily="34" charset="0"/>
              </a:rPr>
              <a:t>Creating a best practice guide for educators meeting students online, including speaking tips for diverse audiences, using technology of various platforms, applying closed captioning to images, and other accommodations.</a:t>
            </a:r>
          </a:p>
        </p:txBody>
      </p:sp>
      <p:sp>
        <p:nvSpPr>
          <p:cNvPr id="5" name="Rectangle 4"/>
          <p:cNvSpPr/>
          <p:nvPr/>
        </p:nvSpPr>
        <p:spPr>
          <a:xfrm>
            <a:off x="1305282" y="3917302"/>
            <a:ext cx="5506998" cy="1107996"/>
          </a:xfrm>
          <a:prstGeom prst="rect">
            <a:avLst/>
          </a:prstGeom>
          <a:solidFill>
            <a:schemeClr val="accent1">
              <a:lumMod val="20000"/>
              <a:lumOff val="80000"/>
            </a:schemeClr>
          </a:solidFill>
          <a:ln cap="rnd"/>
        </p:spPr>
        <p:style>
          <a:lnRef idx="1">
            <a:schemeClr val="accent1"/>
          </a:lnRef>
          <a:fillRef idx="2">
            <a:schemeClr val="accent1"/>
          </a:fillRef>
          <a:effectRef idx="1">
            <a:schemeClr val="accent1"/>
          </a:effectRef>
          <a:fontRef idx="minor">
            <a:schemeClr val="dk1"/>
          </a:fontRef>
        </p:style>
        <p:txBody>
          <a:bodyPr wrap="square">
            <a:spAutoFit/>
          </a:bodyPr>
          <a:lstStyle/>
          <a:p>
            <a:pPr>
              <a:tabLst>
                <a:tab pos="633413" algn="l"/>
              </a:tabLst>
            </a:pPr>
            <a:r>
              <a:rPr lang="en-CA" sz="2200" dirty="0">
                <a:latin typeface="Arial" panose="020B0604020202020204" pitchFamily="34" charset="0"/>
                <a:cs typeface="Arial" panose="020B0604020202020204" pitchFamily="34" charset="0"/>
              </a:rPr>
              <a:t>Hiring a consultant to improve accessibility of a website (digital enhancements must be consistent with WCAG 2.1 Level AA</a:t>
            </a:r>
            <a:r>
              <a:rPr lang="en-CA" sz="2200" dirty="0" smtClean="0">
                <a:latin typeface="Arial" panose="020B0604020202020204" pitchFamily="34" charset="0"/>
                <a:cs typeface="Arial" panose="020B0604020202020204" pitchFamily="34" charset="0"/>
              </a:rPr>
              <a:t>).</a:t>
            </a:r>
            <a:endParaRPr lang="en-CA" sz="2200" dirty="0">
              <a:latin typeface="Arial" panose="020B0604020202020204" pitchFamily="34" charset="0"/>
              <a:cs typeface="Arial" panose="020B0604020202020204" pitchFamily="34" charset="0"/>
            </a:endParaRPr>
          </a:p>
        </p:txBody>
      </p:sp>
      <p:sp>
        <p:nvSpPr>
          <p:cNvPr id="6" name="Rectangle 5"/>
          <p:cNvSpPr/>
          <p:nvPr/>
        </p:nvSpPr>
        <p:spPr>
          <a:xfrm>
            <a:off x="1760220" y="5275016"/>
            <a:ext cx="6915150" cy="1107996"/>
          </a:xfrm>
          <a:prstGeom prst="rect">
            <a:avLst/>
          </a:prstGeom>
          <a:solidFill>
            <a:schemeClr val="accent1">
              <a:lumMod val="20000"/>
              <a:lumOff val="80000"/>
            </a:schemeClr>
          </a:solidFill>
          <a:ln cap="rnd"/>
        </p:spPr>
        <p:style>
          <a:lnRef idx="1">
            <a:schemeClr val="accent1"/>
          </a:lnRef>
          <a:fillRef idx="2">
            <a:schemeClr val="accent1"/>
          </a:fillRef>
          <a:effectRef idx="1">
            <a:schemeClr val="accent1"/>
          </a:effectRef>
          <a:fontRef idx="minor">
            <a:schemeClr val="dk1"/>
          </a:fontRef>
        </p:style>
        <p:txBody>
          <a:bodyPr wrap="square">
            <a:spAutoFit/>
          </a:bodyPr>
          <a:lstStyle/>
          <a:p>
            <a:pPr>
              <a:tabLst>
                <a:tab pos="633413" algn="l"/>
              </a:tabLst>
            </a:pPr>
            <a:r>
              <a:rPr lang="en-CA" sz="2200" dirty="0">
                <a:latin typeface="Arial" panose="020B0604020202020204" pitchFamily="34" charset="0"/>
                <a:cs typeface="Arial" panose="020B0604020202020204" pitchFamily="34" charset="0"/>
              </a:rPr>
              <a:t>Adding a large screen monitor to help clients access services, e.g. for employment seekers with low vision to access online employment training</a:t>
            </a:r>
          </a:p>
        </p:txBody>
      </p:sp>
      <p:sp>
        <p:nvSpPr>
          <p:cNvPr id="7" name="Slide Number Placeholder 2"/>
          <p:cNvSpPr txBox="1">
            <a:spLocks/>
          </p:cNvSpPr>
          <p:nvPr/>
        </p:nvSpPr>
        <p:spPr>
          <a:xfrm>
            <a:off x="8849555" y="6652683"/>
            <a:ext cx="36576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10CF34-0EB1-4BD8-9FE3-091A44647299}" type="slidenum">
              <a:rPr lang="en-CA" sz="1200" smtClean="0"/>
              <a:pPr/>
              <a:t>9</a:t>
            </a:fld>
            <a:endParaRPr lang="en-CA" sz="1200" dirty="0"/>
          </a:p>
        </p:txBody>
      </p:sp>
    </p:spTree>
    <p:extLst>
      <p:ext uri="{BB962C8B-B14F-4D97-AF65-F5344CB8AC3E}">
        <p14:creationId xmlns:p14="http://schemas.microsoft.com/office/powerpoint/2010/main" val="2399785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D7718A-833B-4480-B67F-1268A7CF1D39}">
  <ds:schemaRefs>
    <ds:schemaRef ds:uri="http://schemas.microsoft.com/sharepoint/v3/contenttype/forms"/>
  </ds:schemaRefs>
</ds:datastoreItem>
</file>

<file path=customXml/itemProps2.xml><?xml version="1.0" encoding="utf-8"?>
<ds:datastoreItem xmlns:ds="http://schemas.openxmlformats.org/officeDocument/2006/customXml" ds:itemID="{C69EEEC1-7F55-43A2-9D64-6CD6FA2435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4DF4CC6-C77E-4365-B916-CBA572F17E42}">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5860</TotalTime>
  <Words>2390</Words>
  <Application>Microsoft Office PowerPoint</Application>
  <PresentationFormat>On-screen Show (4:3)</PresentationFormat>
  <Paragraphs>255</Paragraphs>
  <Slides>33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Arial Bold</vt:lpstr>
      <vt:lpstr>Calibri</vt:lpstr>
      <vt:lpstr>Office Theme</vt:lpstr>
      <vt:lpstr> </vt:lpstr>
      <vt:lpstr>Background</vt:lpstr>
      <vt:lpstr>AMA Accessibility Standards</vt:lpstr>
      <vt:lpstr>2022/23 Objectives</vt:lpstr>
      <vt:lpstr>Examples of eligible activities (1/3)</vt:lpstr>
      <vt:lpstr>Examples of eligible activities (1/3)</vt:lpstr>
      <vt:lpstr>Examples of eligible activities (2/3)</vt:lpstr>
      <vt:lpstr>Examples of eligible activities (3/3)</vt:lpstr>
      <vt:lpstr>Examples of eligible activities (3/3)</vt:lpstr>
      <vt:lpstr>Ineligible activities </vt:lpstr>
      <vt:lpstr>Organizational Eligibility </vt:lpstr>
      <vt:lpstr>Funding</vt:lpstr>
      <vt:lpstr> Eligible &amp; Ineligible Costs</vt:lpstr>
      <vt:lpstr> Selection </vt:lpstr>
      <vt:lpstr> Selection</vt:lpstr>
      <vt:lpstr>2022/23 Applications</vt:lpstr>
      <vt:lpstr>MAF Resources</vt:lpstr>
      <vt:lpstr>Applicant Information</vt:lpstr>
      <vt:lpstr>Categories of Manitoba Applicants </vt:lpstr>
      <vt:lpstr>Provide Charitable or  Business Numbers</vt:lpstr>
      <vt:lpstr>Project Summary</vt:lpstr>
      <vt:lpstr>Organizational Description</vt:lpstr>
      <vt:lpstr>Project Description</vt:lpstr>
      <vt:lpstr>Project Inclusion</vt:lpstr>
      <vt:lpstr>Project Impact</vt:lpstr>
      <vt:lpstr>Project Budget</vt:lpstr>
      <vt:lpstr>Timelines</vt:lpstr>
      <vt:lpstr>Payment Process</vt:lpstr>
      <vt:lpstr>Terms and Conditions</vt:lpstr>
      <vt:lpstr>Final Report</vt:lpstr>
      <vt:lpstr>How To Apply</vt:lpstr>
      <vt:lpstr>Next Steps </vt:lpstr>
      <vt:lpstr>Thank You!</vt:lpstr>
    </vt:vector>
  </TitlesOfParts>
  <Company>Designtype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Milton Corado</dc:creator>
  <cp:lastModifiedBy>Weber, Drew (FAM)</cp:lastModifiedBy>
  <cp:revision>110</cp:revision>
  <dcterms:created xsi:type="dcterms:W3CDTF">2021-09-27T16:54:13Z</dcterms:created>
  <dcterms:modified xsi:type="dcterms:W3CDTF">2022-04-06T15:27:18Z</dcterms:modified>
</cp:coreProperties>
</file>